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98" r:id="rId2"/>
  </p:sldMasterIdLst>
  <p:notesMasterIdLst>
    <p:notesMasterId r:id="rId16"/>
  </p:notesMasterIdLst>
  <p:handoutMasterIdLst>
    <p:handoutMasterId r:id="rId17"/>
  </p:handoutMasterIdLst>
  <p:sldIdLst>
    <p:sldId id="256" r:id="rId3"/>
    <p:sldId id="535" r:id="rId4"/>
    <p:sldId id="534" r:id="rId5"/>
    <p:sldId id="541" r:id="rId6"/>
    <p:sldId id="542" r:id="rId7"/>
    <p:sldId id="543" r:id="rId8"/>
    <p:sldId id="519" r:id="rId9"/>
    <p:sldId id="536" r:id="rId10"/>
    <p:sldId id="537" r:id="rId11"/>
    <p:sldId id="540" r:id="rId12"/>
    <p:sldId id="544" r:id="rId13"/>
    <p:sldId id="538" r:id="rId14"/>
    <p:sldId id="400" r:id="rId15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FF99"/>
    <a:srgbClr val="FF7757"/>
    <a:srgbClr val="99FF99"/>
    <a:srgbClr val="FC6E04"/>
    <a:srgbClr val="D1E7F6"/>
    <a:srgbClr val="5FC0E3"/>
    <a:srgbClr val="D2DDEC"/>
    <a:srgbClr val="2683C6"/>
    <a:srgbClr val="77C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226" autoAdjust="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>
        <p:guide orient="horz" pos="2160"/>
        <p:guide pos="384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85495" cy="502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112" y="4"/>
            <a:ext cx="2985495" cy="502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E299B-B49F-492A-B050-32BE3D13A480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515727"/>
            <a:ext cx="2985495" cy="502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112" y="9515727"/>
            <a:ext cx="2985495" cy="502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A68C8-6FBE-4410-989D-5EE12FF12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30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84871" cy="5026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701" y="3"/>
            <a:ext cx="2984871" cy="5026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A41D0-9421-44EA-A2D4-835C236B42D8}" type="datetimeFigureOut">
              <a:rPr lang="lt-LT" smtClean="0"/>
              <a:pPr/>
              <a:t>2021-11-28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1325" y="1252538"/>
            <a:ext cx="6005513" cy="3379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8" y="4821506"/>
            <a:ext cx="5510530" cy="39448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41"/>
            <a:ext cx="2984871" cy="5026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701" y="9516041"/>
            <a:ext cx="2984871" cy="5026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2BF6C-E9E9-4625-B8F0-D99CB28F8478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7043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1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0778600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10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295602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11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619469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12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678319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13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19775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54480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18875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8315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37391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74256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921669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5920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91716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3708" y="284671"/>
            <a:ext cx="1955707" cy="117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2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3730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547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1363404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63419" y="0"/>
            <a:ext cx="73728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1392" y="1791730"/>
            <a:ext cx="9521448" cy="4197589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3" y="58995"/>
            <a:ext cx="1225570" cy="73738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07988" y="1544638"/>
            <a:ext cx="890587" cy="4559300"/>
          </a:xfrm>
        </p:spPr>
        <p:txBody>
          <a:bodyPr vert="vert270">
            <a:noAutofit/>
          </a:bodyPr>
          <a:lstStyle>
            <a:lvl1pP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1771392" y="219075"/>
            <a:ext cx="952144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481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5610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33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11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15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536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8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58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3671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43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21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95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02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24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48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72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5406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7993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4812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10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74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10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13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5764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937669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92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96" r:id="rId12"/>
    <p:sldLayoutId id="214748369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691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6979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5267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3555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4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7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42" Type="http://schemas.openxmlformats.org/officeDocument/2006/relationships/image" Target="../media/image43.png"/><Relationship Id="rId47" Type="http://schemas.openxmlformats.org/officeDocument/2006/relationships/image" Target="../media/image48.png"/><Relationship Id="rId50" Type="http://schemas.openxmlformats.org/officeDocument/2006/relationships/image" Target="../media/image51.png"/><Relationship Id="rId55" Type="http://schemas.openxmlformats.org/officeDocument/2006/relationships/image" Target="../media/image56.png"/><Relationship Id="rId63" Type="http://schemas.openxmlformats.org/officeDocument/2006/relationships/image" Target="../media/image6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7.png"/><Relationship Id="rId29" Type="http://schemas.openxmlformats.org/officeDocument/2006/relationships/image" Target="../media/image30.gif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gif"/><Relationship Id="rId40" Type="http://schemas.openxmlformats.org/officeDocument/2006/relationships/image" Target="../media/image41.png"/><Relationship Id="rId45" Type="http://schemas.openxmlformats.org/officeDocument/2006/relationships/image" Target="../media/image46.png"/><Relationship Id="rId53" Type="http://schemas.openxmlformats.org/officeDocument/2006/relationships/image" Target="../media/image54.png"/><Relationship Id="rId58" Type="http://schemas.openxmlformats.org/officeDocument/2006/relationships/image" Target="../media/image59.png"/><Relationship Id="rId5" Type="http://schemas.openxmlformats.org/officeDocument/2006/relationships/image" Target="../media/image6.png"/><Relationship Id="rId61" Type="http://schemas.openxmlformats.org/officeDocument/2006/relationships/image" Target="../media/image62.png"/><Relationship Id="rId19" Type="http://schemas.openxmlformats.org/officeDocument/2006/relationships/image" Target="../media/image2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gif"/><Relationship Id="rId43" Type="http://schemas.openxmlformats.org/officeDocument/2006/relationships/image" Target="../media/image44.png"/><Relationship Id="rId48" Type="http://schemas.openxmlformats.org/officeDocument/2006/relationships/image" Target="../media/image49.png"/><Relationship Id="rId56" Type="http://schemas.openxmlformats.org/officeDocument/2006/relationships/image" Target="../media/image57.png"/><Relationship Id="rId64" Type="http://schemas.openxmlformats.org/officeDocument/2006/relationships/image" Target="../media/image65.png"/><Relationship Id="rId8" Type="http://schemas.openxmlformats.org/officeDocument/2006/relationships/image" Target="../media/image9.png"/><Relationship Id="rId51" Type="http://schemas.openxmlformats.org/officeDocument/2006/relationships/image" Target="../media/image52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46" Type="http://schemas.openxmlformats.org/officeDocument/2006/relationships/image" Target="../media/image47.png"/><Relationship Id="rId59" Type="http://schemas.openxmlformats.org/officeDocument/2006/relationships/image" Target="../media/image60.png"/><Relationship Id="rId20" Type="http://schemas.openxmlformats.org/officeDocument/2006/relationships/image" Target="../media/image21.png"/><Relationship Id="rId41" Type="http://schemas.openxmlformats.org/officeDocument/2006/relationships/image" Target="../media/image42.png"/><Relationship Id="rId54" Type="http://schemas.openxmlformats.org/officeDocument/2006/relationships/image" Target="../media/image55.gif"/><Relationship Id="rId62" Type="http://schemas.openxmlformats.org/officeDocument/2006/relationships/image" Target="../media/image6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49" Type="http://schemas.openxmlformats.org/officeDocument/2006/relationships/image" Target="../media/image50.png"/><Relationship Id="rId57" Type="http://schemas.openxmlformats.org/officeDocument/2006/relationships/image" Target="../media/image58.png"/><Relationship Id="rId10" Type="http://schemas.openxmlformats.org/officeDocument/2006/relationships/image" Target="../media/image11.png"/><Relationship Id="rId31" Type="http://schemas.openxmlformats.org/officeDocument/2006/relationships/image" Target="../media/image32.gif"/><Relationship Id="rId44" Type="http://schemas.openxmlformats.org/officeDocument/2006/relationships/image" Target="../media/image45.png"/><Relationship Id="rId52" Type="http://schemas.openxmlformats.org/officeDocument/2006/relationships/image" Target="../media/image53.png"/><Relationship Id="rId60" Type="http://schemas.openxmlformats.org/officeDocument/2006/relationships/image" Target="../media/image61.png"/><Relationship Id="rId65" Type="http://schemas.openxmlformats.org/officeDocument/2006/relationships/image" Target="../media/image6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9" Type="http://schemas.openxmlformats.org/officeDocument/2006/relationships/image" Target="../media/image4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0.png"/><Relationship Id="rId11" Type="http://schemas.openxmlformats.org/officeDocument/2006/relationships/image" Target="../media/image75.png"/><Relationship Id="rId5" Type="http://schemas.openxmlformats.org/officeDocument/2006/relationships/image" Target="../media/image69.png"/><Relationship Id="rId10" Type="http://schemas.openxmlformats.org/officeDocument/2006/relationships/image" Target="../media/image74.png"/><Relationship Id="rId4" Type="http://schemas.openxmlformats.org/officeDocument/2006/relationships/image" Target="../media/image68.png"/><Relationship Id="rId9" Type="http://schemas.openxmlformats.org/officeDocument/2006/relationships/image" Target="../media/image7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kaidrumas@cpo.l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DF5E2-3270-42BC-B6EC-A2DD4C0B4D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6241" y="1047565"/>
            <a:ext cx="10859643" cy="4216893"/>
          </a:xfrm>
        </p:spPr>
        <p:txBody>
          <a:bodyPr>
            <a:noAutofit/>
          </a:bodyPr>
          <a:lstStyle/>
          <a:p>
            <a:pPr algn="ctr"/>
            <a:r>
              <a:rPr lang="lt-L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CPO LT –  skaidrūs viešieji pirkimai</a:t>
            </a:r>
            <a:br>
              <a:rPr lang="lt-L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Direktoriaus pavaduotoja</a:t>
            </a:r>
            <a:br>
              <a:rPr lang="lt-LT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Vaida Vaitkevičiūtė-Daugvilė</a:t>
            </a:r>
            <a:endParaRPr lang="lt-L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286543-AC3C-4FDF-BEF8-F02A800095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761" y="4664765"/>
            <a:ext cx="12355940" cy="1650250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20000"/>
              </a:lnSpc>
            </a:pPr>
            <a:endParaRPr lang="lt-LT" sz="1800" cap="none" spc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endParaRPr lang="lt-LT" sz="1800" cap="none" spc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lt-LT" sz="1800" cap="none" spc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lt-LT" sz="1800" cap="none" spc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1800" cap="none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VšĮ CPO LT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1800" cap="none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m.</a:t>
            </a:r>
          </a:p>
        </p:txBody>
      </p:sp>
    </p:spTree>
    <p:extLst>
      <p:ext uri="{BB962C8B-B14F-4D97-AF65-F5344CB8AC3E}">
        <p14:creationId xmlns:p14="http://schemas.microsoft.com/office/powerpoint/2010/main" val="2069886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B5E930A-1F08-4CC9-B4B4-C910DA701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473" y="219075"/>
            <a:ext cx="10004367" cy="1325563"/>
          </a:xfrm>
        </p:spPr>
        <p:txBody>
          <a:bodyPr>
            <a:noAutofit/>
          </a:bodyPr>
          <a:lstStyle/>
          <a:p>
            <a:pPr algn="ctr"/>
            <a:r>
              <a:rPr lang="lt-LT" sz="2800" b="1" dirty="0">
                <a:solidFill>
                  <a:schemeClr val="tx1"/>
                </a:solidFill>
              </a:rPr>
              <a:t>CPO LT darbuotojų nuomone </a:t>
            </a:r>
            <a:r>
              <a:rPr lang="lt-LT" sz="2800" b="1" dirty="0">
                <a:solidFill>
                  <a:srgbClr val="FF0000"/>
                </a:solidFill>
              </a:rPr>
              <a:t>PIRKIMO PARAIŠKOS </a:t>
            </a:r>
            <a:r>
              <a:rPr lang="lt-LT" sz="2800" b="1" dirty="0" err="1">
                <a:solidFill>
                  <a:srgbClr val="FF0000"/>
                </a:solidFill>
              </a:rPr>
              <a:t>INICIJAVIMas</a:t>
            </a:r>
            <a:r>
              <a:rPr lang="lt-LT" sz="2800" b="1" dirty="0">
                <a:solidFill>
                  <a:srgbClr val="FF0000"/>
                </a:solidFill>
              </a:rPr>
              <a:t> </a:t>
            </a:r>
            <a:r>
              <a:rPr lang="lt-LT" sz="2800" dirty="0"/>
              <a:t>YRA DIDŽIAUSIOS KORUPCIJOS RIZIKOS PIRKIMO PAGAL PAVEDIMĄ ETAPAS</a:t>
            </a:r>
            <a:endParaRPr lang="en-US" sz="2800" dirty="0"/>
          </a:p>
        </p:txBody>
      </p:sp>
      <p:pic>
        <p:nvPicPr>
          <p:cNvPr id="9" name="Turinio vietos rezervavimo ženklas 5">
            <a:extLst>
              <a:ext uri="{FF2B5EF4-FFF2-40B4-BE49-F238E27FC236}">
                <a16:creationId xmlns:a16="http://schemas.microsoft.com/office/drawing/2014/main" id="{0E3CE3F7-E0B3-4286-B780-C7CF83D65C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76846" y="1542423"/>
            <a:ext cx="9516630" cy="520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192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B5E930A-1F08-4CC9-B4B4-C910DA701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2718" y="305809"/>
            <a:ext cx="10879282" cy="1325563"/>
          </a:xfrm>
        </p:spPr>
        <p:txBody>
          <a:bodyPr>
            <a:normAutofit/>
          </a:bodyPr>
          <a:lstStyle/>
          <a:p>
            <a:pPr algn="ctr"/>
            <a:r>
              <a:rPr lang="lt-LT" dirty="0"/>
              <a:t>Priemonės padedančios užtikrinti skaidrų pirkimo inicijavimo etapą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9A16DB5E-BEB1-4580-BD4E-96988C619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3555" y="2336800"/>
            <a:ext cx="11897590" cy="5120640"/>
          </a:xfrm>
        </p:spPr>
        <p:txBody>
          <a:bodyPr>
            <a:normAutofit/>
          </a:bodyPr>
          <a:lstStyle/>
          <a:p>
            <a:r>
              <a:rPr lang="lt-LT" sz="3600" dirty="0"/>
              <a:t>Perkančiųjų organizacijų iniciatorių </a:t>
            </a:r>
          </a:p>
          <a:p>
            <a:pPr marL="0" indent="0">
              <a:buNone/>
            </a:pPr>
            <a:r>
              <a:rPr lang="lt-LT" sz="3600" dirty="0"/>
              <a:t>   kompetencijos didinimas</a:t>
            </a:r>
          </a:p>
          <a:p>
            <a:r>
              <a:rPr lang="lt-LT" sz="3600" dirty="0"/>
              <a:t>Standartizavimas</a:t>
            </a:r>
          </a:p>
          <a:p>
            <a:r>
              <a:rPr lang="lt-LT" sz="3600" dirty="0"/>
              <a:t>Auditavimas</a:t>
            </a:r>
          </a:p>
          <a:p>
            <a:r>
              <a:rPr lang="lt-LT" sz="3600" dirty="0"/>
              <a:t>Ekspertinis vertinimas</a:t>
            </a:r>
          </a:p>
          <a:p>
            <a:endParaRPr lang="lt-LT" dirty="0"/>
          </a:p>
          <a:p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9912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B5E930A-1F08-4CC9-B4B4-C910DA701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b="1" dirty="0">
                <a:solidFill>
                  <a:srgbClr val="FF0000"/>
                </a:solidFill>
              </a:rPr>
              <a:t>100 % </a:t>
            </a:r>
            <a:r>
              <a:rPr lang="en-US" b="1" dirty="0">
                <a:solidFill>
                  <a:schemeClr val="tx1"/>
                </a:solidFill>
              </a:rPr>
              <a:t>CPO LT </a:t>
            </a:r>
            <a:r>
              <a:rPr lang="en-US" b="1" dirty="0" err="1">
                <a:solidFill>
                  <a:schemeClr val="tx1"/>
                </a:solidFill>
              </a:rPr>
              <a:t>darbuotoj</a:t>
            </a:r>
            <a:r>
              <a:rPr lang="lt-LT" b="1" dirty="0">
                <a:solidFill>
                  <a:schemeClr val="tx1"/>
                </a:solidFill>
              </a:rPr>
              <a:t>ų </a:t>
            </a:r>
            <a:r>
              <a:rPr lang="lt-LT" dirty="0"/>
              <a:t>nurodė, kad </a:t>
            </a:r>
            <a:r>
              <a:rPr lang="lt-LT" b="1" dirty="0">
                <a:solidFill>
                  <a:srgbClr val="FF0000"/>
                </a:solidFill>
              </a:rPr>
              <a:t>neduotų atlygio</a:t>
            </a:r>
            <a:r>
              <a:rPr lang="lt-LT" dirty="0"/>
              <a:t>, norėdami išspręsti problemas kitose įstaigose</a:t>
            </a:r>
            <a:endParaRPr lang="en-US" dirty="0"/>
          </a:p>
        </p:txBody>
      </p:sp>
      <p:pic>
        <p:nvPicPr>
          <p:cNvPr id="5" name="Turinio vietos rezervavimo ženklas 5">
            <a:extLst>
              <a:ext uri="{FF2B5EF4-FFF2-40B4-BE49-F238E27FC236}">
                <a16:creationId xmlns:a16="http://schemas.microsoft.com/office/drawing/2014/main" id="{82FC57A1-D7E4-4CDE-B227-8649BE5F74C4}"/>
              </a:ext>
            </a:extLst>
          </p:cNvPr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7625" y="1640080"/>
            <a:ext cx="8205215" cy="4998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1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083" y="3429000"/>
            <a:ext cx="10058400" cy="837841"/>
          </a:xfrm>
        </p:spPr>
        <p:txBody>
          <a:bodyPr>
            <a:normAutofit fontScale="90000"/>
          </a:bodyPr>
          <a:lstStyle/>
          <a:p>
            <a:pPr algn="ctr"/>
            <a:r>
              <a:rPr lang="lt-LT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Ačiū už dėmesį </a:t>
            </a:r>
            <a:br>
              <a:rPr lang="lt-LT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lt-LT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darnių, efektyvių ir skaidrių viešųjų pirkimų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29103" y="230659"/>
            <a:ext cx="1524000" cy="10544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13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3495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entralizuoti viešieji pirkimai">
            <a:extLst>
              <a:ext uri="{FF2B5EF4-FFF2-40B4-BE49-F238E27FC236}">
                <a16:creationId xmlns:a16="http://schemas.microsoft.com/office/drawing/2014/main" id="{FDE09F3F-3B4E-4B31-A400-19D8066810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12" y="727364"/>
            <a:ext cx="10062435" cy="566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189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A21EADE1-8CBB-4911-800F-1119F0BED8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0846" y="0"/>
            <a:ext cx="1152525" cy="115252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D0DF117-9D41-407B-BAF9-CD9CE64DB746}"/>
              </a:ext>
            </a:extLst>
          </p:cNvPr>
          <p:cNvSpPr txBox="1"/>
          <p:nvPr/>
        </p:nvSpPr>
        <p:spPr>
          <a:xfrm>
            <a:off x="1501370" y="15186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Judriojo ryšio paslaugos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CABBAAE-9F4C-45CD-9269-0EBE2178D3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3371" y="0"/>
            <a:ext cx="1152525" cy="115252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3C92BA3-B955-4479-8EB4-1C65425F03AB}"/>
              </a:ext>
            </a:extLst>
          </p:cNvPr>
          <p:cNvSpPr txBox="1"/>
          <p:nvPr/>
        </p:nvSpPr>
        <p:spPr>
          <a:xfrm>
            <a:off x="2723371" y="8210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Spausdintuvų nuoma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65CFE3D-B4EF-4486-B72A-7833A03D5C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28177" y="74486"/>
            <a:ext cx="981418" cy="98141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F56E7F4C-FDFC-4146-B2E2-5E53DB56D7F5}"/>
              </a:ext>
            </a:extLst>
          </p:cNvPr>
          <p:cNvSpPr txBox="1"/>
          <p:nvPr/>
        </p:nvSpPr>
        <p:spPr>
          <a:xfrm>
            <a:off x="3958784" y="6895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Vaistai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E1BD020-156A-412C-A1D9-B94761C3F8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8421" y="-1315"/>
            <a:ext cx="1152525" cy="1152525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91805DF2-5CB0-4850-9BEC-CAFB8DED91ED}"/>
              </a:ext>
            </a:extLst>
          </p:cNvPr>
          <p:cNvSpPr txBox="1"/>
          <p:nvPr/>
        </p:nvSpPr>
        <p:spPr>
          <a:xfrm>
            <a:off x="5213652" y="-5584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Higienos gaminiai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0856AD49-D224-4029-88F4-3CB5FDF9A98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8058" y="-5584"/>
            <a:ext cx="1152525" cy="1152525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80F2E23F-A6E2-47A9-BD4A-B53AADAD5AE7}"/>
              </a:ext>
            </a:extLst>
          </p:cNvPr>
          <p:cNvSpPr txBox="1"/>
          <p:nvPr/>
        </p:nvSpPr>
        <p:spPr>
          <a:xfrm>
            <a:off x="6111470" y="-1315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Skalbimo paslaugos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5CA9D04-FEA2-4423-8844-E61F2C86194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50583" y="-14122"/>
            <a:ext cx="1152525" cy="115252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CCFC14BF-679D-49BB-B7F8-D315CF60D498}"/>
              </a:ext>
            </a:extLst>
          </p:cNvPr>
          <p:cNvSpPr txBox="1"/>
          <p:nvPr/>
        </p:nvSpPr>
        <p:spPr>
          <a:xfrm>
            <a:off x="7333471" y="10917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Skalbimas iš </a:t>
            </a:r>
            <a:r>
              <a:rPr lang="lt-LT" sz="9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</a:t>
            </a:r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įmonių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368B67C6-D7CD-4695-A64B-7DF3D005727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24549" y="-15312"/>
            <a:ext cx="1152525" cy="1152525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64DC5CA9-E2E3-45F4-ADE9-49B40A2A2B77}"/>
              </a:ext>
            </a:extLst>
          </p:cNvPr>
          <p:cNvSpPr txBox="1"/>
          <p:nvPr/>
        </p:nvSpPr>
        <p:spPr>
          <a:xfrm>
            <a:off x="8555472" y="4062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Investiciniai planai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D742DF75-E718-47A1-90A6-B1C9A650764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616875" y="40872"/>
            <a:ext cx="1045978" cy="1045978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5C4BFF7-A495-4345-B4DF-D1D480143D53}"/>
              </a:ext>
            </a:extLst>
          </p:cNvPr>
          <p:cNvSpPr txBox="1"/>
          <p:nvPr/>
        </p:nvSpPr>
        <p:spPr>
          <a:xfrm>
            <a:off x="9583780" y="4062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Statinių projektavimas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80206F41-0B2A-44A6-B17F-79BB46104D9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910590" y="40872"/>
            <a:ext cx="1104973" cy="1104973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F511DCAD-B561-4EB7-84D1-446D7FD7FFBA}"/>
              </a:ext>
            </a:extLst>
          </p:cNvPr>
          <p:cNvSpPr txBox="1"/>
          <p:nvPr/>
        </p:nvSpPr>
        <p:spPr>
          <a:xfrm>
            <a:off x="10812487" y="10917"/>
            <a:ext cx="1360953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Statybos techninė priežiūra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F3104BCE-42BC-4BF7-9A79-3468B7C6487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66563" y="890532"/>
            <a:ext cx="1152525" cy="115252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8A05592C-8101-4DCC-8CE2-0A2D815DBDF1}"/>
              </a:ext>
            </a:extLst>
          </p:cNvPr>
          <p:cNvSpPr txBox="1"/>
          <p:nvPr/>
        </p:nvSpPr>
        <p:spPr>
          <a:xfrm>
            <a:off x="1452845" y="937271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Pastato energijos auditas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CB543DC8-67AA-4279-9DB3-BDF9AB48086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623158" y="890531"/>
            <a:ext cx="1152525" cy="1152525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F124DDDC-B052-4C65-890D-A21D02EF6A70}"/>
              </a:ext>
            </a:extLst>
          </p:cNvPr>
          <p:cNvSpPr txBox="1"/>
          <p:nvPr/>
        </p:nvSpPr>
        <p:spPr>
          <a:xfrm>
            <a:off x="2708679" y="936879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Statybos rangos darbai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044F31F5-E43E-4CAF-8BB7-20783DFDAF8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950598" y="1017578"/>
            <a:ext cx="995018" cy="986795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F9F6B5A6-0C39-4018-97EE-06FCE0506455}"/>
              </a:ext>
            </a:extLst>
          </p:cNvPr>
          <p:cNvSpPr txBox="1"/>
          <p:nvPr/>
        </p:nvSpPr>
        <p:spPr>
          <a:xfrm>
            <a:off x="3914425" y="936879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Projektavimo paslaugos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F02BF27F-BACF-480C-B12C-726B28CCF75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122072" y="919887"/>
            <a:ext cx="1152525" cy="1152525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877265F5-F537-4CE3-ACAE-58B44E550047}"/>
              </a:ext>
            </a:extLst>
          </p:cNvPr>
          <p:cNvSpPr txBox="1"/>
          <p:nvPr/>
        </p:nvSpPr>
        <p:spPr>
          <a:xfrm>
            <a:off x="5128779" y="936879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Sklypų ženklinimas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5D115D72-A577-458C-B684-20940D17C335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239650" y="1018824"/>
            <a:ext cx="1032374" cy="1032374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780D57A3-1E2B-4DCA-8A07-71AA02A900B1}"/>
              </a:ext>
            </a:extLst>
          </p:cNvPr>
          <p:cNvSpPr txBox="1"/>
          <p:nvPr/>
        </p:nvSpPr>
        <p:spPr>
          <a:xfrm>
            <a:off x="6182260" y="936879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Kelių ženklinimas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0EC9ACB1-020D-433A-935C-7A959AA3353C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260646" y="971998"/>
            <a:ext cx="1152525" cy="1152525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5C379784-9EF1-4AE7-9B22-BF1B28EFCE58}"/>
              </a:ext>
            </a:extLst>
          </p:cNvPr>
          <p:cNvSpPr txBox="1"/>
          <p:nvPr/>
        </p:nvSpPr>
        <p:spPr>
          <a:xfrm>
            <a:off x="7311126" y="936878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Dujos į talpyklas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A343F7DF-4780-45D6-9D57-EB3C2CCC1828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402204" y="971997"/>
            <a:ext cx="1152525" cy="1152525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B1DFFE74-375F-4D91-87C4-EE31ED0FB5FB}"/>
              </a:ext>
            </a:extLst>
          </p:cNvPr>
          <p:cNvSpPr txBox="1"/>
          <p:nvPr/>
        </p:nvSpPr>
        <p:spPr>
          <a:xfrm>
            <a:off x="8422177" y="945107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Degalai į talpyklas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43F5F392-2ABF-42AE-974D-9B52B62D124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9546288" y="971997"/>
            <a:ext cx="1152525" cy="1152525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D88A18F9-808B-4C89-A950-9F62F69BFA7F}"/>
              </a:ext>
            </a:extLst>
          </p:cNvPr>
          <p:cNvSpPr txBox="1"/>
          <p:nvPr/>
        </p:nvSpPr>
        <p:spPr>
          <a:xfrm>
            <a:off x="9531070" y="967281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Dujos iš degalinių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E4E97FF0-4021-4B99-8CFA-205C27659565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0822547" y="971997"/>
            <a:ext cx="1152525" cy="1152525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B87D3F87-23C7-4EF1-AF34-6F0274FD1227}"/>
              </a:ext>
            </a:extLst>
          </p:cNvPr>
          <p:cNvSpPr txBox="1"/>
          <p:nvPr/>
        </p:nvSpPr>
        <p:spPr>
          <a:xfrm>
            <a:off x="10698813" y="971997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Degalai iš degalinių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E3F6BDFA-01C5-44AB-A4A9-603994EEBAF0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410663" y="1896500"/>
            <a:ext cx="1152525" cy="1152525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EAD6763D-3032-4239-B79A-2522C068ED03}"/>
              </a:ext>
            </a:extLst>
          </p:cNvPr>
          <p:cNvSpPr txBox="1"/>
          <p:nvPr/>
        </p:nvSpPr>
        <p:spPr>
          <a:xfrm>
            <a:off x="1402920" y="1862350"/>
            <a:ext cx="1387158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Programinės įrangos nuoma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AAC312FB-2BE1-401C-B8DC-B4566426AC58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803796" y="1977766"/>
            <a:ext cx="986795" cy="986795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24CB9E53-2129-4133-B172-D58F6C92CDF9}"/>
              </a:ext>
            </a:extLst>
          </p:cNvPr>
          <p:cNvSpPr txBox="1"/>
          <p:nvPr/>
        </p:nvSpPr>
        <p:spPr>
          <a:xfrm>
            <a:off x="2797821" y="1862350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Saulės elektrinės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A917D0D7-8A36-4866-919D-8EAE4A69546D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936000" y="1997288"/>
            <a:ext cx="947749" cy="947749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7A0738CE-4706-4CA5-82C4-AC7AC70CDA51}"/>
              </a:ext>
            </a:extLst>
          </p:cNvPr>
          <p:cNvSpPr txBox="1"/>
          <p:nvPr/>
        </p:nvSpPr>
        <p:spPr>
          <a:xfrm>
            <a:off x="3902069" y="1862350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Medicininiai prietaisai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3C9FECBD-DB23-4692-9950-B8CE72971D5B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5151329" y="1948232"/>
            <a:ext cx="1035102" cy="1035102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152EAB13-5CEC-4107-858D-10BAE2565521}"/>
              </a:ext>
            </a:extLst>
          </p:cNvPr>
          <p:cNvSpPr txBox="1"/>
          <p:nvPr/>
        </p:nvSpPr>
        <p:spPr>
          <a:xfrm>
            <a:off x="5100259" y="1854303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Maitinimo paslaugos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4" name="Picture 63">
            <a:extLst>
              <a:ext uri="{FF2B5EF4-FFF2-40B4-BE49-F238E27FC236}">
                <a16:creationId xmlns:a16="http://schemas.microsoft.com/office/drawing/2014/main" id="{0F610611-B697-4737-992C-3FB362FD268A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243022" y="1929991"/>
            <a:ext cx="1048914" cy="1048914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482442D7-AFC3-492B-967E-3D47FE98376F}"/>
              </a:ext>
            </a:extLst>
          </p:cNvPr>
          <p:cNvSpPr txBox="1"/>
          <p:nvPr/>
        </p:nvSpPr>
        <p:spPr>
          <a:xfrm>
            <a:off x="6277384" y="1862350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Sandarumo matavimai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6" name="Picture 65">
            <a:extLst>
              <a:ext uri="{FF2B5EF4-FFF2-40B4-BE49-F238E27FC236}">
                <a16:creationId xmlns:a16="http://schemas.microsoft.com/office/drawing/2014/main" id="{E9416908-11FE-4EDF-A1FE-C521B3711569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7406306" y="1832342"/>
            <a:ext cx="1152525" cy="1152525"/>
          </a:xfrm>
          <a:prstGeom prst="rect">
            <a:avLst/>
          </a:prstGeom>
        </p:spPr>
      </p:pic>
      <p:sp>
        <p:nvSpPr>
          <p:cNvPr id="67" name="TextBox 66">
            <a:extLst>
              <a:ext uri="{FF2B5EF4-FFF2-40B4-BE49-F238E27FC236}">
                <a16:creationId xmlns:a16="http://schemas.microsoft.com/office/drawing/2014/main" id="{2FA40ABA-F98B-4500-95D0-DDD256A7B379}"/>
              </a:ext>
            </a:extLst>
          </p:cNvPr>
          <p:cNvSpPr txBox="1"/>
          <p:nvPr/>
        </p:nvSpPr>
        <p:spPr>
          <a:xfrm>
            <a:off x="7436365" y="1862350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Fiksuoto ryšio paslaugos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433C1503-9415-478B-ACD5-E03C2B84CCC5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8682565" y="1908326"/>
            <a:ext cx="1119034" cy="1119034"/>
          </a:xfrm>
          <a:prstGeom prst="rect">
            <a:avLst/>
          </a:prstGeom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AB760608-2F75-4CAA-B5EE-426843684584}"/>
              </a:ext>
            </a:extLst>
          </p:cNvPr>
          <p:cNvSpPr txBox="1"/>
          <p:nvPr/>
        </p:nvSpPr>
        <p:spPr>
          <a:xfrm>
            <a:off x="8571147" y="1869600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Vertimo paslaugos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0" name="Picture 69">
            <a:extLst>
              <a:ext uri="{FF2B5EF4-FFF2-40B4-BE49-F238E27FC236}">
                <a16:creationId xmlns:a16="http://schemas.microsoft.com/office/drawing/2014/main" id="{39231F68-CE27-46B7-8E2C-8CB0C4755953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9733321" y="1969719"/>
            <a:ext cx="947749" cy="947749"/>
          </a:xfrm>
          <a:prstGeom prst="rect">
            <a:avLst/>
          </a:prstGeom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293B7639-58FB-4043-ABF8-BB7B9EB63E2F}"/>
              </a:ext>
            </a:extLst>
          </p:cNvPr>
          <p:cNvSpPr txBox="1"/>
          <p:nvPr/>
        </p:nvSpPr>
        <p:spPr>
          <a:xfrm>
            <a:off x="9678463" y="1869600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Medicininė įranga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39743F1F-7C28-4569-B149-806BD73883A0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0998763" y="1985016"/>
            <a:ext cx="852141" cy="852141"/>
          </a:xfrm>
          <a:prstGeom prst="rect">
            <a:avLst/>
          </a:prstGeom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1ACF758A-2911-49C1-9B16-77DA9E298E2D}"/>
              </a:ext>
            </a:extLst>
          </p:cNvPr>
          <p:cNvSpPr txBox="1"/>
          <p:nvPr/>
        </p:nvSpPr>
        <p:spPr>
          <a:xfrm>
            <a:off x="10681070" y="1871335"/>
            <a:ext cx="1496117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Skalbimas su skalbinių nuoma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OVID-19 ligos (koronaviruso infekcijos) nustatymo tyrimai (DPS)">
            <a:extLst>
              <a:ext uri="{FF2B5EF4-FFF2-40B4-BE49-F238E27FC236}">
                <a16:creationId xmlns:a16="http://schemas.microsoft.com/office/drawing/2014/main" id="{5CD02ED6-CCE8-4C2D-99D8-5FADD4E88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931" y="2960078"/>
            <a:ext cx="971995" cy="971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30D0DC16-8E2A-4907-8E2F-248B971CFA22}"/>
              </a:ext>
            </a:extLst>
          </p:cNvPr>
          <p:cNvSpPr txBox="1"/>
          <p:nvPr/>
        </p:nvSpPr>
        <p:spPr>
          <a:xfrm>
            <a:off x="1393298" y="2933608"/>
            <a:ext cx="1387158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Covid-19 tyrimai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6866565C-C3B0-46FD-8464-98046BEA9B27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2907975" y="3049024"/>
            <a:ext cx="889038" cy="889038"/>
          </a:xfrm>
          <a:prstGeom prst="rect">
            <a:avLst/>
          </a:prstGeom>
        </p:spPr>
      </p:pic>
      <p:sp>
        <p:nvSpPr>
          <p:cNvPr id="77" name="TextBox 76">
            <a:extLst>
              <a:ext uri="{FF2B5EF4-FFF2-40B4-BE49-F238E27FC236}">
                <a16:creationId xmlns:a16="http://schemas.microsoft.com/office/drawing/2014/main" id="{A12F6B38-648A-4787-8179-C0DECBBCFB15}"/>
              </a:ext>
            </a:extLst>
          </p:cNvPr>
          <p:cNvSpPr txBox="1"/>
          <p:nvPr/>
        </p:nvSpPr>
        <p:spPr>
          <a:xfrm>
            <a:off x="2596608" y="2933608"/>
            <a:ext cx="1387158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Nutolusios saulės elektrinės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Mobiliųjų telefonų nuoma (DPS)">
            <a:extLst>
              <a:ext uri="{FF2B5EF4-FFF2-40B4-BE49-F238E27FC236}">
                <a16:creationId xmlns:a16="http://schemas.microsoft.com/office/drawing/2014/main" id="{087D35F5-3E77-4600-92F7-AA89D591E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754" y="2970125"/>
            <a:ext cx="11525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TextBox 78">
            <a:extLst>
              <a:ext uri="{FF2B5EF4-FFF2-40B4-BE49-F238E27FC236}">
                <a16:creationId xmlns:a16="http://schemas.microsoft.com/office/drawing/2014/main" id="{611CA4C6-3747-4DB0-BE16-2B6E3EBDD4F6}"/>
              </a:ext>
            </a:extLst>
          </p:cNvPr>
          <p:cNvSpPr txBox="1"/>
          <p:nvPr/>
        </p:nvSpPr>
        <p:spPr>
          <a:xfrm>
            <a:off x="3950430" y="2933608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Mob. telefonų nuoma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3D083C5-499C-4B3A-9776-13C4DA939FA7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5140622" y="2960078"/>
            <a:ext cx="1152525" cy="1152525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8380F45E-C4E4-4FE0-9C1C-8DF53227DADE}"/>
              </a:ext>
            </a:extLst>
          </p:cNvPr>
          <p:cNvSpPr txBox="1"/>
          <p:nvPr/>
        </p:nvSpPr>
        <p:spPr>
          <a:xfrm>
            <a:off x="5109064" y="2935244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Kilimėlių nuoma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8" name="Picture 77">
            <a:extLst>
              <a:ext uri="{FF2B5EF4-FFF2-40B4-BE49-F238E27FC236}">
                <a16:creationId xmlns:a16="http://schemas.microsoft.com/office/drawing/2014/main" id="{518F99FF-F291-44AD-8290-9B77C0292AE6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6313970" y="2976674"/>
            <a:ext cx="1025195" cy="1033738"/>
          </a:xfrm>
          <a:prstGeom prst="rect">
            <a:avLst/>
          </a:prstGeom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0CD606F5-13A8-4A74-867D-41AE0C23F359}"/>
              </a:ext>
            </a:extLst>
          </p:cNvPr>
          <p:cNvSpPr txBox="1"/>
          <p:nvPr/>
        </p:nvSpPr>
        <p:spPr>
          <a:xfrm>
            <a:off x="6197138" y="2933608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Kompiuterinė įranga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2" name="Picture 81">
            <a:extLst>
              <a:ext uri="{FF2B5EF4-FFF2-40B4-BE49-F238E27FC236}">
                <a16:creationId xmlns:a16="http://schemas.microsoft.com/office/drawing/2014/main" id="{AC2717E7-CFDE-4E1D-B238-141D43CE776A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7533509" y="2997411"/>
            <a:ext cx="934662" cy="934662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DCB4A8E8-1CA8-4374-BCAC-67132E1311BD}"/>
              </a:ext>
            </a:extLst>
          </p:cNvPr>
          <p:cNvSpPr txBox="1"/>
          <p:nvPr/>
        </p:nvSpPr>
        <p:spPr>
          <a:xfrm>
            <a:off x="7426218" y="2926831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Endoprotezai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2" name="Picture 8" descr="Medicininiai testai (DPS)">
            <a:extLst>
              <a:ext uri="{FF2B5EF4-FFF2-40B4-BE49-F238E27FC236}">
                <a16:creationId xmlns:a16="http://schemas.microsoft.com/office/drawing/2014/main" id="{9B71E5F2-7675-48C0-B1F9-169DD4310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3010" y="2892190"/>
            <a:ext cx="11525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120E2F1E-377D-45AE-974F-E2D92D0B4CA4}"/>
              </a:ext>
            </a:extLst>
          </p:cNvPr>
          <p:cNvSpPr txBox="1"/>
          <p:nvPr/>
        </p:nvSpPr>
        <p:spPr>
          <a:xfrm>
            <a:off x="8644756" y="2933608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Medicininiai testai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4" name="Picture 83">
            <a:extLst>
              <a:ext uri="{FF2B5EF4-FFF2-40B4-BE49-F238E27FC236}">
                <a16:creationId xmlns:a16="http://schemas.microsoft.com/office/drawing/2014/main" id="{F2EB04DA-0285-41F0-B8C6-66721AF18E98}"/>
              </a:ext>
            </a:extLst>
          </p:cNvPr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9728262" y="2887981"/>
            <a:ext cx="1152525" cy="1152525"/>
          </a:xfrm>
          <a:prstGeom prst="rect">
            <a:avLst/>
          </a:prstGeom>
        </p:spPr>
      </p:pic>
      <p:sp>
        <p:nvSpPr>
          <p:cNvPr id="90" name="TextBox 89">
            <a:extLst>
              <a:ext uri="{FF2B5EF4-FFF2-40B4-BE49-F238E27FC236}">
                <a16:creationId xmlns:a16="http://schemas.microsoft.com/office/drawing/2014/main" id="{A7E04002-FDFD-480F-8D23-4242D2597368}"/>
              </a:ext>
            </a:extLst>
          </p:cNvPr>
          <p:cNvSpPr txBox="1"/>
          <p:nvPr/>
        </p:nvSpPr>
        <p:spPr>
          <a:xfrm>
            <a:off x="9776762" y="2926831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Valymo paslaugos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4" name="Picture 10" descr="Valymo paslaugos iš socialinių įmonių (DPS)">
            <a:extLst>
              <a:ext uri="{FF2B5EF4-FFF2-40B4-BE49-F238E27FC236}">
                <a16:creationId xmlns:a16="http://schemas.microsoft.com/office/drawing/2014/main" id="{9A3D3BD5-EDEB-47C7-BD7B-AA0DC6ADD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3482" y="2906481"/>
            <a:ext cx="1079188" cy="107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" name="TextBox 91">
            <a:extLst>
              <a:ext uri="{FF2B5EF4-FFF2-40B4-BE49-F238E27FC236}">
                <a16:creationId xmlns:a16="http://schemas.microsoft.com/office/drawing/2014/main" id="{54493728-B0E7-4683-9676-8ECEAFCBCE10}"/>
              </a:ext>
            </a:extLst>
          </p:cNvPr>
          <p:cNvSpPr txBox="1"/>
          <p:nvPr/>
        </p:nvSpPr>
        <p:spPr>
          <a:xfrm>
            <a:off x="10943397" y="2936773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Valymas iš </a:t>
            </a:r>
            <a:r>
              <a:rPr lang="lt-LT" sz="9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</a:t>
            </a:r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įmonių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5" name="Picture 84">
            <a:extLst>
              <a:ext uri="{FF2B5EF4-FFF2-40B4-BE49-F238E27FC236}">
                <a16:creationId xmlns:a16="http://schemas.microsoft.com/office/drawing/2014/main" id="{DFF5727D-B1E2-4CB0-B0B4-5F6F2BF4A26D}"/>
              </a:ext>
            </a:extLst>
          </p:cNvPr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1406183" y="3840777"/>
            <a:ext cx="1152525" cy="1152525"/>
          </a:xfrm>
          <a:prstGeom prst="rect">
            <a:avLst/>
          </a:prstGeom>
        </p:spPr>
      </p:pic>
      <p:sp>
        <p:nvSpPr>
          <p:cNvPr id="94" name="TextBox 93">
            <a:extLst>
              <a:ext uri="{FF2B5EF4-FFF2-40B4-BE49-F238E27FC236}">
                <a16:creationId xmlns:a16="http://schemas.microsoft.com/office/drawing/2014/main" id="{2816F66D-3623-4B82-995B-26FEBB2354A1}"/>
              </a:ext>
            </a:extLst>
          </p:cNvPr>
          <p:cNvSpPr txBox="1"/>
          <p:nvPr/>
        </p:nvSpPr>
        <p:spPr>
          <a:xfrm>
            <a:off x="1434340" y="3889450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Lengvieji automobiliai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157A6B95-6ED5-49CB-8FFA-F23A28AE84E0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2767256" y="3889450"/>
            <a:ext cx="1028015" cy="1028015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id="{0D8FCE8F-C3F4-40DF-8E17-848B366A0B71}"/>
              </a:ext>
            </a:extLst>
          </p:cNvPr>
          <p:cNvSpPr txBox="1"/>
          <p:nvPr/>
        </p:nvSpPr>
        <p:spPr>
          <a:xfrm>
            <a:off x="2650552" y="3889450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Elektros energija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9" name="Picture 88">
            <a:extLst>
              <a:ext uri="{FF2B5EF4-FFF2-40B4-BE49-F238E27FC236}">
                <a16:creationId xmlns:a16="http://schemas.microsoft.com/office/drawing/2014/main" id="{BA00D745-226C-45D5-A862-1D4EEE02B0D3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3845916" y="3900155"/>
            <a:ext cx="1037833" cy="1037833"/>
          </a:xfrm>
          <a:prstGeom prst="rect">
            <a:avLst/>
          </a:prstGeom>
        </p:spPr>
      </p:pic>
      <p:sp>
        <p:nvSpPr>
          <p:cNvPr id="98" name="TextBox 97">
            <a:extLst>
              <a:ext uri="{FF2B5EF4-FFF2-40B4-BE49-F238E27FC236}">
                <a16:creationId xmlns:a16="http://schemas.microsoft.com/office/drawing/2014/main" id="{5E8600BA-4D0D-4D48-8800-AD83F7EBFA9D}"/>
              </a:ext>
            </a:extLst>
          </p:cNvPr>
          <p:cNvSpPr txBox="1"/>
          <p:nvPr/>
        </p:nvSpPr>
        <p:spPr>
          <a:xfrm>
            <a:off x="3856092" y="3900155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Vakcinos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1" name="Picture 90">
            <a:extLst>
              <a:ext uri="{FF2B5EF4-FFF2-40B4-BE49-F238E27FC236}">
                <a16:creationId xmlns:a16="http://schemas.microsoft.com/office/drawing/2014/main" id="{1ED44BD4-7615-42CC-8D62-992ECBD4A15A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5140623" y="3900155"/>
            <a:ext cx="1015696" cy="1015696"/>
          </a:xfrm>
          <a:prstGeom prst="rect">
            <a:avLst/>
          </a:prstGeom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3BE48B6E-153D-43E4-9A80-7F3B421DCA40}"/>
              </a:ext>
            </a:extLst>
          </p:cNvPr>
          <p:cNvSpPr txBox="1"/>
          <p:nvPr/>
        </p:nvSpPr>
        <p:spPr>
          <a:xfrm>
            <a:off x="5128779" y="3906605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Apsaugos paslaugos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3" name="Picture 92">
            <a:extLst>
              <a:ext uri="{FF2B5EF4-FFF2-40B4-BE49-F238E27FC236}">
                <a16:creationId xmlns:a16="http://schemas.microsoft.com/office/drawing/2014/main" id="{FBCFCB42-820E-4E95-B03B-AB29CF0B3B8E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6386351" y="3900155"/>
            <a:ext cx="1060105" cy="1060105"/>
          </a:xfrm>
          <a:prstGeom prst="rect">
            <a:avLst/>
          </a:prstGeom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741B6523-87DE-4537-9274-109F9551FD21}"/>
              </a:ext>
            </a:extLst>
          </p:cNvPr>
          <p:cNvSpPr txBox="1"/>
          <p:nvPr/>
        </p:nvSpPr>
        <p:spPr>
          <a:xfrm>
            <a:off x="6295243" y="3907686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Buities prekės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5" name="Picture 94">
            <a:extLst>
              <a:ext uri="{FF2B5EF4-FFF2-40B4-BE49-F238E27FC236}">
                <a16:creationId xmlns:a16="http://schemas.microsoft.com/office/drawing/2014/main" id="{EC5FB0BE-4EC1-4F18-9663-20DEA968A5D2}"/>
              </a:ext>
            </a:extLst>
          </p:cNvPr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>
            <a:off x="7533509" y="3889450"/>
            <a:ext cx="1152525" cy="1152525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087B3BC9-D80C-4E35-992C-5D2250ECAE45}"/>
              </a:ext>
            </a:extLst>
          </p:cNvPr>
          <p:cNvSpPr txBox="1"/>
          <p:nvPr/>
        </p:nvSpPr>
        <p:spPr>
          <a:xfrm>
            <a:off x="7361856" y="3906605"/>
            <a:ext cx="149087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Biuro įranga ir spausdintuvai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7" name="Picture 96">
            <a:extLst>
              <a:ext uri="{FF2B5EF4-FFF2-40B4-BE49-F238E27FC236}">
                <a16:creationId xmlns:a16="http://schemas.microsoft.com/office/drawing/2014/main" id="{FD6A9750-9671-46CC-9816-3D46CB174D40}"/>
              </a:ext>
            </a:extLst>
          </p:cNvPr>
          <p:cNvPicPr>
            <a:picLocks noChangeAspect="1"/>
          </p:cNvPicPr>
          <p:nvPr/>
        </p:nvPicPr>
        <p:blipFill>
          <a:blip r:embed="rId44"/>
          <a:stretch>
            <a:fillRect/>
          </a:stretch>
        </p:blipFill>
        <p:spPr>
          <a:xfrm>
            <a:off x="8841767" y="3973526"/>
            <a:ext cx="947487" cy="947487"/>
          </a:xfrm>
          <a:prstGeom prst="rect">
            <a:avLst/>
          </a:prstGeom>
        </p:spPr>
      </p:pic>
      <p:sp>
        <p:nvSpPr>
          <p:cNvPr id="106" name="TextBox 105">
            <a:extLst>
              <a:ext uri="{FF2B5EF4-FFF2-40B4-BE49-F238E27FC236}">
                <a16:creationId xmlns:a16="http://schemas.microsoft.com/office/drawing/2014/main" id="{149F26A4-3269-453C-A882-C759BBEB26AF}"/>
              </a:ext>
            </a:extLst>
          </p:cNvPr>
          <p:cNvSpPr txBox="1"/>
          <p:nvPr/>
        </p:nvSpPr>
        <p:spPr>
          <a:xfrm>
            <a:off x="8580980" y="3906605"/>
            <a:ext cx="149087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Pašto paslaugos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9" name="Picture 98">
            <a:extLst>
              <a:ext uri="{FF2B5EF4-FFF2-40B4-BE49-F238E27FC236}">
                <a16:creationId xmlns:a16="http://schemas.microsoft.com/office/drawing/2014/main" id="{64FEF902-B2C4-4424-AE93-5B0096FD11BF}"/>
              </a:ext>
            </a:extLst>
          </p:cNvPr>
          <p:cNvPicPr>
            <a:picLocks noChangeAspect="1"/>
          </p:cNvPicPr>
          <p:nvPr/>
        </p:nvPicPr>
        <p:blipFill>
          <a:blip r:embed="rId45"/>
          <a:stretch>
            <a:fillRect/>
          </a:stretch>
        </p:blipFill>
        <p:spPr>
          <a:xfrm>
            <a:off x="9749609" y="3871006"/>
            <a:ext cx="1152525" cy="1152525"/>
          </a:xfrm>
          <a:prstGeom prst="rect">
            <a:avLst/>
          </a:prstGeom>
        </p:spPr>
      </p:pic>
      <p:sp>
        <p:nvSpPr>
          <p:cNvPr id="108" name="TextBox 107">
            <a:extLst>
              <a:ext uri="{FF2B5EF4-FFF2-40B4-BE49-F238E27FC236}">
                <a16:creationId xmlns:a16="http://schemas.microsoft.com/office/drawing/2014/main" id="{DE6818C9-4808-4CB3-B402-5E10112189F7}"/>
              </a:ext>
            </a:extLst>
          </p:cNvPr>
          <p:cNvSpPr txBox="1"/>
          <p:nvPr/>
        </p:nvSpPr>
        <p:spPr>
          <a:xfrm>
            <a:off x="9580435" y="3906605"/>
            <a:ext cx="149087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Audito paslaugos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1" name="Picture 100">
            <a:extLst>
              <a:ext uri="{FF2B5EF4-FFF2-40B4-BE49-F238E27FC236}">
                <a16:creationId xmlns:a16="http://schemas.microsoft.com/office/drawing/2014/main" id="{49B17DA0-41A0-4765-9E1E-AF2962774EA4}"/>
              </a:ext>
            </a:extLst>
          </p:cNvPr>
          <p:cNvPicPr>
            <a:picLocks noChangeAspect="1"/>
          </p:cNvPicPr>
          <p:nvPr/>
        </p:nvPicPr>
        <p:blipFill>
          <a:blip r:embed="rId46"/>
          <a:stretch>
            <a:fillRect/>
          </a:stretch>
        </p:blipFill>
        <p:spPr>
          <a:xfrm>
            <a:off x="10886813" y="3889450"/>
            <a:ext cx="1152525" cy="1152525"/>
          </a:xfrm>
          <a:prstGeom prst="rect">
            <a:avLst/>
          </a:prstGeom>
        </p:spPr>
      </p:pic>
      <p:sp>
        <p:nvSpPr>
          <p:cNvPr id="110" name="TextBox 109">
            <a:extLst>
              <a:ext uri="{FF2B5EF4-FFF2-40B4-BE49-F238E27FC236}">
                <a16:creationId xmlns:a16="http://schemas.microsoft.com/office/drawing/2014/main" id="{A9199D91-6497-4809-8A31-FA3B32E050FF}"/>
              </a:ext>
            </a:extLst>
          </p:cNvPr>
          <p:cNvSpPr txBox="1"/>
          <p:nvPr/>
        </p:nvSpPr>
        <p:spPr>
          <a:xfrm>
            <a:off x="10738689" y="3899827"/>
            <a:ext cx="145202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Automobilių draudimas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" name="Picture 102">
            <a:extLst>
              <a:ext uri="{FF2B5EF4-FFF2-40B4-BE49-F238E27FC236}">
                <a16:creationId xmlns:a16="http://schemas.microsoft.com/office/drawing/2014/main" id="{1BA32D76-91F5-44BE-B4AC-6776D4A04C77}"/>
              </a:ext>
            </a:extLst>
      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>
            <a:off x="1405885" y="4738134"/>
            <a:ext cx="1152525" cy="1152525"/>
          </a:xfrm>
          <a:prstGeom prst="rect">
            <a:avLst/>
          </a:prstGeom>
        </p:spPr>
      </p:pic>
      <p:sp>
        <p:nvSpPr>
          <p:cNvPr id="112" name="TextBox 111">
            <a:extLst>
              <a:ext uri="{FF2B5EF4-FFF2-40B4-BE49-F238E27FC236}">
                <a16:creationId xmlns:a16="http://schemas.microsoft.com/office/drawing/2014/main" id="{285626EA-5432-42E9-B1F9-C110AECDFC3C}"/>
              </a:ext>
            </a:extLst>
          </p:cNvPr>
          <p:cNvSpPr txBox="1"/>
          <p:nvPr/>
        </p:nvSpPr>
        <p:spPr>
          <a:xfrm>
            <a:off x="1421658" y="4793100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Kurjerių paslaugos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5" name="Picture 104">
            <a:extLst>
              <a:ext uri="{FF2B5EF4-FFF2-40B4-BE49-F238E27FC236}">
                <a16:creationId xmlns:a16="http://schemas.microsoft.com/office/drawing/2014/main" id="{0D989E24-0DD6-4E54-B572-AEDB5BB46346}"/>
              </a:ext>
            </a:extLst>
          </p:cNvPr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2754187" y="4800388"/>
            <a:ext cx="1028015" cy="1028015"/>
          </a:xfrm>
          <a:prstGeom prst="rect">
            <a:avLst/>
          </a:prstGeom>
        </p:spPr>
      </p:pic>
      <p:sp>
        <p:nvSpPr>
          <p:cNvPr id="114" name="TextBox 113">
            <a:extLst>
              <a:ext uri="{FF2B5EF4-FFF2-40B4-BE49-F238E27FC236}">
                <a16:creationId xmlns:a16="http://schemas.microsoft.com/office/drawing/2014/main" id="{1A1ACD2B-973B-4AF4-A106-2CC351638BAF}"/>
              </a:ext>
            </a:extLst>
          </p:cNvPr>
          <p:cNvSpPr txBox="1"/>
          <p:nvPr/>
        </p:nvSpPr>
        <p:spPr>
          <a:xfrm>
            <a:off x="2579757" y="4792699"/>
            <a:ext cx="1300499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Daugiabučių atnaujinimas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7" name="Picture 106">
            <a:extLst>
              <a:ext uri="{FF2B5EF4-FFF2-40B4-BE49-F238E27FC236}">
                <a16:creationId xmlns:a16="http://schemas.microsoft.com/office/drawing/2014/main" id="{B45FDC32-103F-42BE-B66A-A625E214C92D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>
            <a:off x="3875856" y="4738134"/>
            <a:ext cx="1152525" cy="1152525"/>
          </a:xfrm>
          <a:prstGeom prst="rect">
            <a:avLst/>
          </a:prstGeom>
        </p:spPr>
      </p:pic>
      <p:sp>
        <p:nvSpPr>
          <p:cNvPr id="116" name="TextBox 115">
            <a:extLst>
              <a:ext uri="{FF2B5EF4-FFF2-40B4-BE49-F238E27FC236}">
                <a16:creationId xmlns:a16="http://schemas.microsoft.com/office/drawing/2014/main" id="{47E0CCD4-69B2-4D5D-9275-71AB8A9DBCF6}"/>
              </a:ext>
            </a:extLst>
          </p:cNvPr>
          <p:cNvSpPr txBox="1"/>
          <p:nvPr/>
        </p:nvSpPr>
        <p:spPr>
          <a:xfrm>
            <a:off x="3913750" y="4792699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Gamtinės dujos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9" name="Picture 108">
            <a:extLst>
              <a:ext uri="{FF2B5EF4-FFF2-40B4-BE49-F238E27FC236}">
                <a16:creationId xmlns:a16="http://schemas.microsoft.com/office/drawing/2014/main" id="{6430CAE0-0469-4299-93AA-4DA0C17172C6}"/>
              </a:ext>
            </a:extLst>
          </p:cNvPr>
          <p:cNvPicPr>
            <a:picLocks noChangeAspect="1"/>
          </p:cNvPicPr>
          <p:nvPr/>
        </p:nvPicPr>
        <p:blipFill>
          <a:blip r:embed="rId50"/>
          <a:stretch>
            <a:fillRect/>
          </a:stretch>
        </p:blipFill>
        <p:spPr>
          <a:xfrm>
            <a:off x="5246923" y="4908516"/>
            <a:ext cx="919887" cy="919887"/>
          </a:xfrm>
          <a:prstGeom prst="rect">
            <a:avLst/>
          </a:prstGeom>
        </p:spPr>
      </p:pic>
      <p:sp>
        <p:nvSpPr>
          <p:cNvPr id="118" name="TextBox 117">
            <a:extLst>
              <a:ext uri="{FF2B5EF4-FFF2-40B4-BE49-F238E27FC236}">
                <a16:creationId xmlns:a16="http://schemas.microsoft.com/office/drawing/2014/main" id="{3478005B-009B-4F8D-A2A6-E43F98378845}"/>
              </a:ext>
            </a:extLst>
          </p:cNvPr>
          <p:cNvSpPr txBox="1"/>
          <p:nvPr/>
        </p:nvSpPr>
        <p:spPr>
          <a:xfrm>
            <a:off x="5061753" y="4791063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Dezinfekciniai tirpalai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1" name="Picture 110">
            <a:extLst>
              <a:ext uri="{FF2B5EF4-FFF2-40B4-BE49-F238E27FC236}">
                <a16:creationId xmlns:a16="http://schemas.microsoft.com/office/drawing/2014/main" id="{05331A5C-11D5-4E15-95C4-D811CD1BEE45}"/>
              </a:ext>
            </a:extLst>
          </p:cNvPr>
          <p:cNvPicPr>
            <a:picLocks noChangeAspect="1"/>
          </p:cNvPicPr>
          <p:nvPr/>
        </p:nvPicPr>
        <p:blipFill>
          <a:blip r:embed="rId51"/>
          <a:stretch>
            <a:fillRect/>
          </a:stretch>
        </p:blipFill>
        <p:spPr>
          <a:xfrm>
            <a:off x="6455576" y="4866922"/>
            <a:ext cx="1043809" cy="1043809"/>
          </a:xfrm>
          <a:prstGeom prst="rect">
            <a:avLst/>
          </a:prstGeom>
        </p:spPr>
      </p:pic>
      <p:sp>
        <p:nvSpPr>
          <p:cNvPr id="120" name="TextBox 119">
            <a:extLst>
              <a:ext uri="{FF2B5EF4-FFF2-40B4-BE49-F238E27FC236}">
                <a16:creationId xmlns:a16="http://schemas.microsoft.com/office/drawing/2014/main" id="{45F13279-C902-4369-A6DC-872C436163A0}"/>
              </a:ext>
            </a:extLst>
          </p:cNvPr>
          <p:cNvSpPr txBox="1"/>
          <p:nvPr/>
        </p:nvSpPr>
        <p:spPr>
          <a:xfrm>
            <a:off x="6233310" y="4791063"/>
            <a:ext cx="146154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Vienkartinės medicininės pr.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3" name="Picture 112">
            <a:extLst>
              <a:ext uri="{FF2B5EF4-FFF2-40B4-BE49-F238E27FC236}">
                <a16:creationId xmlns:a16="http://schemas.microsoft.com/office/drawing/2014/main" id="{5A38228F-6908-4243-97B5-DC39106EB952}"/>
              </a:ext>
            </a:extLst>
          </p:cNvPr>
          <p:cNvPicPr>
            <a:picLocks noChangeAspect="1"/>
          </p:cNvPicPr>
          <p:nvPr/>
        </p:nvPicPr>
        <p:blipFill>
          <a:blip r:embed="rId52"/>
          <a:stretch>
            <a:fillRect/>
          </a:stretch>
        </p:blipFill>
        <p:spPr>
          <a:xfrm>
            <a:off x="7747202" y="4858064"/>
            <a:ext cx="1152525" cy="1152525"/>
          </a:xfrm>
          <a:prstGeom prst="rect">
            <a:avLst/>
          </a:prstGeom>
        </p:spPr>
      </p:pic>
      <p:sp>
        <p:nvSpPr>
          <p:cNvPr id="122" name="TextBox 121">
            <a:extLst>
              <a:ext uri="{FF2B5EF4-FFF2-40B4-BE49-F238E27FC236}">
                <a16:creationId xmlns:a16="http://schemas.microsoft.com/office/drawing/2014/main" id="{13890D94-1D8B-44A3-88CA-89F07323B587}"/>
              </a:ext>
            </a:extLst>
          </p:cNvPr>
          <p:cNvSpPr txBox="1"/>
          <p:nvPr/>
        </p:nvSpPr>
        <p:spPr>
          <a:xfrm>
            <a:off x="7676488" y="4791063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Spausdintuvų kasetės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5" name="Picture 114">
            <a:extLst>
              <a:ext uri="{FF2B5EF4-FFF2-40B4-BE49-F238E27FC236}">
                <a16:creationId xmlns:a16="http://schemas.microsoft.com/office/drawing/2014/main" id="{AB9860C3-B416-426A-9515-DA35CC4ADE20}"/>
              </a:ext>
            </a:extLst>
          </p:cNvPr>
          <p:cNvPicPr>
            <a:picLocks noChangeAspect="1"/>
          </p:cNvPicPr>
          <p:nvPr/>
        </p:nvPicPr>
        <p:blipFill>
          <a:blip r:embed="rId53"/>
          <a:stretch>
            <a:fillRect/>
          </a:stretch>
        </p:blipFill>
        <p:spPr>
          <a:xfrm>
            <a:off x="8884280" y="4849592"/>
            <a:ext cx="972586" cy="972586"/>
          </a:xfrm>
          <a:prstGeom prst="rect">
            <a:avLst/>
          </a:prstGeom>
        </p:spPr>
      </p:pic>
      <p:sp>
        <p:nvSpPr>
          <p:cNvPr id="124" name="TextBox 123">
            <a:extLst>
              <a:ext uri="{FF2B5EF4-FFF2-40B4-BE49-F238E27FC236}">
                <a16:creationId xmlns:a16="http://schemas.microsoft.com/office/drawing/2014/main" id="{9AF8ED52-48C2-4AE9-98D6-FCE15463C852}"/>
              </a:ext>
            </a:extLst>
          </p:cNvPr>
          <p:cNvSpPr txBox="1"/>
          <p:nvPr/>
        </p:nvSpPr>
        <p:spPr>
          <a:xfrm>
            <a:off x="8803029" y="4791063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Kompiuterių nuoma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6" name="Picture 12" descr="Mobilieji telefonai (DPS)">
            <a:extLst>
              <a:ext uri="{FF2B5EF4-FFF2-40B4-BE49-F238E27FC236}">
                <a16:creationId xmlns:a16="http://schemas.microsoft.com/office/drawing/2014/main" id="{96273BDF-1E36-486E-9757-526C70D72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9980" y="4753849"/>
            <a:ext cx="11525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6" name="TextBox 125">
            <a:extLst>
              <a:ext uri="{FF2B5EF4-FFF2-40B4-BE49-F238E27FC236}">
                <a16:creationId xmlns:a16="http://schemas.microsoft.com/office/drawing/2014/main" id="{2993000C-54A4-40E0-9704-F91334814A00}"/>
              </a:ext>
            </a:extLst>
          </p:cNvPr>
          <p:cNvSpPr txBox="1"/>
          <p:nvPr/>
        </p:nvSpPr>
        <p:spPr>
          <a:xfrm>
            <a:off x="9900588" y="4791063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Mobilieji telefonai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7" name="Picture 116">
            <a:extLst>
              <a:ext uri="{FF2B5EF4-FFF2-40B4-BE49-F238E27FC236}">
                <a16:creationId xmlns:a16="http://schemas.microsoft.com/office/drawing/2014/main" id="{2DF5657B-10F4-4BE5-B376-13D919699B9F}"/>
              </a:ext>
            </a:extLst>
          </p:cNvPr>
          <p:cNvPicPr>
            <a:picLocks noChangeAspect="1"/>
          </p:cNvPicPr>
          <p:nvPr/>
        </p:nvPicPr>
        <p:blipFill>
          <a:blip r:embed="rId55"/>
          <a:stretch>
            <a:fillRect/>
          </a:stretch>
        </p:blipFill>
        <p:spPr>
          <a:xfrm>
            <a:off x="11130720" y="4897553"/>
            <a:ext cx="924626" cy="924626"/>
          </a:xfrm>
          <a:prstGeom prst="rect">
            <a:avLst/>
          </a:prstGeom>
        </p:spPr>
      </p:pic>
      <p:sp>
        <p:nvSpPr>
          <p:cNvPr id="128" name="TextBox 127">
            <a:extLst>
              <a:ext uri="{FF2B5EF4-FFF2-40B4-BE49-F238E27FC236}">
                <a16:creationId xmlns:a16="http://schemas.microsoft.com/office/drawing/2014/main" id="{67932638-7267-4E3D-A8D8-D09CDBF28EA0}"/>
              </a:ext>
            </a:extLst>
          </p:cNvPr>
          <p:cNvSpPr txBox="1"/>
          <p:nvPr/>
        </p:nvSpPr>
        <p:spPr>
          <a:xfrm>
            <a:off x="10952561" y="4791063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lt-LT" sz="9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lektros</a:t>
            </a:r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prekės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9" name="Picture 118">
            <a:extLst>
              <a:ext uri="{FF2B5EF4-FFF2-40B4-BE49-F238E27FC236}">
                <a16:creationId xmlns:a16="http://schemas.microsoft.com/office/drawing/2014/main" id="{0B1CE341-3453-4AEE-877F-0CE3A5DE54E8}"/>
              </a:ext>
            </a:extLst>
          </p:cNvPr>
          <p:cNvPicPr>
            <a:picLocks noChangeAspect="1"/>
          </p:cNvPicPr>
          <p:nvPr/>
        </p:nvPicPr>
        <p:blipFill>
          <a:blip r:embed="rId56"/>
          <a:stretch>
            <a:fillRect/>
          </a:stretch>
        </p:blipFill>
        <p:spPr>
          <a:xfrm>
            <a:off x="1414015" y="5762687"/>
            <a:ext cx="1152525" cy="1152525"/>
          </a:xfrm>
          <a:prstGeom prst="rect">
            <a:avLst/>
          </a:prstGeom>
        </p:spPr>
      </p:pic>
      <p:sp>
        <p:nvSpPr>
          <p:cNvPr id="130" name="TextBox 129">
            <a:extLst>
              <a:ext uri="{FF2B5EF4-FFF2-40B4-BE49-F238E27FC236}">
                <a16:creationId xmlns:a16="http://schemas.microsoft.com/office/drawing/2014/main" id="{222743A9-AE34-4AE3-85DB-416EBEE8DEFB}"/>
              </a:ext>
            </a:extLst>
          </p:cNvPr>
          <p:cNvSpPr txBox="1"/>
          <p:nvPr/>
        </p:nvSpPr>
        <p:spPr>
          <a:xfrm>
            <a:off x="1364353" y="5710976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Biuro popierius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1" name="Picture 120">
            <a:extLst>
              <a:ext uri="{FF2B5EF4-FFF2-40B4-BE49-F238E27FC236}">
                <a16:creationId xmlns:a16="http://schemas.microsoft.com/office/drawing/2014/main" id="{FB19CB76-ED92-474E-A4C1-9EE477062917}"/>
              </a:ext>
            </a:extLst>
          </p:cNvPr>
          <p:cNvPicPr>
            <a:picLocks noChangeAspect="1"/>
          </p:cNvPicPr>
          <p:nvPr/>
        </p:nvPicPr>
        <p:blipFill>
          <a:blip r:embed="rId57"/>
          <a:stretch>
            <a:fillRect/>
          </a:stretch>
        </p:blipFill>
        <p:spPr>
          <a:xfrm>
            <a:off x="2538656" y="5748560"/>
            <a:ext cx="1152525" cy="1152525"/>
          </a:xfrm>
          <a:prstGeom prst="rect">
            <a:avLst/>
          </a:prstGeom>
        </p:spPr>
      </p:pic>
      <p:sp>
        <p:nvSpPr>
          <p:cNvPr id="132" name="TextBox 131">
            <a:extLst>
              <a:ext uri="{FF2B5EF4-FFF2-40B4-BE49-F238E27FC236}">
                <a16:creationId xmlns:a16="http://schemas.microsoft.com/office/drawing/2014/main" id="{E36AE72B-22A3-432E-838F-06AEEEB22F7E}"/>
              </a:ext>
            </a:extLst>
          </p:cNvPr>
          <p:cNvSpPr txBox="1"/>
          <p:nvPr/>
        </p:nvSpPr>
        <p:spPr>
          <a:xfrm>
            <a:off x="2616364" y="5710976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Higieninis popierius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3" name="Picture 122">
            <a:extLst>
              <a:ext uri="{FF2B5EF4-FFF2-40B4-BE49-F238E27FC236}">
                <a16:creationId xmlns:a16="http://schemas.microsoft.com/office/drawing/2014/main" id="{7E93FDA4-54B1-46E3-8BB2-F411CA7ADE6D}"/>
              </a:ext>
            </a:extLst>
          </p:cNvPr>
          <p:cNvPicPr>
            <a:picLocks noChangeAspect="1"/>
          </p:cNvPicPr>
          <p:nvPr/>
        </p:nvPicPr>
        <p:blipFill>
          <a:blip r:embed="rId58"/>
          <a:stretch>
            <a:fillRect/>
          </a:stretch>
        </p:blipFill>
        <p:spPr>
          <a:xfrm>
            <a:off x="3846581" y="5762686"/>
            <a:ext cx="1152525" cy="1152525"/>
          </a:xfrm>
          <a:prstGeom prst="rect">
            <a:avLst/>
          </a:prstGeom>
        </p:spPr>
      </p:pic>
      <p:sp>
        <p:nvSpPr>
          <p:cNvPr id="134" name="TextBox 133">
            <a:extLst>
              <a:ext uri="{FF2B5EF4-FFF2-40B4-BE49-F238E27FC236}">
                <a16:creationId xmlns:a16="http://schemas.microsoft.com/office/drawing/2014/main" id="{686AF651-9B66-4519-B9C6-82E31D9EC8F0}"/>
              </a:ext>
            </a:extLst>
          </p:cNvPr>
          <p:cNvSpPr txBox="1"/>
          <p:nvPr/>
        </p:nvSpPr>
        <p:spPr>
          <a:xfrm>
            <a:off x="3829004" y="5710575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Kanceliarinės prekės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5" name="Picture 124">
            <a:extLst>
              <a:ext uri="{FF2B5EF4-FFF2-40B4-BE49-F238E27FC236}">
                <a16:creationId xmlns:a16="http://schemas.microsoft.com/office/drawing/2014/main" id="{ADC906A6-239B-44C4-AE15-911C1A1F9C4C}"/>
              </a:ext>
            </a:extLst>
          </p:cNvPr>
          <p:cNvPicPr>
            <a:picLocks noChangeAspect="1"/>
          </p:cNvPicPr>
          <p:nvPr/>
        </p:nvPicPr>
        <p:blipFill>
          <a:blip r:embed="rId59"/>
          <a:stretch>
            <a:fillRect/>
          </a:stretch>
        </p:blipFill>
        <p:spPr>
          <a:xfrm>
            <a:off x="5261920" y="5827071"/>
            <a:ext cx="919888" cy="919888"/>
          </a:xfrm>
          <a:prstGeom prst="rect">
            <a:avLst/>
          </a:prstGeom>
        </p:spPr>
      </p:pic>
      <p:sp>
        <p:nvSpPr>
          <p:cNvPr id="136" name="TextBox 135">
            <a:extLst>
              <a:ext uri="{FF2B5EF4-FFF2-40B4-BE49-F238E27FC236}">
                <a16:creationId xmlns:a16="http://schemas.microsoft.com/office/drawing/2014/main" id="{8672AF45-FDEE-4FED-A6D3-9D1C3A4B893E}"/>
              </a:ext>
            </a:extLst>
          </p:cNvPr>
          <p:cNvSpPr txBox="1"/>
          <p:nvPr/>
        </p:nvSpPr>
        <p:spPr>
          <a:xfrm>
            <a:off x="5188912" y="5710575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Statinių ekspertizė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7" name="Picture 126">
            <a:extLst>
              <a:ext uri="{FF2B5EF4-FFF2-40B4-BE49-F238E27FC236}">
                <a16:creationId xmlns:a16="http://schemas.microsoft.com/office/drawing/2014/main" id="{B1A4748B-F00D-4527-8E8B-6851EE7B389F}"/>
              </a:ext>
            </a:extLst>
          </p:cNvPr>
          <p:cNvPicPr>
            <a:picLocks noChangeAspect="1"/>
          </p:cNvPicPr>
          <p:nvPr/>
        </p:nvPicPr>
        <p:blipFill>
          <a:blip r:embed="rId60"/>
          <a:stretch>
            <a:fillRect/>
          </a:stretch>
        </p:blipFill>
        <p:spPr>
          <a:xfrm>
            <a:off x="6529774" y="5886002"/>
            <a:ext cx="950037" cy="950037"/>
          </a:xfrm>
          <a:prstGeom prst="rect">
            <a:avLst/>
          </a:prstGeom>
        </p:spPr>
      </p:pic>
      <p:sp>
        <p:nvSpPr>
          <p:cNvPr id="138" name="TextBox 137">
            <a:extLst>
              <a:ext uri="{FF2B5EF4-FFF2-40B4-BE49-F238E27FC236}">
                <a16:creationId xmlns:a16="http://schemas.microsoft.com/office/drawing/2014/main" id="{A2230084-373E-41D3-986F-740221CF3A1B}"/>
              </a:ext>
            </a:extLst>
          </p:cNvPr>
          <p:cNvSpPr txBox="1"/>
          <p:nvPr/>
        </p:nvSpPr>
        <p:spPr>
          <a:xfrm>
            <a:off x="6353079" y="5710575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Maisto produktai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" name="Picture 1023">
            <a:extLst>
              <a:ext uri="{FF2B5EF4-FFF2-40B4-BE49-F238E27FC236}">
                <a16:creationId xmlns:a16="http://schemas.microsoft.com/office/drawing/2014/main" id="{93A0204F-A86F-4979-9492-C3D5FD2FD4D5}"/>
              </a:ext>
            </a:extLst>
          </p:cNvPr>
          <p:cNvPicPr>
            <a:picLocks noChangeAspect="1"/>
          </p:cNvPicPr>
          <p:nvPr/>
        </p:nvPicPr>
        <p:blipFill>
          <a:blip r:embed="rId61"/>
          <a:stretch>
            <a:fillRect/>
          </a:stretch>
        </p:blipFill>
        <p:spPr>
          <a:xfrm>
            <a:off x="7829333" y="5762686"/>
            <a:ext cx="1044421" cy="1044421"/>
          </a:xfrm>
          <a:prstGeom prst="rect">
            <a:avLst/>
          </a:prstGeom>
        </p:spPr>
      </p:pic>
      <p:sp>
        <p:nvSpPr>
          <p:cNvPr id="140" name="TextBox 139">
            <a:extLst>
              <a:ext uri="{FF2B5EF4-FFF2-40B4-BE49-F238E27FC236}">
                <a16:creationId xmlns:a16="http://schemas.microsoft.com/office/drawing/2014/main" id="{FEC4931C-F8E8-45F9-853A-186B182AD6C9}"/>
              </a:ext>
            </a:extLst>
          </p:cNvPr>
          <p:cNvSpPr txBox="1"/>
          <p:nvPr/>
        </p:nvSpPr>
        <p:spPr>
          <a:xfrm>
            <a:off x="7705705" y="5710976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Interneto ryšys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Picture 1024">
            <a:extLst>
              <a:ext uri="{FF2B5EF4-FFF2-40B4-BE49-F238E27FC236}">
                <a16:creationId xmlns:a16="http://schemas.microsoft.com/office/drawing/2014/main" id="{4A6EAFAD-E8C5-4F13-AC6B-D703EBA54936}"/>
              </a:ext>
            </a:extLst>
          </p:cNvPr>
          <p:cNvPicPr>
            <a:picLocks noChangeAspect="1"/>
          </p:cNvPicPr>
          <p:nvPr/>
        </p:nvPicPr>
        <p:blipFill>
          <a:blip r:embed="rId62"/>
          <a:stretch>
            <a:fillRect/>
          </a:stretch>
        </p:blipFill>
        <p:spPr>
          <a:xfrm>
            <a:off x="8946306" y="5730097"/>
            <a:ext cx="1152525" cy="1152525"/>
          </a:xfrm>
          <a:prstGeom prst="rect">
            <a:avLst/>
          </a:prstGeom>
        </p:spPr>
      </p:pic>
      <p:sp>
        <p:nvSpPr>
          <p:cNvPr id="142" name="TextBox 141">
            <a:extLst>
              <a:ext uri="{FF2B5EF4-FFF2-40B4-BE49-F238E27FC236}">
                <a16:creationId xmlns:a16="http://schemas.microsoft.com/office/drawing/2014/main" id="{4B1AA5F6-0449-4E6E-82E8-8E6A5A7A00F2}"/>
              </a:ext>
            </a:extLst>
          </p:cNvPr>
          <p:cNvSpPr txBox="1"/>
          <p:nvPr/>
        </p:nvSpPr>
        <p:spPr>
          <a:xfrm>
            <a:off x="8777389" y="5710019"/>
            <a:ext cx="122200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Baldai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1026">
            <a:extLst>
              <a:ext uri="{FF2B5EF4-FFF2-40B4-BE49-F238E27FC236}">
                <a16:creationId xmlns:a16="http://schemas.microsoft.com/office/drawing/2014/main" id="{0E24E54F-8C93-408F-B28B-5DB3A2973847}"/>
              </a:ext>
            </a:extLst>
          </p:cNvPr>
          <p:cNvPicPr>
            <a:picLocks noChangeAspect="1"/>
          </p:cNvPicPr>
          <p:nvPr/>
        </p:nvPicPr>
        <p:blipFill>
          <a:blip r:embed="rId63"/>
          <a:stretch>
            <a:fillRect/>
          </a:stretch>
        </p:blipFill>
        <p:spPr>
          <a:xfrm>
            <a:off x="10070432" y="5822178"/>
            <a:ext cx="943041" cy="943041"/>
          </a:xfrm>
          <a:prstGeom prst="rect">
            <a:avLst/>
          </a:prstGeom>
        </p:spPr>
      </p:pic>
      <p:sp>
        <p:nvSpPr>
          <p:cNvPr id="144" name="TextBox 143">
            <a:extLst>
              <a:ext uri="{FF2B5EF4-FFF2-40B4-BE49-F238E27FC236}">
                <a16:creationId xmlns:a16="http://schemas.microsoft.com/office/drawing/2014/main" id="{AE20A64D-E468-433C-855E-8C2B8EFEC244}"/>
              </a:ext>
            </a:extLst>
          </p:cNvPr>
          <p:cNvSpPr txBox="1"/>
          <p:nvPr/>
        </p:nvSpPr>
        <p:spPr>
          <a:xfrm>
            <a:off x="9778165" y="5711655"/>
            <a:ext cx="1360953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Statinių techninė priežiūra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9" name="Picture 1028">
            <a:extLst>
              <a:ext uri="{FF2B5EF4-FFF2-40B4-BE49-F238E27FC236}">
                <a16:creationId xmlns:a16="http://schemas.microsoft.com/office/drawing/2014/main" id="{941320F9-9B6D-4E25-BC18-B301A6372834}"/>
              </a:ext>
            </a:extLst>
          </p:cNvPr>
          <p:cNvPicPr>
            <a:picLocks noChangeAspect="1"/>
          </p:cNvPicPr>
          <p:nvPr/>
        </p:nvPicPr>
        <p:blipFill>
          <a:blip r:embed="rId64"/>
          <a:stretch>
            <a:fillRect/>
          </a:stretch>
        </p:blipFill>
        <p:spPr>
          <a:xfrm>
            <a:off x="11033530" y="5886002"/>
            <a:ext cx="1152525" cy="1152525"/>
          </a:xfrm>
          <a:prstGeom prst="rect">
            <a:avLst/>
          </a:prstGeom>
        </p:spPr>
      </p:pic>
      <p:sp>
        <p:nvSpPr>
          <p:cNvPr id="146" name="TextBox 145">
            <a:extLst>
              <a:ext uri="{FF2B5EF4-FFF2-40B4-BE49-F238E27FC236}">
                <a16:creationId xmlns:a16="http://schemas.microsoft.com/office/drawing/2014/main" id="{F114B360-AF83-4901-876B-9804C7EA5347}"/>
              </a:ext>
            </a:extLst>
          </p:cNvPr>
          <p:cNvSpPr txBox="1"/>
          <p:nvPr/>
        </p:nvSpPr>
        <p:spPr>
          <a:xfrm>
            <a:off x="11093547" y="5711655"/>
            <a:ext cx="1098453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lt-LT" sz="9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Automobilių nuoma su vairuotoju</a:t>
            </a:r>
            <a:endParaRPr lang="en-US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1029">
            <a:extLst>
              <a:ext uri="{FF2B5EF4-FFF2-40B4-BE49-F238E27FC236}">
                <a16:creationId xmlns:a16="http://schemas.microsoft.com/office/drawing/2014/main" id="{62B7C7E6-5DED-40BC-BBFC-E780AFBA39E1}"/>
              </a:ext>
            </a:extLst>
          </p:cNvPr>
          <p:cNvPicPr>
            <a:picLocks noChangeAspect="1"/>
          </p:cNvPicPr>
          <p:nvPr/>
        </p:nvPicPr>
        <p:blipFill>
          <a:blip r:embed="rId65"/>
          <a:stretch>
            <a:fillRect/>
          </a:stretch>
        </p:blipFill>
        <p:spPr>
          <a:xfrm>
            <a:off x="0" y="8088"/>
            <a:ext cx="1349089" cy="789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18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>
            <a:extLst>
              <a:ext uri="{FF2B5EF4-FFF2-40B4-BE49-F238E27FC236}">
                <a16:creationId xmlns:a16="http://schemas.microsoft.com/office/drawing/2014/main" id="{76EB4723-156A-4410-9204-D886ADC7A8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3476" y="3996300"/>
            <a:ext cx="811350" cy="709673"/>
          </a:xfrm>
          <a:prstGeom prst="rect">
            <a:avLst/>
          </a:prstGeom>
        </p:spPr>
      </p:pic>
      <p:grpSp>
        <p:nvGrpSpPr>
          <p:cNvPr id="5" name="Grupė 4">
            <a:extLst>
              <a:ext uri="{FF2B5EF4-FFF2-40B4-BE49-F238E27FC236}">
                <a16:creationId xmlns:a16="http://schemas.microsoft.com/office/drawing/2014/main" id="{33945DD8-11C8-4084-9BC8-9C54BA04C35A}"/>
              </a:ext>
            </a:extLst>
          </p:cNvPr>
          <p:cNvGrpSpPr/>
          <p:nvPr/>
        </p:nvGrpSpPr>
        <p:grpSpPr>
          <a:xfrm>
            <a:off x="2202946" y="982347"/>
            <a:ext cx="3832815" cy="1074739"/>
            <a:chOff x="1072983" y="2461734"/>
            <a:chExt cx="1612841" cy="1074739"/>
          </a:xfrm>
        </p:grpSpPr>
        <p:sp>
          <p:nvSpPr>
            <p:cNvPr id="6" name="Stačiakampis 5">
              <a:extLst>
                <a:ext uri="{FF2B5EF4-FFF2-40B4-BE49-F238E27FC236}">
                  <a16:creationId xmlns:a16="http://schemas.microsoft.com/office/drawing/2014/main" id="{BA9F4513-44D7-4924-8D52-5C48A2B09C57}"/>
                </a:ext>
              </a:extLst>
            </p:cNvPr>
            <p:cNvSpPr/>
            <p:nvPr/>
          </p:nvSpPr>
          <p:spPr>
            <a:xfrm>
              <a:off x="1183295" y="2812010"/>
              <a:ext cx="1502529" cy="72446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9A27320-A166-45B2-9419-CDD5888F4B2D}"/>
                </a:ext>
              </a:extLst>
            </p:cNvPr>
            <p:cNvSpPr txBox="1"/>
            <p:nvPr/>
          </p:nvSpPr>
          <p:spPr>
            <a:xfrm>
              <a:off x="1072983" y="2461734"/>
              <a:ext cx="1502529" cy="8134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4826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Saulės elektrinės</a:t>
              </a:r>
              <a:endParaRPr lang="lt-LT" sz="2400" b="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8" name="Paveikslėlis 7">
            <a:extLst>
              <a:ext uri="{FF2B5EF4-FFF2-40B4-BE49-F238E27FC236}">
                <a16:creationId xmlns:a16="http://schemas.microsoft.com/office/drawing/2014/main" id="{7775769B-C497-4F0E-ADC7-3E094378BD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6451" y="1019069"/>
            <a:ext cx="867223" cy="795945"/>
          </a:xfrm>
          <a:prstGeom prst="rect">
            <a:avLst/>
          </a:prstGeom>
        </p:spPr>
      </p:pic>
      <p:grpSp>
        <p:nvGrpSpPr>
          <p:cNvPr id="12" name="Grupė 11">
            <a:extLst>
              <a:ext uri="{FF2B5EF4-FFF2-40B4-BE49-F238E27FC236}">
                <a16:creationId xmlns:a16="http://schemas.microsoft.com/office/drawing/2014/main" id="{815A90BF-998B-44E7-A587-4C8E753CB7B1}"/>
              </a:ext>
            </a:extLst>
          </p:cNvPr>
          <p:cNvGrpSpPr/>
          <p:nvPr/>
        </p:nvGrpSpPr>
        <p:grpSpPr>
          <a:xfrm>
            <a:off x="2428532" y="727187"/>
            <a:ext cx="8898569" cy="3876919"/>
            <a:chOff x="569767" y="2812010"/>
            <a:chExt cx="3744501" cy="3998599"/>
          </a:xfrm>
        </p:grpSpPr>
        <p:sp>
          <p:nvSpPr>
            <p:cNvPr id="13" name="Stačiakampis 12">
              <a:extLst>
                <a:ext uri="{FF2B5EF4-FFF2-40B4-BE49-F238E27FC236}">
                  <a16:creationId xmlns:a16="http://schemas.microsoft.com/office/drawing/2014/main" id="{FB9ED4F8-7E8B-4BC3-AE13-C5E5C0D45FDC}"/>
                </a:ext>
              </a:extLst>
            </p:cNvPr>
            <p:cNvSpPr/>
            <p:nvPr/>
          </p:nvSpPr>
          <p:spPr>
            <a:xfrm>
              <a:off x="1183295" y="2812010"/>
              <a:ext cx="1502529" cy="72446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D628A47-5957-4635-A234-6E0D144A2338}"/>
                </a:ext>
              </a:extLst>
            </p:cNvPr>
            <p:cNvSpPr txBox="1"/>
            <p:nvPr/>
          </p:nvSpPr>
          <p:spPr>
            <a:xfrm>
              <a:off x="569767" y="6086146"/>
              <a:ext cx="3744501" cy="7244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4826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t-LT" sz="2400" b="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Maitinimo paslaugos (laikinai apgyvendintų asmenų maitinimui)</a:t>
              </a:r>
            </a:p>
          </p:txBody>
        </p:sp>
      </p:grpSp>
      <p:pic>
        <p:nvPicPr>
          <p:cNvPr id="15" name="Paveikslėlis 14">
            <a:extLst>
              <a:ext uri="{FF2B5EF4-FFF2-40B4-BE49-F238E27FC236}">
                <a16:creationId xmlns:a16="http://schemas.microsoft.com/office/drawing/2014/main" id="{AF4ADB07-E9DA-4CDE-93BD-D21469F760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9513" y="1698804"/>
            <a:ext cx="847621" cy="83559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2E7D9E8-C0DF-45A8-88CB-4330CF727839}"/>
              </a:ext>
            </a:extLst>
          </p:cNvPr>
          <p:cNvSpPr txBox="1"/>
          <p:nvPr/>
        </p:nvSpPr>
        <p:spPr>
          <a:xfrm>
            <a:off x="2866323" y="1945697"/>
            <a:ext cx="91710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lt-LT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Nutolusios saulės elektrinės iš saulės parkų (</a:t>
            </a:r>
            <a:r>
              <a:rPr lang="lt-LT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nugalėtojas Efektyviausių viešųjų pirkimų rinkimuose Darniausių pirkimų kategorijoje</a:t>
            </a:r>
            <a:r>
              <a:rPr lang="lt-LT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19" name="Paveikslėlis 18">
            <a:extLst>
              <a:ext uri="{FF2B5EF4-FFF2-40B4-BE49-F238E27FC236}">
                <a16:creationId xmlns:a16="http://schemas.microsoft.com/office/drawing/2014/main" id="{FD06BDED-994C-4A49-9B40-9A7698D9F9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89822" y="3156787"/>
            <a:ext cx="947510" cy="889102"/>
          </a:xfrm>
          <a:prstGeom prst="rect">
            <a:avLst/>
          </a:prstGeom>
        </p:spPr>
      </p:pic>
      <p:grpSp>
        <p:nvGrpSpPr>
          <p:cNvPr id="23" name="Grupė 22">
            <a:extLst>
              <a:ext uri="{FF2B5EF4-FFF2-40B4-BE49-F238E27FC236}">
                <a16:creationId xmlns:a16="http://schemas.microsoft.com/office/drawing/2014/main" id="{0A766B72-994A-4813-B004-0C4676246649}"/>
              </a:ext>
            </a:extLst>
          </p:cNvPr>
          <p:cNvGrpSpPr/>
          <p:nvPr/>
        </p:nvGrpSpPr>
        <p:grpSpPr>
          <a:xfrm>
            <a:off x="2202947" y="3287322"/>
            <a:ext cx="4084226" cy="1268063"/>
            <a:chOff x="1183295" y="2268410"/>
            <a:chExt cx="1651466" cy="1268063"/>
          </a:xfrm>
        </p:grpSpPr>
        <p:sp>
          <p:nvSpPr>
            <p:cNvPr id="24" name="Stačiakampis 23">
              <a:extLst>
                <a:ext uri="{FF2B5EF4-FFF2-40B4-BE49-F238E27FC236}">
                  <a16:creationId xmlns:a16="http://schemas.microsoft.com/office/drawing/2014/main" id="{FBCFFE01-BCB9-47DA-9380-27B122E28D71}"/>
                </a:ext>
              </a:extLst>
            </p:cNvPr>
            <p:cNvSpPr/>
            <p:nvPr/>
          </p:nvSpPr>
          <p:spPr>
            <a:xfrm>
              <a:off x="1183295" y="2812010"/>
              <a:ext cx="1502529" cy="72446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4BB280A-084C-4FF1-A779-7A8A570C5842}"/>
                </a:ext>
              </a:extLst>
            </p:cNvPr>
            <p:cNvSpPr txBox="1"/>
            <p:nvPr/>
          </p:nvSpPr>
          <p:spPr>
            <a:xfrm>
              <a:off x="1395275" y="2268410"/>
              <a:ext cx="1439486" cy="5923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4826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Mobiliųjų telefonų nuoma</a:t>
              </a:r>
              <a:endParaRPr lang="lt-LT" sz="2400" b="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6" name="Paveikslėlis 25">
            <a:extLst>
              <a:ext uri="{FF2B5EF4-FFF2-40B4-BE49-F238E27FC236}">
                <a16:creationId xmlns:a16="http://schemas.microsoft.com/office/drawing/2014/main" id="{2FE89454-E307-4DB6-A775-9D48E0446AB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76619" y="2546922"/>
            <a:ext cx="783903" cy="691679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2DE15A16-0EDA-45DE-8A97-DECA956C93C0}"/>
              </a:ext>
            </a:extLst>
          </p:cNvPr>
          <p:cNvSpPr txBox="1"/>
          <p:nvPr/>
        </p:nvSpPr>
        <p:spPr>
          <a:xfrm>
            <a:off x="2877015" y="2483451"/>
            <a:ext cx="3570666" cy="96737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48260" bIns="0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Programinės įrangos nuoma</a:t>
            </a:r>
            <a:endParaRPr lang="lt-LT" sz="24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Paveikslėlis 30">
            <a:extLst>
              <a:ext uri="{FF2B5EF4-FFF2-40B4-BE49-F238E27FC236}">
                <a16:creationId xmlns:a16="http://schemas.microsoft.com/office/drawing/2014/main" id="{FA2B3EFD-EB50-42E2-B9FC-27AB30C7ED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83878" y="4626152"/>
            <a:ext cx="947510" cy="816604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E80BD93B-E3C1-4EE2-8C55-528E82AB66B5}"/>
              </a:ext>
            </a:extLst>
          </p:cNvPr>
          <p:cNvSpPr txBox="1"/>
          <p:nvPr/>
        </p:nvSpPr>
        <p:spPr>
          <a:xfrm>
            <a:off x="2579878" y="4606906"/>
            <a:ext cx="4536706" cy="7244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48260" bIns="0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Specializuoto patalinės nuoma</a:t>
            </a:r>
            <a:endParaRPr lang="lt-LT" sz="24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" name="Paveikslėlis 33">
            <a:extLst>
              <a:ext uri="{FF2B5EF4-FFF2-40B4-BE49-F238E27FC236}">
                <a16:creationId xmlns:a16="http://schemas.microsoft.com/office/drawing/2014/main" id="{797DA999-B06C-4C66-A106-0F828D0477D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58112" y="233114"/>
            <a:ext cx="855801" cy="816604"/>
          </a:xfrm>
          <a:prstGeom prst="rect">
            <a:avLst/>
          </a:prstGeom>
        </p:spPr>
      </p:pic>
      <p:grpSp>
        <p:nvGrpSpPr>
          <p:cNvPr id="38" name="Grupė 37">
            <a:extLst>
              <a:ext uri="{FF2B5EF4-FFF2-40B4-BE49-F238E27FC236}">
                <a16:creationId xmlns:a16="http://schemas.microsoft.com/office/drawing/2014/main" id="{E9B806AF-1296-4B3F-8401-D541AFD50DE1}"/>
              </a:ext>
            </a:extLst>
          </p:cNvPr>
          <p:cNvGrpSpPr/>
          <p:nvPr/>
        </p:nvGrpSpPr>
        <p:grpSpPr>
          <a:xfrm>
            <a:off x="2170556" y="206457"/>
            <a:ext cx="5193411" cy="1074739"/>
            <a:chOff x="1102497" y="2461734"/>
            <a:chExt cx="2185377" cy="1074739"/>
          </a:xfrm>
        </p:grpSpPr>
        <p:sp>
          <p:nvSpPr>
            <p:cNvPr id="39" name="Stačiakampis 38">
              <a:extLst>
                <a:ext uri="{FF2B5EF4-FFF2-40B4-BE49-F238E27FC236}">
                  <a16:creationId xmlns:a16="http://schemas.microsoft.com/office/drawing/2014/main" id="{D56F88CC-B5FA-4DDC-BF96-AC831FE86776}"/>
                </a:ext>
              </a:extLst>
            </p:cNvPr>
            <p:cNvSpPr/>
            <p:nvPr/>
          </p:nvSpPr>
          <p:spPr>
            <a:xfrm>
              <a:off x="1183295" y="2812010"/>
              <a:ext cx="1502529" cy="72446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171529E-6095-4D6E-87E2-8F7062D0CC9B}"/>
                </a:ext>
              </a:extLst>
            </p:cNvPr>
            <p:cNvSpPr txBox="1"/>
            <p:nvPr/>
          </p:nvSpPr>
          <p:spPr>
            <a:xfrm>
              <a:off x="1102497" y="2461734"/>
              <a:ext cx="2185377" cy="7244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4826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Pastatų sandarumo matavimai</a:t>
              </a:r>
              <a:endParaRPr lang="lt-LT" sz="2400" b="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41" name="Paveikslėlis 40">
            <a:extLst>
              <a:ext uri="{FF2B5EF4-FFF2-40B4-BE49-F238E27FC236}">
                <a16:creationId xmlns:a16="http://schemas.microsoft.com/office/drawing/2014/main" id="{EB464F8A-93A3-42D9-94F6-CEE8EF90688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98665" y="5350615"/>
            <a:ext cx="943781" cy="816605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881A5FF9-A32E-4F78-9A53-5EB6CA1D6A66}"/>
              </a:ext>
            </a:extLst>
          </p:cNvPr>
          <p:cNvSpPr txBox="1"/>
          <p:nvPr/>
        </p:nvSpPr>
        <p:spPr>
          <a:xfrm>
            <a:off x="2974848" y="5373970"/>
            <a:ext cx="8370166" cy="7244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48260" bIns="0" numCol="1" spcCol="1270" anchor="ctr" anchorCtr="0">
            <a:noAutofit/>
          </a:bodyPr>
          <a:lstStyle/>
          <a:p>
            <a:pPr algn="l"/>
            <a:r>
              <a:rPr lang="lt-LT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COVID-19 ligos (koronaviruso infekcijos) nustatymo tyrimai</a:t>
            </a:r>
          </a:p>
        </p:txBody>
      </p:sp>
      <p:pic>
        <p:nvPicPr>
          <p:cNvPr id="46" name="Paveikslėlis 45">
            <a:extLst>
              <a:ext uri="{FF2B5EF4-FFF2-40B4-BE49-F238E27FC236}">
                <a16:creationId xmlns:a16="http://schemas.microsoft.com/office/drawing/2014/main" id="{8317B18F-F1DB-42F6-9C77-C92ED56415E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59537" y="6030812"/>
            <a:ext cx="781050" cy="781050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9F708FF3-77FB-41B4-AECC-F8C3BCFAB332}"/>
              </a:ext>
            </a:extLst>
          </p:cNvPr>
          <p:cNvSpPr txBox="1"/>
          <p:nvPr/>
        </p:nvSpPr>
        <p:spPr>
          <a:xfrm>
            <a:off x="2974848" y="6144414"/>
            <a:ext cx="3381566" cy="59232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48260" bIns="0" numCol="1" spcCol="1270" anchor="ctr" anchorCtr="0">
            <a:noAutofit/>
          </a:bodyPr>
          <a:lstStyle/>
          <a:p>
            <a:pPr algn="l"/>
            <a:r>
              <a:rPr lang="lt-LT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Medicininiai testai</a:t>
            </a:r>
          </a:p>
        </p:txBody>
      </p:sp>
      <p:sp>
        <p:nvSpPr>
          <p:cNvPr id="49" name="Stačiakampis: suapvalinti kampai 48">
            <a:extLst>
              <a:ext uri="{FF2B5EF4-FFF2-40B4-BE49-F238E27FC236}">
                <a16:creationId xmlns:a16="http://schemas.microsoft.com/office/drawing/2014/main" id="{75AB3CD9-DCBA-4A77-9DDC-6225FCFB8E05}"/>
              </a:ext>
            </a:extLst>
          </p:cNvPr>
          <p:cNvSpPr/>
          <p:nvPr/>
        </p:nvSpPr>
        <p:spPr>
          <a:xfrm>
            <a:off x="9359782" y="326667"/>
            <a:ext cx="2255982" cy="148834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C9523B3-EE11-4103-9535-AF1348FB83E4}"/>
              </a:ext>
            </a:extLst>
          </p:cNvPr>
          <p:cNvSpPr txBox="1"/>
          <p:nvPr/>
        </p:nvSpPr>
        <p:spPr>
          <a:xfrm>
            <a:off x="9618603" y="727187"/>
            <a:ext cx="1830569" cy="7784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0" tIns="0" rIns="48260" bIns="0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Nauji </a:t>
            </a:r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</a:t>
            </a:r>
            <a:endParaRPr lang="lt-LT" sz="24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047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ė 4">
            <a:extLst>
              <a:ext uri="{FF2B5EF4-FFF2-40B4-BE49-F238E27FC236}">
                <a16:creationId xmlns:a16="http://schemas.microsoft.com/office/drawing/2014/main" id="{33945DD8-11C8-4084-9BC8-9C54BA04C35A}"/>
              </a:ext>
            </a:extLst>
          </p:cNvPr>
          <p:cNvGrpSpPr/>
          <p:nvPr/>
        </p:nvGrpSpPr>
        <p:grpSpPr>
          <a:xfrm>
            <a:off x="1132738" y="651107"/>
            <a:ext cx="7312192" cy="1619433"/>
            <a:chOff x="1143544" y="1917040"/>
            <a:chExt cx="1869404" cy="1619433"/>
          </a:xfrm>
        </p:grpSpPr>
        <p:sp>
          <p:nvSpPr>
            <p:cNvPr id="6" name="Stačiakampis 5">
              <a:extLst>
                <a:ext uri="{FF2B5EF4-FFF2-40B4-BE49-F238E27FC236}">
                  <a16:creationId xmlns:a16="http://schemas.microsoft.com/office/drawing/2014/main" id="{BA9F4513-44D7-4924-8D52-5C48A2B09C57}"/>
                </a:ext>
              </a:extLst>
            </p:cNvPr>
            <p:cNvSpPr/>
            <p:nvPr/>
          </p:nvSpPr>
          <p:spPr>
            <a:xfrm>
              <a:off x="1183295" y="2812010"/>
              <a:ext cx="1502529" cy="72446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9A27320-A166-45B2-9419-CDD5888F4B2D}"/>
                </a:ext>
              </a:extLst>
            </p:cNvPr>
            <p:cNvSpPr txBox="1"/>
            <p:nvPr/>
          </p:nvSpPr>
          <p:spPr>
            <a:xfrm>
              <a:off x="1143544" y="1917040"/>
              <a:ext cx="1869404" cy="7244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4826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Negyvenamųjų pastatų rangos darbai be projektavimo</a:t>
              </a:r>
              <a:endParaRPr lang="lt-LT" sz="2400" b="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Stačiakampis 12">
            <a:extLst>
              <a:ext uri="{FF2B5EF4-FFF2-40B4-BE49-F238E27FC236}">
                <a16:creationId xmlns:a16="http://schemas.microsoft.com/office/drawing/2014/main" id="{FB9ED4F8-7E8B-4BC3-AE13-C5E5C0D45FDC}"/>
              </a:ext>
            </a:extLst>
          </p:cNvPr>
          <p:cNvSpPr/>
          <p:nvPr/>
        </p:nvSpPr>
        <p:spPr>
          <a:xfrm>
            <a:off x="3886542" y="727187"/>
            <a:ext cx="3570665" cy="70241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8" name="Grupė 37">
            <a:extLst>
              <a:ext uri="{FF2B5EF4-FFF2-40B4-BE49-F238E27FC236}">
                <a16:creationId xmlns:a16="http://schemas.microsoft.com/office/drawing/2014/main" id="{E9B806AF-1296-4B3F-8401-D541AFD50DE1}"/>
              </a:ext>
            </a:extLst>
          </p:cNvPr>
          <p:cNvGrpSpPr/>
          <p:nvPr/>
        </p:nvGrpSpPr>
        <p:grpSpPr>
          <a:xfrm>
            <a:off x="677337" y="572627"/>
            <a:ext cx="5193411" cy="1355198"/>
            <a:chOff x="514601" y="2812010"/>
            <a:chExt cx="2185377" cy="1355198"/>
          </a:xfrm>
        </p:grpSpPr>
        <p:sp>
          <p:nvSpPr>
            <p:cNvPr id="39" name="Stačiakampis 38">
              <a:extLst>
                <a:ext uri="{FF2B5EF4-FFF2-40B4-BE49-F238E27FC236}">
                  <a16:creationId xmlns:a16="http://schemas.microsoft.com/office/drawing/2014/main" id="{D56F88CC-B5FA-4DDC-BF96-AC831FE86776}"/>
                </a:ext>
              </a:extLst>
            </p:cNvPr>
            <p:cNvSpPr/>
            <p:nvPr/>
          </p:nvSpPr>
          <p:spPr>
            <a:xfrm>
              <a:off x="1183295" y="2812010"/>
              <a:ext cx="1502529" cy="724463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171529E-6095-4D6E-87E2-8F7062D0CC9B}"/>
                </a:ext>
              </a:extLst>
            </p:cNvPr>
            <p:cNvSpPr txBox="1"/>
            <p:nvPr/>
          </p:nvSpPr>
          <p:spPr>
            <a:xfrm>
              <a:off x="514601" y="3442745"/>
              <a:ext cx="2185377" cy="7244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4826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Asmens apsaugos priemonės</a:t>
              </a:r>
              <a:endParaRPr lang="lt-LT" sz="2400" b="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9" name="Stačiakampis: suapvalinti kampai 48">
            <a:extLst>
              <a:ext uri="{FF2B5EF4-FFF2-40B4-BE49-F238E27FC236}">
                <a16:creationId xmlns:a16="http://schemas.microsoft.com/office/drawing/2014/main" id="{75AB3CD9-DCBA-4A77-9DDC-6225FCFB8E05}"/>
              </a:ext>
            </a:extLst>
          </p:cNvPr>
          <p:cNvSpPr/>
          <p:nvPr/>
        </p:nvSpPr>
        <p:spPr>
          <a:xfrm>
            <a:off x="9405896" y="229157"/>
            <a:ext cx="2255982" cy="161903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C9523B3-EE11-4103-9535-AF1348FB83E4}"/>
              </a:ext>
            </a:extLst>
          </p:cNvPr>
          <p:cNvSpPr txBox="1"/>
          <p:nvPr/>
        </p:nvSpPr>
        <p:spPr>
          <a:xfrm>
            <a:off x="9594219" y="651107"/>
            <a:ext cx="1830569" cy="7784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0" tIns="0" rIns="48260" bIns="0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2021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</a:t>
            </a:r>
            <a:endParaRPr lang="lt-LT" sz="24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1961D2D-5F9A-41A9-9DB4-07EC4C3C8517}"/>
              </a:ext>
            </a:extLst>
          </p:cNvPr>
          <p:cNvSpPr txBox="1"/>
          <p:nvPr/>
        </p:nvSpPr>
        <p:spPr>
          <a:xfrm>
            <a:off x="1003977" y="1748065"/>
            <a:ext cx="11614743" cy="7244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48260" bIns="0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lt-LT" sz="2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Medicininė įranga (funkcinės ir nefunkcinės lovos, pusiau automatinis </a:t>
            </a:r>
            <a:r>
              <a:rPr lang="lt-LT" sz="2400" b="0" kern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defibriliatorius</a:t>
            </a:r>
            <a:r>
              <a:rPr lang="lt-LT" sz="2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5" name="Stačiakampis: suapvalinti kampai 34">
            <a:extLst>
              <a:ext uri="{FF2B5EF4-FFF2-40B4-BE49-F238E27FC236}">
                <a16:creationId xmlns:a16="http://schemas.microsoft.com/office/drawing/2014/main" id="{5193CE09-FB2E-4651-9F16-F9779943915B}"/>
              </a:ext>
            </a:extLst>
          </p:cNvPr>
          <p:cNvSpPr/>
          <p:nvPr/>
        </p:nvSpPr>
        <p:spPr>
          <a:xfrm>
            <a:off x="9405896" y="2902691"/>
            <a:ext cx="2255982" cy="161903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CCB0A7C-CE7E-4067-8E1E-AF1882169B07}"/>
              </a:ext>
            </a:extLst>
          </p:cNvPr>
          <p:cNvSpPr txBox="1"/>
          <p:nvPr/>
        </p:nvSpPr>
        <p:spPr>
          <a:xfrm>
            <a:off x="9618602" y="3322957"/>
            <a:ext cx="1830569" cy="7784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0" tIns="0" rIns="48260" bIns="0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</a:t>
            </a:r>
            <a:endParaRPr lang="lt-LT" sz="24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4B50528-638B-4FBD-AD2B-672294B508E2}"/>
              </a:ext>
            </a:extLst>
          </p:cNvPr>
          <p:cNvSpPr txBox="1"/>
          <p:nvPr/>
        </p:nvSpPr>
        <p:spPr>
          <a:xfrm>
            <a:off x="-48768" y="3005267"/>
            <a:ext cx="7214149" cy="7244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48260" bIns="0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Kelionių organizavimo paslaugos</a:t>
            </a:r>
            <a:endParaRPr lang="lt-LT" sz="24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A3E2934-54FA-4C92-A12B-6E1E9A5B17A9}"/>
              </a:ext>
            </a:extLst>
          </p:cNvPr>
          <p:cNvSpPr txBox="1"/>
          <p:nvPr/>
        </p:nvSpPr>
        <p:spPr>
          <a:xfrm>
            <a:off x="-1508644" y="4310494"/>
            <a:ext cx="10570464" cy="7244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48260" bIns="0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Ugdymo įstaigų maitinimo paslaugos </a:t>
            </a:r>
            <a:endParaRPr lang="lt-LT" sz="24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DE9D8DB-7FCC-4054-BEC9-22D557D4DF73}"/>
              </a:ext>
            </a:extLst>
          </p:cNvPr>
          <p:cNvSpPr txBox="1"/>
          <p:nvPr/>
        </p:nvSpPr>
        <p:spPr>
          <a:xfrm>
            <a:off x="1487426" y="4754712"/>
            <a:ext cx="8997693" cy="7244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48260" bIns="0" numCol="1" spcCol="1270" anchor="ctr" anchorCtr="0">
            <a:noAutofit/>
          </a:bodyPr>
          <a:lstStyle/>
          <a:p>
            <a:pPr marL="0" lvl="0" indent="0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Kraujo paėmimo sistemos</a:t>
            </a:r>
            <a:endParaRPr lang="lt-LT" sz="24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E8E69B5-4CDF-4958-A9D2-132FCEFFEE9B}"/>
              </a:ext>
            </a:extLst>
          </p:cNvPr>
          <p:cNvSpPr txBox="1"/>
          <p:nvPr/>
        </p:nvSpPr>
        <p:spPr>
          <a:xfrm>
            <a:off x="1487426" y="5203155"/>
            <a:ext cx="8973310" cy="7244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48260" bIns="0" numCol="1" spcCol="1270" anchor="ctr" anchorCtr="0">
            <a:noAutofit/>
          </a:bodyPr>
          <a:lstStyle/>
          <a:p>
            <a:pPr marL="0" lvl="0" indent="0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Medicininių atliekų tvarkymas</a:t>
            </a:r>
            <a:endParaRPr lang="lt-LT" sz="24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D226D01-AAEC-450C-A5A5-BB6CC93580EA}"/>
              </a:ext>
            </a:extLst>
          </p:cNvPr>
          <p:cNvSpPr txBox="1"/>
          <p:nvPr/>
        </p:nvSpPr>
        <p:spPr>
          <a:xfrm>
            <a:off x="1487426" y="5663919"/>
            <a:ext cx="8973310" cy="7244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48260" bIns="0" numCol="1" spcCol="1270" anchor="ctr" anchorCtr="0">
            <a:noAutofit/>
          </a:bodyPr>
          <a:lstStyle/>
          <a:p>
            <a:pPr marL="0" lvl="0" indent="0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Odontologijos medžiagos</a:t>
            </a:r>
            <a:endParaRPr lang="lt-LT" sz="24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6A622EC-FECA-467E-9677-F6DCD997EA56}"/>
              </a:ext>
            </a:extLst>
          </p:cNvPr>
          <p:cNvSpPr txBox="1"/>
          <p:nvPr/>
        </p:nvSpPr>
        <p:spPr>
          <a:xfrm>
            <a:off x="1499617" y="6086198"/>
            <a:ext cx="8973310" cy="7244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48260" bIns="0" numCol="1" spcCol="1270" anchor="ctr" anchorCtr="0">
            <a:noAutofit/>
          </a:bodyPr>
          <a:lstStyle/>
          <a:p>
            <a:pPr marL="0" lvl="0" indent="0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lt-LT" sz="2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Tvarsliava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E1575D5-8E7F-41D8-97E0-707B39C0E88E}"/>
              </a:ext>
            </a:extLst>
          </p:cNvPr>
          <p:cNvSpPr txBox="1"/>
          <p:nvPr/>
        </p:nvSpPr>
        <p:spPr>
          <a:xfrm>
            <a:off x="-1508644" y="3483273"/>
            <a:ext cx="10570464" cy="7244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48260" bIns="0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Gydymo įstaigų maitinimo paslaugos </a:t>
            </a:r>
            <a:endParaRPr lang="lt-LT" sz="24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FA74F67-7901-48C5-A9E8-A1E34476F043}"/>
              </a:ext>
            </a:extLst>
          </p:cNvPr>
          <p:cNvSpPr txBox="1"/>
          <p:nvPr/>
        </p:nvSpPr>
        <p:spPr>
          <a:xfrm>
            <a:off x="-1609345" y="3890868"/>
            <a:ext cx="10570464" cy="7244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48260" bIns="0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Globos įstaigų maitinimo paslaugos </a:t>
            </a:r>
            <a:endParaRPr lang="lt-LT" sz="24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Stačiakampis: suapvalinti kampai 53">
            <a:extLst>
              <a:ext uri="{FF2B5EF4-FFF2-40B4-BE49-F238E27FC236}">
                <a16:creationId xmlns:a16="http://schemas.microsoft.com/office/drawing/2014/main" id="{495BD48E-2C5C-46F9-88DB-BA02817E3621}"/>
              </a:ext>
            </a:extLst>
          </p:cNvPr>
          <p:cNvSpPr/>
          <p:nvPr/>
        </p:nvSpPr>
        <p:spPr>
          <a:xfrm>
            <a:off x="9405896" y="4941987"/>
            <a:ext cx="2255982" cy="161903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DBD047E-642D-4E27-A286-D72E4E59EEBB}"/>
              </a:ext>
            </a:extLst>
          </p:cNvPr>
          <p:cNvSpPr txBox="1"/>
          <p:nvPr/>
        </p:nvSpPr>
        <p:spPr>
          <a:xfrm>
            <a:off x="9618601" y="5360260"/>
            <a:ext cx="1830569" cy="7784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0" tIns="0" rIns="48260" bIns="0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53 DPS</a:t>
            </a:r>
            <a:endParaRPr lang="lt-LT" sz="24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57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tačiakampis 5">
            <a:extLst>
              <a:ext uri="{FF2B5EF4-FFF2-40B4-BE49-F238E27FC236}">
                <a16:creationId xmlns:a16="http://schemas.microsoft.com/office/drawing/2014/main" id="{BA9F4513-44D7-4924-8D52-5C48A2B09C57}"/>
              </a:ext>
            </a:extLst>
          </p:cNvPr>
          <p:cNvSpPr/>
          <p:nvPr/>
        </p:nvSpPr>
        <p:spPr>
          <a:xfrm>
            <a:off x="1288224" y="1546077"/>
            <a:ext cx="5877157" cy="72446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Stačiakampis 12">
            <a:extLst>
              <a:ext uri="{FF2B5EF4-FFF2-40B4-BE49-F238E27FC236}">
                <a16:creationId xmlns:a16="http://schemas.microsoft.com/office/drawing/2014/main" id="{FB9ED4F8-7E8B-4BC3-AE13-C5E5C0D45FDC}"/>
              </a:ext>
            </a:extLst>
          </p:cNvPr>
          <p:cNvSpPr/>
          <p:nvPr/>
        </p:nvSpPr>
        <p:spPr>
          <a:xfrm>
            <a:off x="3886542" y="727187"/>
            <a:ext cx="3570665" cy="70241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9" name="Stačiakampis 38">
            <a:extLst>
              <a:ext uri="{FF2B5EF4-FFF2-40B4-BE49-F238E27FC236}">
                <a16:creationId xmlns:a16="http://schemas.microsoft.com/office/drawing/2014/main" id="{D56F88CC-B5FA-4DDC-BF96-AC831FE86776}"/>
              </a:ext>
            </a:extLst>
          </p:cNvPr>
          <p:cNvSpPr/>
          <p:nvPr/>
        </p:nvSpPr>
        <p:spPr>
          <a:xfrm>
            <a:off x="2266446" y="572627"/>
            <a:ext cx="3570666" cy="724463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24" name="Paveikslėlis 23" descr="CPO">
            <a:extLst>
              <a:ext uri="{FF2B5EF4-FFF2-40B4-BE49-F238E27FC236}">
                <a16:creationId xmlns:a16="http://schemas.microsoft.com/office/drawing/2014/main" id="{7A19E5A9-E064-49A5-9569-9623DFB948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251" y="1584163"/>
            <a:ext cx="7482573" cy="2225671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23AC8B2B-07A9-4706-8D41-9BA5FDD31D28}"/>
              </a:ext>
            </a:extLst>
          </p:cNvPr>
          <p:cNvSpPr txBox="1"/>
          <p:nvPr/>
        </p:nvSpPr>
        <p:spPr>
          <a:xfrm>
            <a:off x="1856096" y="3942348"/>
            <a:ext cx="9812740" cy="1340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lt-LT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„ŽALINIMO“ PLANAS. KAS? KADA? KAIP?</a:t>
            </a:r>
            <a:endParaRPr lang="lt-LT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29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03E212-3C76-4E7F-8333-EEA551250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720" y="219075"/>
            <a:ext cx="12456160" cy="1325563"/>
          </a:xfrm>
        </p:spPr>
        <p:txBody>
          <a:bodyPr/>
          <a:lstStyle/>
          <a:p>
            <a:pPr algn="ctr"/>
            <a:r>
              <a:rPr lang="lt-LT" dirty="0"/>
              <a:t>PIRKIMŲ CENTRALIZAVIMO BŪDAI</a:t>
            </a:r>
            <a:endParaRPr lang="en-US" dirty="0"/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BC4BF205-2C04-445D-AE4A-AAE3978102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3133" y="1455039"/>
            <a:ext cx="10437825" cy="518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61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B5E930A-1F08-4CC9-B4B4-C910DA701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2718" y="305809"/>
            <a:ext cx="10879282" cy="1325563"/>
          </a:xfrm>
        </p:spPr>
        <p:txBody>
          <a:bodyPr>
            <a:normAutofit/>
          </a:bodyPr>
          <a:lstStyle/>
          <a:p>
            <a:pPr algn="ctr"/>
            <a:r>
              <a:rPr lang="lt-LT" dirty="0"/>
              <a:t>korupcijai atsparios aplinkos kūrimas</a:t>
            </a:r>
            <a:endParaRPr lang="en-US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9A16DB5E-BEB1-4580-BD4E-96988C619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3555" y="1631372"/>
            <a:ext cx="11897590" cy="4862945"/>
          </a:xfrm>
        </p:spPr>
        <p:txBody>
          <a:bodyPr>
            <a:normAutofit/>
          </a:bodyPr>
          <a:lstStyle/>
          <a:p>
            <a:r>
              <a:rPr lang="lt-LT" dirty="0"/>
              <a:t>Kovos su korupcija programa</a:t>
            </a:r>
          </a:p>
          <a:p>
            <a:r>
              <a:rPr lang="lt-LT" dirty="0"/>
              <a:t>CPO LT klientų ir darbuotojų apklausos</a:t>
            </a:r>
          </a:p>
          <a:p>
            <a:r>
              <a:rPr lang="lt-LT" dirty="0"/>
              <a:t>Korupcijos pasireiškimo tikimybės vertinimas</a:t>
            </a:r>
          </a:p>
          <a:p>
            <a:r>
              <a:rPr lang="lt-LT" dirty="0"/>
              <a:t>Antikorupcinis švietimas</a:t>
            </a:r>
          </a:p>
          <a:p>
            <a:r>
              <a:rPr lang="lt-LT" dirty="0"/>
              <a:t>Įdiegta ir sertifikuota Kokybės vadybos sistema </a:t>
            </a:r>
            <a:r>
              <a:rPr lang="lt-LT" sz="2400" dirty="0"/>
              <a:t>ISO 9001:2015</a:t>
            </a:r>
          </a:p>
          <a:p>
            <a:r>
              <a:rPr lang="lt-LT" dirty="0"/>
              <a:t>2022 m. diegiama Antikorupcinės vadybos sistema </a:t>
            </a:r>
            <a:r>
              <a:rPr lang="lt-LT" sz="2400" dirty="0"/>
              <a:t>ISO 37001:2017</a:t>
            </a:r>
          </a:p>
          <a:p>
            <a:r>
              <a:rPr lang="lt-LT" dirty="0"/>
              <a:t>Komunikacija ir grįžtamasis ryšys </a:t>
            </a:r>
            <a:r>
              <a:rPr lang="lt-LT" sz="2800" dirty="0">
                <a:hlinkClick r:id="rId3"/>
              </a:rPr>
              <a:t>skaidrumas</a:t>
            </a:r>
            <a:r>
              <a:rPr lang="en-US" sz="2800" dirty="0">
                <a:hlinkClick r:id="rId3"/>
              </a:rPr>
              <a:t>@cpo.lt</a:t>
            </a:r>
            <a:r>
              <a:rPr lang="lt-LT" sz="2800" dirty="0"/>
              <a:t>,                      </a:t>
            </a:r>
          </a:p>
          <a:p>
            <a:pPr marL="0" indent="0">
              <a:buNone/>
            </a:pPr>
            <a:r>
              <a:rPr lang="lt-LT" sz="2800" dirty="0"/>
              <a:t>    +370 666 29097</a:t>
            </a:r>
          </a:p>
        </p:txBody>
      </p:sp>
    </p:spTree>
    <p:extLst>
      <p:ext uri="{BB962C8B-B14F-4D97-AF65-F5344CB8AC3E}">
        <p14:creationId xmlns:p14="http://schemas.microsoft.com/office/powerpoint/2010/main" val="338030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B5E930A-1F08-4CC9-B4B4-C910DA701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b="1" dirty="0">
                <a:solidFill>
                  <a:srgbClr val="FF0000"/>
                </a:solidFill>
              </a:rPr>
              <a:t>97 % </a:t>
            </a:r>
            <a:r>
              <a:rPr lang="lt-LT" b="1" dirty="0">
                <a:solidFill>
                  <a:schemeClr val="tx1"/>
                </a:solidFill>
              </a:rPr>
              <a:t>PO</a:t>
            </a:r>
            <a:r>
              <a:rPr lang="lt-LT" dirty="0">
                <a:solidFill>
                  <a:srgbClr val="FF0000"/>
                </a:solidFill>
              </a:rPr>
              <a:t> </a:t>
            </a:r>
            <a:r>
              <a:rPr lang="lt-LT" dirty="0"/>
              <a:t>respondentų mano, kad </a:t>
            </a:r>
            <a:r>
              <a:rPr lang="lt-LT" dirty="0" err="1"/>
              <a:t>cpo</a:t>
            </a:r>
            <a:r>
              <a:rPr lang="lt-LT" dirty="0"/>
              <a:t> </a:t>
            </a:r>
            <a:r>
              <a:rPr lang="lt-LT" dirty="0" err="1"/>
              <a:t>lt</a:t>
            </a:r>
            <a:r>
              <a:rPr lang="lt-LT" dirty="0"/>
              <a:t> veikla </a:t>
            </a:r>
            <a:r>
              <a:rPr lang="lt-LT" dirty="0">
                <a:solidFill>
                  <a:schemeClr val="tx1"/>
                </a:solidFill>
              </a:rPr>
              <a:t>yra skaidri ir patikima</a:t>
            </a:r>
            <a:endParaRPr lang="en-US" dirty="0"/>
          </a:p>
        </p:txBody>
      </p:sp>
      <p:pic>
        <p:nvPicPr>
          <p:cNvPr id="6" name="Turinio vietos rezervavimo ženklas 5">
            <a:extLst>
              <a:ext uri="{FF2B5EF4-FFF2-40B4-BE49-F238E27FC236}">
                <a16:creationId xmlns:a16="http://schemas.microsoft.com/office/drawing/2014/main" id="{C32C9E97-5869-4801-BA14-B0B0FDC232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03465" y="1648973"/>
            <a:ext cx="8417722" cy="520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232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me1">
  <a:themeElements>
    <a:clrScheme name="Custom 1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00B0F0"/>
      </a:hlink>
      <a:folHlink>
        <a:srgbClr val="B26B02"/>
      </a:folHlink>
    </a:clrScheme>
    <a:fontScheme name="Segoe UI Semibold">
      <a:majorFont>
        <a:latin typeface="Segoe UI Semibold"/>
        <a:ea typeface=""/>
        <a:cs typeface=""/>
      </a:majorFont>
      <a:minorFont>
        <a:latin typeface="Segoe UI Semibold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379A9CF0-094B-49A5-AC97-291AC3B47FA0}" vid="{7F35D4EA-11C7-452C-8106-D92BFE04644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29663</TotalTime>
  <Words>436</Words>
  <Application>Microsoft Office PowerPoint</Application>
  <PresentationFormat>Plačiaekranė</PresentationFormat>
  <Paragraphs>131</Paragraphs>
  <Slides>13</Slides>
  <Notes>13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2</vt:i4>
      </vt:variant>
      <vt:variant>
        <vt:lpstr>Skaidrių pavadinimai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Segoe UI Semibold</vt:lpstr>
      <vt:lpstr>Times New Roman</vt:lpstr>
      <vt:lpstr>Theme1</vt:lpstr>
      <vt:lpstr>Custom Design</vt:lpstr>
      <vt:lpstr>CPO LT –  skaidrūs viešieji pirkimai   Direktoriaus pavaduotoja Vaida Vaitkevičiūtė-Daugvilė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PIRKIMŲ CENTRALIZAVIMO BŪDAI</vt:lpstr>
      <vt:lpstr>korupcijai atsparios aplinkos kūrimas</vt:lpstr>
      <vt:lpstr>97 % PO respondentų mano, kad cpo lt veikla yra skaidri ir patikima</vt:lpstr>
      <vt:lpstr>CPO LT darbuotojų nuomone PIRKIMO PARAIŠKOS INICIJAVIMas YRA DIDŽIAUSIOS KORUPCIJOS RIZIKOS PIRKIMO PAGAL PAVEDIMĄ ETAPAS</vt:lpstr>
      <vt:lpstr>Priemonės padedančios užtikrinti skaidrų pirkimo inicijavimo etapą</vt:lpstr>
      <vt:lpstr>100 % CPO LT darbuotojų nurodė, kad neduotų atlygio, norėdami išspręsti problemas kitose įstaigose</vt:lpstr>
      <vt:lpstr>Ačiū už dėmesį   darnių, efektyvių ir skaidrių viešųjų pirkimų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Vaistų kainų analizė</dc:title>
  <dc:creator>Jevgenija Siničina</dc:creator>
  <cp:lastModifiedBy>Vaida Vaitkevičiūtė-Daugvilė</cp:lastModifiedBy>
  <cp:revision>1132</cp:revision>
  <cp:lastPrinted>2021-11-09T12:51:41Z</cp:lastPrinted>
  <dcterms:created xsi:type="dcterms:W3CDTF">2018-03-08T06:42:03Z</dcterms:created>
  <dcterms:modified xsi:type="dcterms:W3CDTF">2021-11-28T11:28:01Z</dcterms:modified>
</cp:coreProperties>
</file>