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8" r:id="rId2"/>
  </p:sldMasterIdLst>
  <p:notesMasterIdLst>
    <p:notesMasterId r:id="rId28"/>
  </p:notesMasterIdLst>
  <p:handoutMasterIdLst>
    <p:handoutMasterId r:id="rId29"/>
  </p:handoutMasterIdLst>
  <p:sldIdLst>
    <p:sldId id="256" r:id="rId3"/>
    <p:sldId id="450" r:id="rId4"/>
    <p:sldId id="446" r:id="rId5"/>
    <p:sldId id="519" r:id="rId6"/>
    <p:sldId id="514" r:id="rId7"/>
    <p:sldId id="502" r:id="rId8"/>
    <p:sldId id="505" r:id="rId9"/>
    <p:sldId id="534" r:id="rId10"/>
    <p:sldId id="535" r:id="rId11"/>
    <p:sldId id="536" r:id="rId12"/>
    <p:sldId id="537" r:id="rId13"/>
    <p:sldId id="538" r:id="rId14"/>
    <p:sldId id="539" r:id="rId15"/>
    <p:sldId id="540" r:id="rId16"/>
    <p:sldId id="541" r:id="rId17"/>
    <p:sldId id="542" r:id="rId18"/>
    <p:sldId id="543" r:id="rId19"/>
    <p:sldId id="301" r:id="rId20"/>
    <p:sldId id="555" r:id="rId21"/>
    <p:sldId id="568" r:id="rId22"/>
    <p:sldId id="713" r:id="rId23"/>
    <p:sldId id="566" r:id="rId24"/>
    <p:sldId id="567" r:id="rId25"/>
    <p:sldId id="510" r:id="rId26"/>
    <p:sldId id="400" r:id="rId27"/>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99"/>
    <a:srgbClr val="FF7757"/>
    <a:srgbClr val="99FF99"/>
    <a:srgbClr val="FC6E04"/>
    <a:srgbClr val="D1E7F6"/>
    <a:srgbClr val="5FC0E3"/>
    <a:srgbClr val="D2DDEC"/>
    <a:srgbClr val="2683C6"/>
    <a:srgbClr val="77C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16" autoAdjust="0"/>
  </p:normalViewPr>
  <p:slideViewPr>
    <p:cSldViewPr snapToGrid="0">
      <p:cViewPr varScale="1">
        <p:scale>
          <a:sx n="95" d="100"/>
          <a:sy n="95" d="100"/>
        </p:scale>
        <p:origin x="11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CD695-F9FF-4F29-82F4-B17566B6D993}"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139FA53E-8D4F-4861-B9C8-B4137B597C4D}">
      <dgm:prSet phldrT="[Text]" custT="1"/>
      <dgm:spPr/>
      <dgm:t>
        <a:bodyPr/>
        <a:lstStyle/>
        <a:p>
          <a:pPr algn="ctr"/>
          <a:r>
            <a:rPr lang="lt-LT" sz="1900" b="0" dirty="0">
              <a:latin typeface="Times New Roman" panose="02020603050405020304" pitchFamily="18" charset="0"/>
              <a:cs typeface="Times New Roman" panose="02020603050405020304" pitchFamily="18" charset="0"/>
            </a:rPr>
            <a:t>Būtina sutartis</a:t>
          </a:r>
          <a:endParaRPr lang="en-US" sz="1900" b="0" dirty="0">
            <a:latin typeface="Times New Roman" panose="02020603050405020304" pitchFamily="18" charset="0"/>
            <a:cs typeface="Times New Roman" panose="02020603050405020304" pitchFamily="18" charset="0"/>
          </a:endParaRPr>
        </a:p>
      </dgm:t>
    </dgm:pt>
    <dgm:pt modelId="{E286ECD7-56E0-4DE8-A81F-632660623511}" type="parTrans" cxnId="{BDF288F2-A70C-4F54-B118-E74B05431CBC}">
      <dgm:prSet/>
      <dgm:spPr/>
      <dgm:t>
        <a:bodyPr/>
        <a:lstStyle/>
        <a:p>
          <a:endParaRPr lang="en-US" sz="3200"/>
        </a:p>
      </dgm:t>
    </dgm:pt>
    <dgm:pt modelId="{57530E10-CBFD-48AF-B2FB-18E8E987D58F}" type="sibTrans" cxnId="{BDF288F2-A70C-4F54-B118-E74B05431CBC}">
      <dgm:prSet custT="1"/>
      <dgm:spPr/>
      <dgm:t>
        <a:bodyPr/>
        <a:lstStyle/>
        <a:p>
          <a:endParaRPr lang="en-US" sz="5400"/>
        </a:p>
      </dgm:t>
    </dgm:pt>
    <dgm:pt modelId="{BED27454-4132-4A1B-870B-E926E80F421B}">
      <dgm:prSet phldrT="[Text]" custT="1"/>
      <dgm:spPr/>
      <dgm:t>
        <a:bodyPr/>
        <a:lstStyle/>
        <a:p>
          <a:pPr algn="ctr"/>
          <a:r>
            <a:rPr lang="lt-LT" sz="1900" b="0" dirty="0">
              <a:latin typeface="Times New Roman" panose="02020603050405020304" pitchFamily="18" charset="0"/>
              <a:cs typeface="Times New Roman" panose="02020603050405020304" pitchFamily="18" charset="0"/>
            </a:rPr>
            <a:t>Paslaugų įkainiai</a:t>
          </a:r>
          <a:endParaRPr lang="en-US" sz="1900" b="0" dirty="0">
            <a:latin typeface="Times New Roman" panose="02020603050405020304" pitchFamily="18" charset="0"/>
            <a:cs typeface="Times New Roman" panose="02020603050405020304" pitchFamily="18" charset="0"/>
          </a:endParaRPr>
        </a:p>
      </dgm:t>
    </dgm:pt>
    <dgm:pt modelId="{5949B66C-41E4-4C26-809C-58D775581BFE}" type="parTrans" cxnId="{B5B3B281-6C3F-44C0-9F50-D9CD50C3D47F}">
      <dgm:prSet/>
      <dgm:spPr/>
      <dgm:t>
        <a:bodyPr/>
        <a:lstStyle/>
        <a:p>
          <a:endParaRPr lang="en-US" sz="3200"/>
        </a:p>
      </dgm:t>
    </dgm:pt>
    <dgm:pt modelId="{A069FC51-D4B8-4B62-B34F-5EA5F047326F}" type="sibTrans" cxnId="{B5B3B281-6C3F-44C0-9F50-D9CD50C3D47F}">
      <dgm:prSet/>
      <dgm:spPr/>
      <dgm:t>
        <a:bodyPr/>
        <a:lstStyle/>
        <a:p>
          <a:endParaRPr lang="en-US" sz="3200"/>
        </a:p>
      </dgm:t>
    </dgm:pt>
    <dgm:pt modelId="{43BF469A-E05D-457A-B604-5601F87B9C8B}">
      <dgm:prSet phldrT="[Text]" custT="1"/>
      <dgm:spPr/>
      <dgm:t>
        <a:bodyPr/>
        <a:lstStyle/>
        <a:p>
          <a:pPr algn="ctr"/>
          <a:r>
            <a:rPr lang="lt-LT" sz="1900" b="0" dirty="0">
              <a:latin typeface="Times New Roman" panose="02020603050405020304" pitchFamily="18" charset="0"/>
              <a:cs typeface="Times New Roman" panose="02020603050405020304" pitchFamily="18" charset="0"/>
            </a:rPr>
            <a:t>Pirkimų valdymo sistema</a:t>
          </a:r>
          <a:endParaRPr lang="en-US" sz="1900" b="0" dirty="0">
            <a:latin typeface="Times New Roman" panose="02020603050405020304" pitchFamily="18" charset="0"/>
            <a:cs typeface="Times New Roman" panose="02020603050405020304" pitchFamily="18" charset="0"/>
          </a:endParaRPr>
        </a:p>
      </dgm:t>
    </dgm:pt>
    <dgm:pt modelId="{58202FF8-E486-446F-8FC1-C20706B469CD}" type="parTrans" cxnId="{E3E54AA5-0045-41E2-8E1F-663060D92124}">
      <dgm:prSet/>
      <dgm:spPr/>
      <dgm:t>
        <a:bodyPr/>
        <a:lstStyle/>
        <a:p>
          <a:endParaRPr lang="en-US" sz="3200"/>
        </a:p>
      </dgm:t>
    </dgm:pt>
    <dgm:pt modelId="{87193469-5336-40E7-AC9D-C13CC733EE44}" type="sibTrans" cxnId="{E3E54AA5-0045-41E2-8E1F-663060D92124}">
      <dgm:prSet custT="1"/>
      <dgm:spPr/>
      <dgm:t>
        <a:bodyPr/>
        <a:lstStyle/>
        <a:p>
          <a:endParaRPr lang="en-US" sz="5400"/>
        </a:p>
      </dgm:t>
    </dgm:pt>
    <dgm:pt modelId="{09992476-DDD7-4B45-B8F8-62922F088F20}">
      <dgm:prSet phldrT="[Text]" custT="1"/>
      <dgm:spPr/>
      <dgm:t>
        <a:bodyPr/>
        <a:lstStyle/>
        <a:p>
          <a:pPr algn="ctr"/>
          <a:r>
            <a:rPr lang="lt-LT" sz="1900" b="0" dirty="0">
              <a:latin typeface="Times New Roman" panose="02020603050405020304" pitchFamily="18" charset="0"/>
              <a:cs typeface="Times New Roman" panose="02020603050405020304" pitchFamily="18" charset="0"/>
            </a:rPr>
            <a:t>Standartizuoti pirkimų dokumentai</a:t>
          </a:r>
          <a:endParaRPr lang="en-US" sz="1900" b="0" dirty="0">
            <a:latin typeface="Times New Roman" panose="02020603050405020304" pitchFamily="18" charset="0"/>
            <a:cs typeface="Times New Roman" panose="02020603050405020304" pitchFamily="18" charset="0"/>
          </a:endParaRPr>
        </a:p>
      </dgm:t>
    </dgm:pt>
    <dgm:pt modelId="{F38620FD-0DD1-444F-87DF-8707B4C90411}" type="parTrans" cxnId="{6B681D4F-F482-42D0-9BD4-FA143A599D4B}">
      <dgm:prSet/>
      <dgm:spPr/>
      <dgm:t>
        <a:bodyPr/>
        <a:lstStyle/>
        <a:p>
          <a:endParaRPr lang="en-US" sz="3200"/>
        </a:p>
      </dgm:t>
    </dgm:pt>
    <dgm:pt modelId="{39F47EC5-D369-4D13-8DEA-C95B62B9419D}" type="sibTrans" cxnId="{6B681D4F-F482-42D0-9BD4-FA143A599D4B}">
      <dgm:prSet/>
      <dgm:spPr/>
      <dgm:t>
        <a:bodyPr/>
        <a:lstStyle/>
        <a:p>
          <a:endParaRPr lang="en-US" sz="3200"/>
        </a:p>
      </dgm:t>
    </dgm:pt>
    <dgm:pt modelId="{C7C834CA-744B-4114-8728-94F6778D234B}">
      <dgm:prSet phldrT="[Text]" custT="1"/>
      <dgm:spPr/>
      <dgm:t>
        <a:bodyPr/>
        <a:lstStyle/>
        <a:p>
          <a:pPr algn="ctr"/>
          <a:r>
            <a:rPr lang="lt-LT" sz="1900" b="0" dirty="0">
              <a:latin typeface="Times New Roman" panose="02020603050405020304" pitchFamily="18" charset="0"/>
              <a:cs typeface="Times New Roman" panose="02020603050405020304" pitchFamily="18" charset="0"/>
            </a:rPr>
            <a:t>Ekspertų pasitelkimas vykdant pirkimus</a:t>
          </a:r>
          <a:endParaRPr lang="en-US" sz="1900" b="0" dirty="0">
            <a:latin typeface="Times New Roman" panose="02020603050405020304" pitchFamily="18" charset="0"/>
            <a:cs typeface="Times New Roman" panose="02020603050405020304" pitchFamily="18" charset="0"/>
          </a:endParaRPr>
        </a:p>
      </dgm:t>
    </dgm:pt>
    <dgm:pt modelId="{A7A62B5B-365E-4171-B1C1-7460A348F3FB}" type="parTrans" cxnId="{888E2F63-D618-4217-B354-05B1663EAA8C}">
      <dgm:prSet/>
      <dgm:spPr/>
      <dgm:t>
        <a:bodyPr/>
        <a:lstStyle/>
        <a:p>
          <a:endParaRPr lang="en-US" sz="3200"/>
        </a:p>
      </dgm:t>
    </dgm:pt>
    <dgm:pt modelId="{B049E0AB-9052-4898-8FBE-99C97C7087DE}" type="sibTrans" cxnId="{888E2F63-D618-4217-B354-05B1663EAA8C}">
      <dgm:prSet custT="1"/>
      <dgm:spPr/>
      <dgm:t>
        <a:bodyPr/>
        <a:lstStyle/>
        <a:p>
          <a:endParaRPr lang="en-US" sz="5400"/>
        </a:p>
      </dgm:t>
    </dgm:pt>
    <dgm:pt modelId="{B590EE47-C454-4E92-881D-EEA892594B7E}">
      <dgm:prSet phldrT="[Text]" custT="1"/>
      <dgm:spPr/>
      <dgm:t>
        <a:bodyPr/>
        <a:lstStyle/>
        <a:p>
          <a:pPr algn="ctr"/>
          <a:r>
            <a:rPr lang="lt-LT" sz="1900" b="0" dirty="0">
              <a:latin typeface="Times New Roman" panose="02020603050405020304" pitchFamily="18" charset="0"/>
              <a:cs typeface="Times New Roman" panose="02020603050405020304" pitchFamily="18" charset="0"/>
            </a:rPr>
            <a:t>CPO LT konsultacijos</a:t>
          </a:r>
          <a:endParaRPr lang="en-US" sz="1900" b="0" dirty="0">
            <a:latin typeface="Times New Roman" panose="02020603050405020304" pitchFamily="18" charset="0"/>
            <a:cs typeface="Times New Roman" panose="02020603050405020304" pitchFamily="18" charset="0"/>
          </a:endParaRPr>
        </a:p>
      </dgm:t>
    </dgm:pt>
    <dgm:pt modelId="{626A3CB7-53FD-490B-A84D-785D3F21416E}" type="parTrans" cxnId="{3BD291F2-B5FD-46BD-AA81-E9598B10E0AB}">
      <dgm:prSet/>
      <dgm:spPr/>
      <dgm:t>
        <a:bodyPr/>
        <a:lstStyle/>
        <a:p>
          <a:endParaRPr lang="en-US" sz="3200"/>
        </a:p>
      </dgm:t>
    </dgm:pt>
    <dgm:pt modelId="{4526F832-CB5F-4DB5-9D10-EE12FC3C4FD4}" type="sibTrans" cxnId="{3BD291F2-B5FD-46BD-AA81-E9598B10E0AB}">
      <dgm:prSet/>
      <dgm:spPr/>
      <dgm:t>
        <a:bodyPr/>
        <a:lstStyle/>
        <a:p>
          <a:endParaRPr lang="en-US" sz="3200"/>
        </a:p>
      </dgm:t>
    </dgm:pt>
    <dgm:pt modelId="{5F3999C4-9B6E-4BDE-80E0-D972001365BA}">
      <dgm:prSet phldrT="[Text]" custT="1"/>
      <dgm:spPr/>
      <dgm:t>
        <a:bodyPr/>
        <a:lstStyle/>
        <a:p>
          <a:pPr algn="ctr"/>
          <a:r>
            <a:rPr lang="lt-LT" sz="1900" b="0" dirty="0">
              <a:latin typeface="Times New Roman" panose="02020603050405020304" pitchFamily="18" charset="0"/>
              <a:cs typeface="Times New Roman" panose="02020603050405020304" pitchFamily="18" charset="0"/>
            </a:rPr>
            <a:t>Galimybė PO skirti komisijos narį / ekspertą</a:t>
          </a:r>
          <a:endParaRPr lang="en-US" sz="1900" b="0" dirty="0">
            <a:latin typeface="Times New Roman" panose="02020603050405020304" pitchFamily="18" charset="0"/>
            <a:cs typeface="Times New Roman" panose="02020603050405020304" pitchFamily="18" charset="0"/>
          </a:endParaRPr>
        </a:p>
      </dgm:t>
    </dgm:pt>
    <dgm:pt modelId="{0E14E4C6-9CB2-4280-B79C-5008E172B3A1}" type="parTrans" cxnId="{BC84C84A-E2F0-4E8D-928B-7AF29F03BC36}">
      <dgm:prSet/>
      <dgm:spPr/>
      <dgm:t>
        <a:bodyPr/>
        <a:lstStyle/>
        <a:p>
          <a:endParaRPr lang="en-US"/>
        </a:p>
      </dgm:t>
    </dgm:pt>
    <dgm:pt modelId="{D729C762-669C-485C-885D-9F9D66D3C596}" type="sibTrans" cxnId="{BC84C84A-E2F0-4E8D-928B-7AF29F03BC36}">
      <dgm:prSet/>
      <dgm:spPr/>
      <dgm:t>
        <a:bodyPr/>
        <a:lstStyle/>
        <a:p>
          <a:endParaRPr lang="en-US"/>
        </a:p>
      </dgm:t>
    </dgm:pt>
    <dgm:pt modelId="{D9F8D4A2-DCC8-45C0-9CD1-4C36B517C29E}">
      <dgm:prSet phldrT="[Text]" custT="1"/>
      <dgm:spPr/>
      <dgm:t>
        <a:bodyPr/>
        <a:lstStyle/>
        <a:p>
          <a:pPr algn="ctr"/>
          <a:r>
            <a:rPr lang="lt-LT" sz="1900" b="0" dirty="0">
              <a:latin typeface="Times New Roman" panose="02020603050405020304" pitchFamily="18" charset="0"/>
              <a:cs typeface="Times New Roman" panose="02020603050405020304" pitchFamily="18" charset="0"/>
            </a:rPr>
            <a:t>Procedūrų ataskaitos, skelbimai, sudarytų sutarčių viešinimas</a:t>
          </a:r>
          <a:endParaRPr lang="en-US" sz="1900" b="0" dirty="0">
            <a:latin typeface="Times New Roman" panose="02020603050405020304" pitchFamily="18" charset="0"/>
            <a:cs typeface="Times New Roman" panose="02020603050405020304" pitchFamily="18" charset="0"/>
          </a:endParaRPr>
        </a:p>
      </dgm:t>
    </dgm:pt>
    <dgm:pt modelId="{E74BDF62-A2AD-4E2E-A772-EAC018EBE501}" type="parTrans" cxnId="{55A6D17B-EE9C-4553-A381-AAD37324BB7B}">
      <dgm:prSet/>
      <dgm:spPr/>
      <dgm:t>
        <a:bodyPr/>
        <a:lstStyle/>
        <a:p>
          <a:endParaRPr lang="en-US"/>
        </a:p>
      </dgm:t>
    </dgm:pt>
    <dgm:pt modelId="{416621E2-14C5-4B75-AEF5-969D6EC10E8C}" type="sibTrans" cxnId="{55A6D17B-EE9C-4553-A381-AAD37324BB7B}">
      <dgm:prSet/>
      <dgm:spPr/>
      <dgm:t>
        <a:bodyPr/>
        <a:lstStyle/>
        <a:p>
          <a:endParaRPr lang="en-US"/>
        </a:p>
      </dgm:t>
    </dgm:pt>
    <dgm:pt modelId="{5C4D72CE-D2F5-4B49-A125-84EABA9AC989}" type="pres">
      <dgm:prSet presAssocID="{892CD695-F9FF-4F29-82F4-B17566B6D993}" presName="Name0" presStyleCnt="0">
        <dgm:presLayoutVars>
          <dgm:dir/>
        </dgm:presLayoutVars>
      </dgm:prSet>
      <dgm:spPr/>
    </dgm:pt>
    <dgm:pt modelId="{6DE76F55-074A-46C0-AD03-49F507E95086}" type="pres">
      <dgm:prSet presAssocID="{139FA53E-8D4F-4861-B9C8-B4137B597C4D}" presName="parComposite" presStyleCnt="0"/>
      <dgm:spPr/>
    </dgm:pt>
    <dgm:pt modelId="{CFBCF218-74B4-48E3-B91C-4008F3E2D3CB}" type="pres">
      <dgm:prSet presAssocID="{139FA53E-8D4F-4861-B9C8-B4137B597C4D}" presName="parBigCircle" presStyleLbl="node0" presStyleIdx="0" presStyleCnt="5"/>
      <dgm:spPr/>
    </dgm:pt>
    <dgm:pt modelId="{DD9E3ADB-3237-4B00-B104-01BB2058B518}" type="pres">
      <dgm:prSet presAssocID="{139FA53E-8D4F-4861-B9C8-B4137B597C4D}" presName="parTx" presStyleLbl="revTx" presStyleIdx="0" presStyleCnt="11" custAng="3900000" custLinFactNeighborX="-33317" custLinFactNeighborY="21206"/>
      <dgm:spPr/>
    </dgm:pt>
    <dgm:pt modelId="{5437287B-FFF0-46A0-BE52-FC3EDEECF72E}" type="pres">
      <dgm:prSet presAssocID="{139FA53E-8D4F-4861-B9C8-B4137B597C4D}" presName="bSpace" presStyleCnt="0"/>
      <dgm:spPr/>
    </dgm:pt>
    <dgm:pt modelId="{5194C348-DBDC-4C32-82FD-F227A14FD125}" type="pres">
      <dgm:prSet presAssocID="{139FA53E-8D4F-4861-B9C8-B4137B597C4D}" presName="parBackupNorm" presStyleCnt="0"/>
      <dgm:spPr/>
    </dgm:pt>
    <dgm:pt modelId="{EAA16B58-00FF-437F-AA8D-6B231939BE8C}" type="pres">
      <dgm:prSet presAssocID="{57530E10-CBFD-48AF-B2FB-18E8E987D58F}" presName="parSpace" presStyleCnt="0"/>
      <dgm:spPr/>
    </dgm:pt>
    <dgm:pt modelId="{72B70BD5-3E6B-43F3-8465-115BDAEF8F34}" type="pres">
      <dgm:prSet presAssocID="{BED27454-4132-4A1B-870B-E926E80F421B}" presName="desBackupLeftNorm" presStyleCnt="0"/>
      <dgm:spPr/>
    </dgm:pt>
    <dgm:pt modelId="{DBFD5A98-38D8-4344-98FA-B6E777F23A0C}" type="pres">
      <dgm:prSet presAssocID="{BED27454-4132-4A1B-870B-E926E80F421B}" presName="desComposite" presStyleCnt="0"/>
      <dgm:spPr/>
    </dgm:pt>
    <dgm:pt modelId="{1E439B67-4D7F-4510-A4FA-8EE8B52DEBE0}" type="pres">
      <dgm:prSet presAssocID="{BED27454-4132-4A1B-870B-E926E80F421B}" presName="desCircle" presStyleLbl="node1" presStyleIdx="0" presStyleCnt="3"/>
      <dgm:spPr/>
    </dgm:pt>
    <dgm:pt modelId="{C56090A4-9C90-48F3-9505-1CD3486653AC}" type="pres">
      <dgm:prSet presAssocID="{BED27454-4132-4A1B-870B-E926E80F421B}" presName="chTx" presStyleLbl="revTx" presStyleIdx="1" presStyleCnt="11" custAng="3900000" custLinFactNeighborX="41532" custLinFactNeighborY="-15076"/>
      <dgm:spPr/>
    </dgm:pt>
    <dgm:pt modelId="{E92E52B7-DEB0-4057-898B-AC23F41597F4}" type="pres">
      <dgm:prSet presAssocID="{BED27454-4132-4A1B-870B-E926E80F421B}" presName="desTx" presStyleLbl="revTx" presStyleIdx="2" presStyleCnt="11">
        <dgm:presLayoutVars>
          <dgm:bulletEnabled val="1"/>
        </dgm:presLayoutVars>
      </dgm:prSet>
      <dgm:spPr/>
    </dgm:pt>
    <dgm:pt modelId="{2AF9C94C-CC58-406F-92C0-DFCBFD3ADDF5}" type="pres">
      <dgm:prSet presAssocID="{BED27454-4132-4A1B-870B-E926E80F421B}" presName="desBackupRightNorm" presStyleCnt="0"/>
      <dgm:spPr/>
    </dgm:pt>
    <dgm:pt modelId="{28C7ACCA-0CC7-4062-AD15-9BA1BFC22C7B}" type="pres">
      <dgm:prSet presAssocID="{A069FC51-D4B8-4B62-B34F-5EA5F047326F}" presName="desSpace" presStyleCnt="0"/>
      <dgm:spPr/>
    </dgm:pt>
    <dgm:pt modelId="{A6C764F5-8899-4627-8D51-CCF1A47BF728}" type="pres">
      <dgm:prSet presAssocID="{43BF469A-E05D-457A-B604-5601F87B9C8B}" presName="parComposite" presStyleCnt="0"/>
      <dgm:spPr/>
    </dgm:pt>
    <dgm:pt modelId="{9D179C57-A062-43EA-8FEB-BFDDC468B9FC}" type="pres">
      <dgm:prSet presAssocID="{43BF469A-E05D-457A-B604-5601F87B9C8B}" presName="parBigCircle" presStyleLbl="node0" presStyleIdx="1" presStyleCnt="5"/>
      <dgm:spPr/>
    </dgm:pt>
    <dgm:pt modelId="{BDAFA076-3E71-4B3B-8653-35EF4E0A73A6}" type="pres">
      <dgm:prSet presAssocID="{43BF469A-E05D-457A-B604-5601F87B9C8B}" presName="parTx" presStyleLbl="revTx" presStyleIdx="3" presStyleCnt="11" custAng="3900000" custLinFactNeighborX="-41552" custLinFactNeighborY="17390"/>
      <dgm:spPr/>
    </dgm:pt>
    <dgm:pt modelId="{3A8FAA23-4A31-4165-9E9A-31BC6C427ACC}" type="pres">
      <dgm:prSet presAssocID="{43BF469A-E05D-457A-B604-5601F87B9C8B}" presName="bSpace" presStyleCnt="0"/>
      <dgm:spPr/>
    </dgm:pt>
    <dgm:pt modelId="{0BA197F1-5686-4A39-9F17-6A92FF78C812}" type="pres">
      <dgm:prSet presAssocID="{43BF469A-E05D-457A-B604-5601F87B9C8B}" presName="parBackupNorm" presStyleCnt="0"/>
      <dgm:spPr/>
    </dgm:pt>
    <dgm:pt modelId="{C0B8F6C3-D1B6-417A-8DCB-7C04916B836E}" type="pres">
      <dgm:prSet presAssocID="{87193469-5336-40E7-AC9D-C13CC733EE44}" presName="parSpace" presStyleCnt="0"/>
      <dgm:spPr/>
    </dgm:pt>
    <dgm:pt modelId="{C5EF751F-406D-4820-8E96-FC12624C597D}" type="pres">
      <dgm:prSet presAssocID="{09992476-DDD7-4B45-B8F8-62922F088F20}" presName="desBackupLeftNorm" presStyleCnt="0"/>
      <dgm:spPr/>
    </dgm:pt>
    <dgm:pt modelId="{5B38DBA9-A408-4E65-A1FC-0355C9F3F40F}" type="pres">
      <dgm:prSet presAssocID="{09992476-DDD7-4B45-B8F8-62922F088F20}" presName="desComposite" presStyleCnt="0"/>
      <dgm:spPr/>
    </dgm:pt>
    <dgm:pt modelId="{D11814BA-C891-4492-9CBA-145D26F69B31}" type="pres">
      <dgm:prSet presAssocID="{09992476-DDD7-4B45-B8F8-62922F088F20}" presName="desCircle" presStyleLbl="node1" presStyleIdx="1" presStyleCnt="3"/>
      <dgm:spPr/>
    </dgm:pt>
    <dgm:pt modelId="{53B3B94A-0748-4229-8651-026D18DFBD4F}" type="pres">
      <dgm:prSet presAssocID="{09992476-DDD7-4B45-B8F8-62922F088F20}" presName="chTx" presStyleLbl="revTx" presStyleIdx="4" presStyleCnt="11" custAng="3900000" custLinFactNeighborX="35411" custLinFactNeighborY="2010"/>
      <dgm:spPr/>
    </dgm:pt>
    <dgm:pt modelId="{C0F4AD57-1B02-4E8D-951F-7FD231224A8D}" type="pres">
      <dgm:prSet presAssocID="{09992476-DDD7-4B45-B8F8-62922F088F20}" presName="desTx" presStyleLbl="revTx" presStyleIdx="5" presStyleCnt="11">
        <dgm:presLayoutVars>
          <dgm:bulletEnabled val="1"/>
        </dgm:presLayoutVars>
      </dgm:prSet>
      <dgm:spPr/>
    </dgm:pt>
    <dgm:pt modelId="{77BD4FCD-D172-4718-91B0-777A36EB7753}" type="pres">
      <dgm:prSet presAssocID="{09992476-DDD7-4B45-B8F8-62922F088F20}" presName="desBackupRightNorm" presStyleCnt="0"/>
      <dgm:spPr/>
    </dgm:pt>
    <dgm:pt modelId="{16927635-1BA1-41F8-9BFC-8175E389626C}" type="pres">
      <dgm:prSet presAssocID="{39F47EC5-D369-4D13-8DEA-C95B62B9419D}" presName="desSpace" presStyleCnt="0"/>
      <dgm:spPr/>
    </dgm:pt>
    <dgm:pt modelId="{02E8F17F-7452-4D51-9FA8-969C855A11C3}" type="pres">
      <dgm:prSet presAssocID="{C7C834CA-744B-4114-8728-94F6778D234B}" presName="parComposite" presStyleCnt="0"/>
      <dgm:spPr/>
    </dgm:pt>
    <dgm:pt modelId="{9812A825-5B4B-4DC5-9DA0-52E061B18585}" type="pres">
      <dgm:prSet presAssocID="{C7C834CA-744B-4114-8728-94F6778D234B}" presName="parBigCircle" presStyleLbl="node0" presStyleIdx="2" presStyleCnt="5"/>
      <dgm:spPr/>
    </dgm:pt>
    <dgm:pt modelId="{2FF59B5D-030D-41ED-8CA5-EE1AB5CA8A2C}" type="pres">
      <dgm:prSet presAssocID="{C7C834CA-744B-4114-8728-94F6778D234B}" presName="parTx" presStyleLbl="revTx" presStyleIdx="6" presStyleCnt="11" custAng="3900000" custLinFactNeighborX="-50965" custLinFactNeighborY="9771"/>
      <dgm:spPr/>
    </dgm:pt>
    <dgm:pt modelId="{DFD54239-C3FA-404C-8BCD-D2B7E5E5F9CF}" type="pres">
      <dgm:prSet presAssocID="{C7C834CA-744B-4114-8728-94F6778D234B}" presName="bSpace" presStyleCnt="0"/>
      <dgm:spPr/>
    </dgm:pt>
    <dgm:pt modelId="{021434DB-4377-4396-A035-8F31D2766741}" type="pres">
      <dgm:prSet presAssocID="{C7C834CA-744B-4114-8728-94F6778D234B}" presName="parBackupNorm" presStyleCnt="0"/>
      <dgm:spPr/>
    </dgm:pt>
    <dgm:pt modelId="{3509DC47-D858-4DB5-98F8-9F74D43039A6}" type="pres">
      <dgm:prSet presAssocID="{B049E0AB-9052-4898-8FBE-99C97C7087DE}" presName="parSpace" presStyleCnt="0"/>
      <dgm:spPr/>
    </dgm:pt>
    <dgm:pt modelId="{638680DE-EC82-4D95-9A4C-A19B1EC70E5D}" type="pres">
      <dgm:prSet presAssocID="{B590EE47-C454-4E92-881D-EEA892594B7E}" presName="parComposite" presStyleCnt="0"/>
      <dgm:spPr/>
    </dgm:pt>
    <dgm:pt modelId="{C32C6615-6C7C-4F9A-AEBB-EC9A04E439B7}" type="pres">
      <dgm:prSet presAssocID="{B590EE47-C454-4E92-881D-EEA892594B7E}" presName="parBigCircle" presStyleLbl="node0" presStyleIdx="3" presStyleCnt="5"/>
      <dgm:spPr/>
    </dgm:pt>
    <dgm:pt modelId="{E7237F63-A5CC-4CA9-810B-63755A3DE7AB}" type="pres">
      <dgm:prSet presAssocID="{B590EE47-C454-4E92-881D-EEA892594B7E}" presName="parTx" presStyleLbl="revTx" presStyleIdx="7" presStyleCnt="11" custAng="3900000" custLinFactNeighborX="-39172" custLinFactNeighborY="11445"/>
      <dgm:spPr/>
    </dgm:pt>
    <dgm:pt modelId="{F90492D6-8AB0-47D1-8E73-7053D97ACA7C}" type="pres">
      <dgm:prSet presAssocID="{B590EE47-C454-4E92-881D-EEA892594B7E}" presName="bSpace" presStyleCnt="0"/>
      <dgm:spPr/>
    </dgm:pt>
    <dgm:pt modelId="{F7B0B2B5-D289-4380-B9CC-AB029616359B}" type="pres">
      <dgm:prSet presAssocID="{B590EE47-C454-4E92-881D-EEA892594B7E}" presName="parBackupNorm" presStyleCnt="0"/>
      <dgm:spPr/>
    </dgm:pt>
    <dgm:pt modelId="{748A1EBE-191A-4898-8A8E-DDF465D1D401}" type="pres">
      <dgm:prSet presAssocID="{4526F832-CB5F-4DB5-9D10-EE12FC3C4FD4}" presName="parSpace" presStyleCnt="0"/>
      <dgm:spPr/>
    </dgm:pt>
    <dgm:pt modelId="{CE369D6B-A4BC-4902-8FCD-321A053F79CD}" type="pres">
      <dgm:prSet presAssocID="{5F3999C4-9B6E-4BDE-80E0-D972001365BA}" presName="desBackupLeftNorm" presStyleCnt="0"/>
      <dgm:spPr/>
    </dgm:pt>
    <dgm:pt modelId="{E2584524-5C2F-45B0-BCAF-787AF9E9937A}" type="pres">
      <dgm:prSet presAssocID="{5F3999C4-9B6E-4BDE-80E0-D972001365BA}" presName="desComposite" presStyleCnt="0"/>
      <dgm:spPr/>
    </dgm:pt>
    <dgm:pt modelId="{63FBDE3D-062A-49F5-9FA7-5BFC56B0215B}" type="pres">
      <dgm:prSet presAssocID="{5F3999C4-9B6E-4BDE-80E0-D972001365BA}" presName="desCircle" presStyleLbl="node1" presStyleIdx="2" presStyleCnt="3"/>
      <dgm:spPr/>
    </dgm:pt>
    <dgm:pt modelId="{478BF700-A84E-42FE-A4A1-30F102F6EE4A}" type="pres">
      <dgm:prSet presAssocID="{5F3999C4-9B6E-4BDE-80E0-D972001365BA}" presName="chTx" presStyleLbl="revTx" presStyleIdx="8" presStyleCnt="11" custAng="3900000" custLinFactNeighborX="34178" custLinFactNeighborY="945"/>
      <dgm:spPr/>
    </dgm:pt>
    <dgm:pt modelId="{49C4DDDE-28BC-4DB5-8C04-E59CC3A8AD3A}" type="pres">
      <dgm:prSet presAssocID="{5F3999C4-9B6E-4BDE-80E0-D972001365BA}" presName="desTx" presStyleLbl="revTx" presStyleIdx="9" presStyleCnt="11">
        <dgm:presLayoutVars>
          <dgm:bulletEnabled val="1"/>
        </dgm:presLayoutVars>
      </dgm:prSet>
      <dgm:spPr/>
    </dgm:pt>
    <dgm:pt modelId="{77F6375D-04E4-4FDB-8431-62492FDFB552}" type="pres">
      <dgm:prSet presAssocID="{5F3999C4-9B6E-4BDE-80E0-D972001365BA}" presName="desBackupRightNorm" presStyleCnt="0"/>
      <dgm:spPr/>
    </dgm:pt>
    <dgm:pt modelId="{34F8D7D9-1F5D-43F1-AA00-FA983603B47A}" type="pres">
      <dgm:prSet presAssocID="{D729C762-669C-485C-885D-9F9D66D3C596}" presName="desSpace" presStyleCnt="0"/>
      <dgm:spPr/>
    </dgm:pt>
    <dgm:pt modelId="{A7D8EAA7-FB36-4DAE-851E-1211401B7A74}" type="pres">
      <dgm:prSet presAssocID="{D9F8D4A2-DCC8-45C0-9CD1-4C36B517C29E}" presName="parComposite" presStyleCnt="0"/>
      <dgm:spPr/>
    </dgm:pt>
    <dgm:pt modelId="{D58315E5-DE10-4702-A71D-A3C79B68681B}" type="pres">
      <dgm:prSet presAssocID="{D9F8D4A2-DCC8-45C0-9CD1-4C36B517C29E}" presName="parBigCircle" presStyleLbl="node0" presStyleIdx="4" presStyleCnt="5"/>
      <dgm:spPr/>
    </dgm:pt>
    <dgm:pt modelId="{8AD864EF-9710-4042-8F72-A01CDDEFB87C}" type="pres">
      <dgm:prSet presAssocID="{D9F8D4A2-DCC8-45C0-9CD1-4C36B517C29E}" presName="parTx" presStyleLbl="revTx" presStyleIdx="10" presStyleCnt="11" custAng="3900000" custLinFactNeighborX="-38865" custLinFactNeighborY="1635"/>
      <dgm:spPr/>
    </dgm:pt>
    <dgm:pt modelId="{871911D4-A833-492D-A2EB-FD06A0C32100}" type="pres">
      <dgm:prSet presAssocID="{D9F8D4A2-DCC8-45C0-9CD1-4C36B517C29E}" presName="bSpace" presStyleCnt="0"/>
      <dgm:spPr/>
    </dgm:pt>
    <dgm:pt modelId="{34809678-3CA9-4126-B77E-F74FABDA60A8}" type="pres">
      <dgm:prSet presAssocID="{D9F8D4A2-DCC8-45C0-9CD1-4C36B517C29E}" presName="parBackupNorm" presStyleCnt="0"/>
      <dgm:spPr/>
    </dgm:pt>
    <dgm:pt modelId="{54ECCBC7-3E3D-46A0-8227-212C6B32BECE}" type="pres">
      <dgm:prSet presAssocID="{416621E2-14C5-4B75-AEF5-969D6EC10E8C}" presName="parSpace" presStyleCnt="0"/>
      <dgm:spPr/>
    </dgm:pt>
  </dgm:ptLst>
  <dgm:cxnLst>
    <dgm:cxn modelId="{3606000E-8755-4F5D-BD20-8878F8882C02}" type="presOf" srcId="{892CD695-F9FF-4F29-82F4-B17566B6D993}" destId="{5C4D72CE-D2F5-4B49-A125-84EABA9AC989}" srcOrd="0" destOrd="0" presId="urn:microsoft.com/office/officeart/2008/layout/CircleAccentTimeline"/>
    <dgm:cxn modelId="{60B5623A-E5C5-4425-8FCD-0A7B2E0560B6}" type="presOf" srcId="{09992476-DDD7-4B45-B8F8-62922F088F20}" destId="{53B3B94A-0748-4229-8651-026D18DFBD4F}" srcOrd="0" destOrd="0" presId="urn:microsoft.com/office/officeart/2008/layout/CircleAccentTimeline"/>
    <dgm:cxn modelId="{A4B75660-81E8-41B8-8061-C99E721F13A1}" type="presOf" srcId="{D9F8D4A2-DCC8-45C0-9CD1-4C36B517C29E}" destId="{8AD864EF-9710-4042-8F72-A01CDDEFB87C}" srcOrd="0" destOrd="0" presId="urn:microsoft.com/office/officeart/2008/layout/CircleAccentTimeline"/>
    <dgm:cxn modelId="{888E2F63-D618-4217-B354-05B1663EAA8C}" srcId="{892CD695-F9FF-4F29-82F4-B17566B6D993}" destId="{C7C834CA-744B-4114-8728-94F6778D234B}" srcOrd="2" destOrd="0" parTransId="{A7A62B5B-365E-4171-B1C1-7460A348F3FB}" sibTransId="{B049E0AB-9052-4898-8FBE-99C97C7087DE}"/>
    <dgm:cxn modelId="{BC84C84A-E2F0-4E8D-928B-7AF29F03BC36}" srcId="{B590EE47-C454-4E92-881D-EEA892594B7E}" destId="{5F3999C4-9B6E-4BDE-80E0-D972001365BA}" srcOrd="0" destOrd="0" parTransId="{0E14E4C6-9CB2-4280-B79C-5008E172B3A1}" sibTransId="{D729C762-669C-485C-885D-9F9D66D3C596}"/>
    <dgm:cxn modelId="{6B681D4F-F482-42D0-9BD4-FA143A599D4B}" srcId="{43BF469A-E05D-457A-B604-5601F87B9C8B}" destId="{09992476-DDD7-4B45-B8F8-62922F088F20}" srcOrd="0" destOrd="0" parTransId="{F38620FD-0DD1-444F-87DF-8707B4C90411}" sibTransId="{39F47EC5-D369-4D13-8DEA-C95B62B9419D}"/>
    <dgm:cxn modelId="{D5034474-D23F-4907-9CA6-E037DA28C6ED}" type="presOf" srcId="{5F3999C4-9B6E-4BDE-80E0-D972001365BA}" destId="{478BF700-A84E-42FE-A4A1-30F102F6EE4A}" srcOrd="0" destOrd="0" presId="urn:microsoft.com/office/officeart/2008/layout/CircleAccentTimeline"/>
    <dgm:cxn modelId="{55A6D17B-EE9C-4553-A381-AAD37324BB7B}" srcId="{892CD695-F9FF-4F29-82F4-B17566B6D993}" destId="{D9F8D4A2-DCC8-45C0-9CD1-4C36B517C29E}" srcOrd="4" destOrd="0" parTransId="{E74BDF62-A2AD-4E2E-A772-EAC018EBE501}" sibTransId="{416621E2-14C5-4B75-AEF5-969D6EC10E8C}"/>
    <dgm:cxn modelId="{B5B3B281-6C3F-44C0-9F50-D9CD50C3D47F}" srcId="{139FA53E-8D4F-4861-B9C8-B4137B597C4D}" destId="{BED27454-4132-4A1B-870B-E926E80F421B}" srcOrd="0" destOrd="0" parTransId="{5949B66C-41E4-4C26-809C-58D775581BFE}" sibTransId="{A069FC51-D4B8-4B62-B34F-5EA5F047326F}"/>
    <dgm:cxn modelId="{DEBB8488-2C7A-4FFF-927C-DF949F7D8B73}" type="presOf" srcId="{BED27454-4132-4A1B-870B-E926E80F421B}" destId="{C56090A4-9C90-48F3-9505-1CD3486653AC}" srcOrd="0" destOrd="0" presId="urn:microsoft.com/office/officeart/2008/layout/CircleAccentTimeline"/>
    <dgm:cxn modelId="{95D1FA95-D11D-4423-84C9-31D881C3C2B3}" type="presOf" srcId="{139FA53E-8D4F-4861-B9C8-B4137B597C4D}" destId="{DD9E3ADB-3237-4B00-B104-01BB2058B518}" srcOrd="0" destOrd="0" presId="urn:microsoft.com/office/officeart/2008/layout/CircleAccentTimeline"/>
    <dgm:cxn modelId="{E3E54AA5-0045-41E2-8E1F-663060D92124}" srcId="{892CD695-F9FF-4F29-82F4-B17566B6D993}" destId="{43BF469A-E05D-457A-B604-5601F87B9C8B}" srcOrd="1" destOrd="0" parTransId="{58202FF8-E486-446F-8FC1-C20706B469CD}" sibTransId="{87193469-5336-40E7-AC9D-C13CC733EE44}"/>
    <dgm:cxn modelId="{8BE05AC5-BA04-4603-9601-547963202B39}" type="presOf" srcId="{43BF469A-E05D-457A-B604-5601F87B9C8B}" destId="{BDAFA076-3E71-4B3B-8653-35EF4E0A73A6}" srcOrd="0" destOrd="0" presId="urn:microsoft.com/office/officeart/2008/layout/CircleAccentTimeline"/>
    <dgm:cxn modelId="{FF6F9EC8-2F37-428B-B22C-8DE62EA103DD}" type="presOf" srcId="{B590EE47-C454-4E92-881D-EEA892594B7E}" destId="{E7237F63-A5CC-4CA9-810B-63755A3DE7AB}" srcOrd="0" destOrd="0" presId="urn:microsoft.com/office/officeart/2008/layout/CircleAccentTimeline"/>
    <dgm:cxn modelId="{BDF288F2-A70C-4F54-B118-E74B05431CBC}" srcId="{892CD695-F9FF-4F29-82F4-B17566B6D993}" destId="{139FA53E-8D4F-4861-B9C8-B4137B597C4D}" srcOrd="0" destOrd="0" parTransId="{E286ECD7-56E0-4DE8-A81F-632660623511}" sibTransId="{57530E10-CBFD-48AF-B2FB-18E8E987D58F}"/>
    <dgm:cxn modelId="{3BD291F2-B5FD-46BD-AA81-E9598B10E0AB}" srcId="{892CD695-F9FF-4F29-82F4-B17566B6D993}" destId="{B590EE47-C454-4E92-881D-EEA892594B7E}" srcOrd="3" destOrd="0" parTransId="{626A3CB7-53FD-490B-A84D-785D3F21416E}" sibTransId="{4526F832-CB5F-4DB5-9D10-EE12FC3C4FD4}"/>
    <dgm:cxn modelId="{272A40F6-C44C-44AE-AE18-03BC7A7AE66D}" type="presOf" srcId="{C7C834CA-744B-4114-8728-94F6778D234B}" destId="{2FF59B5D-030D-41ED-8CA5-EE1AB5CA8A2C}" srcOrd="0" destOrd="0" presId="urn:microsoft.com/office/officeart/2008/layout/CircleAccentTimeline"/>
    <dgm:cxn modelId="{0B0D3CF8-E770-4071-A7DA-FB0EA3DB1A9E}" type="presParOf" srcId="{5C4D72CE-D2F5-4B49-A125-84EABA9AC989}" destId="{6DE76F55-074A-46C0-AD03-49F507E95086}" srcOrd="0" destOrd="0" presId="urn:microsoft.com/office/officeart/2008/layout/CircleAccentTimeline"/>
    <dgm:cxn modelId="{2C8E0894-7B47-4EA3-91AD-2B7863AC2D40}" type="presParOf" srcId="{6DE76F55-074A-46C0-AD03-49F507E95086}" destId="{CFBCF218-74B4-48E3-B91C-4008F3E2D3CB}" srcOrd="0" destOrd="0" presId="urn:microsoft.com/office/officeart/2008/layout/CircleAccentTimeline"/>
    <dgm:cxn modelId="{6FF44DA1-5EC1-4F90-BBFF-9A01AC04188D}" type="presParOf" srcId="{6DE76F55-074A-46C0-AD03-49F507E95086}" destId="{DD9E3ADB-3237-4B00-B104-01BB2058B518}" srcOrd="1" destOrd="0" presId="urn:microsoft.com/office/officeart/2008/layout/CircleAccentTimeline"/>
    <dgm:cxn modelId="{EBDF2C13-212E-41A5-9CBA-E8B21587F280}" type="presParOf" srcId="{6DE76F55-074A-46C0-AD03-49F507E95086}" destId="{5437287B-FFF0-46A0-BE52-FC3EDEECF72E}" srcOrd="2" destOrd="0" presId="urn:microsoft.com/office/officeart/2008/layout/CircleAccentTimeline"/>
    <dgm:cxn modelId="{3118F362-1026-4774-9F4B-4327D662EAB8}" type="presParOf" srcId="{5C4D72CE-D2F5-4B49-A125-84EABA9AC989}" destId="{5194C348-DBDC-4C32-82FD-F227A14FD125}" srcOrd="1" destOrd="0" presId="urn:microsoft.com/office/officeart/2008/layout/CircleAccentTimeline"/>
    <dgm:cxn modelId="{6922B145-7D0A-4888-9709-22EC824D54EC}" type="presParOf" srcId="{5C4D72CE-D2F5-4B49-A125-84EABA9AC989}" destId="{EAA16B58-00FF-437F-AA8D-6B231939BE8C}" srcOrd="2" destOrd="0" presId="urn:microsoft.com/office/officeart/2008/layout/CircleAccentTimeline"/>
    <dgm:cxn modelId="{9A183FEF-7255-4E6E-BC18-9EBF2DBE57EF}" type="presParOf" srcId="{5C4D72CE-D2F5-4B49-A125-84EABA9AC989}" destId="{72B70BD5-3E6B-43F3-8465-115BDAEF8F34}" srcOrd="3" destOrd="0" presId="urn:microsoft.com/office/officeart/2008/layout/CircleAccentTimeline"/>
    <dgm:cxn modelId="{F633D1EF-F579-49CC-ABE0-7C10FD65C0F7}" type="presParOf" srcId="{5C4D72CE-D2F5-4B49-A125-84EABA9AC989}" destId="{DBFD5A98-38D8-4344-98FA-B6E777F23A0C}" srcOrd="4" destOrd="0" presId="urn:microsoft.com/office/officeart/2008/layout/CircleAccentTimeline"/>
    <dgm:cxn modelId="{6B6B456B-4FBB-4593-9D74-A9E671FAB983}" type="presParOf" srcId="{DBFD5A98-38D8-4344-98FA-B6E777F23A0C}" destId="{1E439B67-4D7F-4510-A4FA-8EE8B52DEBE0}" srcOrd="0" destOrd="0" presId="urn:microsoft.com/office/officeart/2008/layout/CircleAccentTimeline"/>
    <dgm:cxn modelId="{39B846E8-8804-4C55-B826-21F0C5FA3A73}" type="presParOf" srcId="{DBFD5A98-38D8-4344-98FA-B6E777F23A0C}" destId="{C56090A4-9C90-48F3-9505-1CD3486653AC}" srcOrd="1" destOrd="0" presId="urn:microsoft.com/office/officeart/2008/layout/CircleAccentTimeline"/>
    <dgm:cxn modelId="{54FE85E6-F1BA-49EC-9813-004B888C2933}" type="presParOf" srcId="{DBFD5A98-38D8-4344-98FA-B6E777F23A0C}" destId="{E92E52B7-DEB0-4057-898B-AC23F41597F4}" srcOrd="2" destOrd="0" presId="urn:microsoft.com/office/officeart/2008/layout/CircleAccentTimeline"/>
    <dgm:cxn modelId="{DAA82116-C3A3-4076-9EB8-161C205940F1}" type="presParOf" srcId="{5C4D72CE-D2F5-4B49-A125-84EABA9AC989}" destId="{2AF9C94C-CC58-406F-92C0-DFCBFD3ADDF5}" srcOrd="5" destOrd="0" presId="urn:microsoft.com/office/officeart/2008/layout/CircleAccentTimeline"/>
    <dgm:cxn modelId="{FCCCF8FF-95C4-4391-949D-3F53A6E696FB}" type="presParOf" srcId="{5C4D72CE-D2F5-4B49-A125-84EABA9AC989}" destId="{28C7ACCA-0CC7-4062-AD15-9BA1BFC22C7B}" srcOrd="6" destOrd="0" presId="urn:microsoft.com/office/officeart/2008/layout/CircleAccentTimeline"/>
    <dgm:cxn modelId="{913F7EEE-7617-43B8-911A-EE3291E0224E}" type="presParOf" srcId="{5C4D72CE-D2F5-4B49-A125-84EABA9AC989}" destId="{A6C764F5-8899-4627-8D51-CCF1A47BF728}" srcOrd="7" destOrd="0" presId="urn:microsoft.com/office/officeart/2008/layout/CircleAccentTimeline"/>
    <dgm:cxn modelId="{2AC1B4B8-19FB-4AF8-87C6-DF7E1ACC7DA3}" type="presParOf" srcId="{A6C764F5-8899-4627-8D51-CCF1A47BF728}" destId="{9D179C57-A062-43EA-8FEB-BFDDC468B9FC}" srcOrd="0" destOrd="0" presId="urn:microsoft.com/office/officeart/2008/layout/CircleAccentTimeline"/>
    <dgm:cxn modelId="{3DDCF4C6-FCDC-467F-8A02-CE0F9A40F66D}" type="presParOf" srcId="{A6C764F5-8899-4627-8D51-CCF1A47BF728}" destId="{BDAFA076-3E71-4B3B-8653-35EF4E0A73A6}" srcOrd="1" destOrd="0" presId="urn:microsoft.com/office/officeart/2008/layout/CircleAccentTimeline"/>
    <dgm:cxn modelId="{07C8FC71-8727-4530-85D2-C571994906C2}" type="presParOf" srcId="{A6C764F5-8899-4627-8D51-CCF1A47BF728}" destId="{3A8FAA23-4A31-4165-9E9A-31BC6C427ACC}" srcOrd="2" destOrd="0" presId="urn:microsoft.com/office/officeart/2008/layout/CircleAccentTimeline"/>
    <dgm:cxn modelId="{BBDD9698-D9B7-49DA-B6EA-D527A42D0241}" type="presParOf" srcId="{5C4D72CE-D2F5-4B49-A125-84EABA9AC989}" destId="{0BA197F1-5686-4A39-9F17-6A92FF78C812}" srcOrd="8" destOrd="0" presId="urn:microsoft.com/office/officeart/2008/layout/CircleAccentTimeline"/>
    <dgm:cxn modelId="{45B20873-A585-4C6B-8C2A-2FE425CC0F76}" type="presParOf" srcId="{5C4D72CE-D2F5-4B49-A125-84EABA9AC989}" destId="{C0B8F6C3-D1B6-417A-8DCB-7C04916B836E}" srcOrd="9" destOrd="0" presId="urn:microsoft.com/office/officeart/2008/layout/CircleAccentTimeline"/>
    <dgm:cxn modelId="{2C67AC98-E6A4-407A-B8A0-726667BE41B8}" type="presParOf" srcId="{5C4D72CE-D2F5-4B49-A125-84EABA9AC989}" destId="{C5EF751F-406D-4820-8E96-FC12624C597D}" srcOrd="10" destOrd="0" presId="urn:microsoft.com/office/officeart/2008/layout/CircleAccentTimeline"/>
    <dgm:cxn modelId="{E2D2E570-F339-4745-B402-4220A9307282}" type="presParOf" srcId="{5C4D72CE-D2F5-4B49-A125-84EABA9AC989}" destId="{5B38DBA9-A408-4E65-A1FC-0355C9F3F40F}" srcOrd="11" destOrd="0" presId="urn:microsoft.com/office/officeart/2008/layout/CircleAccentTimeline"/>
    <dgm:cxn modelId="{B8B2BFB1-0AD6-452A-B09A-2832714688EB}" type="presParOf" srcId="{5B38DBA9-A408-4E65-A1FC-0355C9F3F40F}" destId="{D11814BA-C891-4492-9CBA-145D26F69B31}" srcOrd="0" destOrd="0" presId="urn:microsoft.com/office/officeart/2008/layout/CircleAccentTimeline"/>
    <dgm:cxn modelId="{86CA35CA-A1C8-41F9-B4DA-25328056D402}" type="presParOf" srcId="{5B38DBA9-A408-4E65-A1FC-0355C9F3F40F}" destId="{53B3B94A-0748-4229-8651-026D18DFBD4F}" srcOrd="1" destOrd="0" presId="urn:microsoft.com/office/officeart/2008/layout/CircleAccentTimeline"/>
    <dgm:cxn modelId="{23EB358D-54E4-42BD-AB2C-1BEEC064B728}" type="presParOf" srcId="{5B38DBA9-A408-4E65-A1FC-0355C9F3F40F}" destId="{C0F4AD57-1B02-4E8D-951F-7FD231224A8D}" srcOrd="2" destOrd="0" presId="urn:microsoft.com/office/officeart/2008/layout/CircleAccentTimeline"/>
    <dgm:cxn modelId="{83CEB9F9-716A-4BC6-B1B7-8FE450C34983}" type="presParOf" srcId="{5C4D72CE-D2F5-4B49-A125-84EABA9AC989}" destId="{77BD4FCD-D172-4718-91B0-777A36EB7753}" srcOrd="12" destOrd="0" presId="urn:microsoft.com/office/officeart/2008/layout/CircleAccentTimeline"/>
    <dgm:cxn modelId="{407BB1B1-A9FA-4557-BB5F-E8293ECC38D7}" type="presParOf" srcId="{5C4D72CE-D2F5-4B49-A125-84EABA9AC989}" destId="{16927635-1BA1-41F8-9BFC-8175E389626C}" srcOrd="13" destOrd="0" presId="urn:microsoft.com/office/officeart/2008/layout/CircleAccentTimeline"/>
    <dgm:cxn modelId="{AB8AA7D1-B936-4393-9FB4-6EC09ED373C6}" type="presParOf" srcId="{5C4D72CE-D2F5-4B49-A125-84EABA9AC989}" destId="{02E8F17F-7452-4D51-9FA8-969C855A11C3}" srcOrd="14" destOrd="0" presId="urn:microsoft.com/office/officeart/2008/layout/CircleAccentTimeline"/>
    <dgm:cxn modelId="{136C9021-9F5C-459D-A48E-F24C96C6B5A3}" type="presParOf" srcId="{02E8F17F-7452-4D51-9FA8-969C855A11C3}" destId="{9812A825-5B4B-4DC5-9DA0-52E061B18585}" srcOrd="0" destOrd="0" presId="urn:microsoft.com/office/officeart/2008/layout/CircleAccentTimeline"/>
    <dgm:cxn modelId="{3DF40B51-B4B3-482E-A360-D53581FDE583}" type="presParOf" srcId="{02E8F17F-7452-4D51-9FA8-969C855A11C3}" destId="{2FF59B5D-030D-41ED-8CA5-EE1AB5CA8A2C}" srcOrd="1" destOrd="0" presId="urn:microsoft.com/office/officeart/2008/layout/CircleAccentTimeline"/>
    <dgm:cxn modelId="{09D28F33-A9BA-4E34-864B-4105B9813DBC}" type="presParOf" srcId="{02E8F17F-7452-4D51-9FA8-969C855A11C3}" destId="{DFD54239-C3FA-404C-8BCD-D2B7E5E5F9CF}" srcOrd="2" destOrd="0" presId="urn:microsoft.com/office/officeart/2008/layout/CircleAccentTimeline"/>
    <dgm:cxn modelId="{759178CD-C800-4D91-99CD-9F3B513E8E5F}" type="presParOf" srcId="{5C4D72CE-D2F5-4B49-A125-84EABA9AC989}" destId="{021434DB-4377-4396-A035-8F31D2766741}" srcOrd="15" destOrd="0" presId="urn:microsoft.com/office/officeart/2008/layout/CircleAccentTimeline"/>
    <dgm:cxn modelId="{484F4C72-3FB9-4A1E-A634-98142AF6C984}" type="presParOf" srcId="{5C4D72CE-D2F5-4B49-A125-84EABA9AC989}" destId="{3509DC47-D858-4DB5-98F8-9F74D43039A6}" srcOrd="16" destOrd="0" presId="urn:microsoft.com/office/officeart/2008/layout/CircleAccentTimeline"/>
    <dgm:cxn modelId="{094A5E4A-8393-4D23-9386-DB66A5B9790F}" type="presParOf" srcId="{5C4D72CE-D2F5-4B49-A125-84EABA9AC989}" destId="{638680DE-EC82-4D95-9A4C-A19B1EC70E5D}" srcOrd="17" destOrd="0" presId="urn:microsoft.com/office/officeart/2008/layout/CircleAccentTimeline"/>
    <dgm:cxn modelId="{73D7E136-DC51-4760-B4C9-1C2A7B94F19B}" type="presParOf" srcId="{638680DE-EC82-4D95-9A4C-A19B1EC70E5D}" destId="{C32C6615-6C7C-4F9A-AEBB-EC9A04E439B7}" srcOrd="0" destOrd="0" presId="urn:microsoft.com/office/officeart/2008/layout/CircleAccentTimeline"/>
    <dgm:cxn modelId="{5630889A-B2C2-47D7-8DAB-129B3F1407A4}" type="presParOf" srcId="{638680DE-EC82-4D95-9A4C-A19B1EC70E5D}" destId="{E7237F63-A5CC-4CA9-810B-63755A3DE7AB}" srcOrd="1" destOrd="0" presId="urn:microsoft.com/office/officeart/2008/layout/CircleAccentTimeline"/>
    <dgm:cxn modelId="{5F217628-B094-480D-841E-A9069B345111}" type="presParOf" srcId="{638680DE-EC82-4D95-9A4C-A19B1EC70E5D}" destId="{F90492D6-8AB0-47D1-8E73-7053D97ACA7C}" srcOrd="2" destOrd="0" presId="urn:microsoft.com/office/officeart/2008/layout/CircleAccentTimeline"/>
    <dgm:cxn modelId="{CB7C9885-0448-48F0-8CA7-62C5FD9F4FA4}" type="presParOf" srcId="{5C4D72CE-D2F5-4B49-A125-84EABA9AC989}" destId="{F7B0B2B5-D289-4380-B9CC-AB029616359B}" srcOrd="18" destOrd="0" presId="urn:microsoft.com/office/officeart/2008/layout/CircleAccentTimeline"/>
    <dgm:cxn modelId="{A2B993FD-1AA6-4E98-B00F-1346E5952E3E}" type="presParOf" srcId="{5C4D72CE-D2F5-4B49-A125-84EABA9AC989}" destId="{748A1EBE-191A-4898-8A8E-DDF465D1D401}" srcOrd="19" destOrd="0" presId="urn:microsoft.com/office/officeart/2008/layout/CircleAccentTimeline"/>
    <dgm:cxn modelId="{4DB73C6F-725A-4FF4-AC7A-E4627DB84D35}" type="presParOf" srcId="{5C4D72CE-D2F5-4B49-A125-84EABA9AC989}" destId="{CE369D6B-A4BC-4902-8FCD-321A053F79CD}" srcOrd="20" destOrd="0" presId="urn:microsoft.com/office/officeart/2008/layout/CircleAccentTimeline"/>
    <dgm:cxn modelId="{F743E0BF-2A10-4E66-B545-13E1A00F21CB}" type="presParOf" srcId="{5C4D72CE-D2F5-4B49-A125-84EABA9AC989}" destId="{E2584524-5C2F-45B0-BCAF-787AF9E9937A}" srcOrd="21" destOrd="0" presId="urn:microsoft.com/office/officeart/2008/layout/CircleAccentTimeline"/>
    <dgm:cxn modelId="{DF3F3865-EA09-46DA-A670-EF378516E561}" type="presParOf" srcId="{E2584524-5C2F-45B0-BCAF-787AF9E9937A}" destId="{63FBDE3D-062A-49F5-9FA7-5BFC56B0215B}" srcOrd="0" destOrd="0" presId="urn:microsoft.com/office/officeart/2008/layout/CircleAccentTimeline"/>
    <dgm:cxn modelId="{DD3ABDA7-E754-41F3-9008-C67142FB2252}" type="presParOf" srcId="{E2584524-5C2F-45B0-BCAF-787AF9E9937A}" destId="{478BF700-A84E-42FE-A4A1-30F102F6EE4A}" srcOrd="1" destOrd="0" presId="urn:microsoft.com/office/officeart/2008/layout/CircleAccentTimeline"/>
    <dgm:cxn modelId="{1DD54295-E7D6-4250-BCEE-CAE53D45DBFE}" type="presParOf" srcId="{E2584524-5C2F-45B0-BCAF-787AF9E9937A}" destId="{49C4DDDE-28BC-4DB5-8C04-E59CC3A8AD3A}" srcOrd="2" destOrd="0" presId="urn:microsoft.com/office/officeart/2008/layout/CircleAccentTimeline"/>
    <dgm:cxn modelId="{A2AD0128-1525-49FC-B5A7-A6AEB06166CE}" type="presParOf" srcId="{5C4D72CE-D2F5-4B49-A125-84EABA9AC989}" destId="{77F6375D-04E4-4FDB-8431-62492FDFB552}" srcOrd="22" destOrd="0" presId="urn:microsoft.com/office/officeart/2008/layout/CircleAccentTimeline"/>
    <dgm:cxn modelId="{794CE32E-F6F0-45C6-8A7D-DE6B94A741DA}" type="presParOf" srcId="{5C4D72CE-D2F5-4B49-A125-84EABA9AC989}" destId="{34F8D7D9-1F5D-43F1-AA00-FA983603B47A}" srcOrd="23" destOrd="0" presId="urn:microsoft.com/office/officeart/2008/layout/CircleAccentTimeline"/>
    <dgm:cxn modelId="{2D642428-ED9B-45BB-9369-1F5BDEB60519}" type="presParOf" srcId="{5C4D72CE-D2F5-4B49-A125-84EABA9AC989}" destId="{A7D8EAA7-FB36-4DAE-851E-1211401B7A74}" srcOrd="24" destOrd="0" presId="urn:microsoft.com/office/officeart/2008/layout/CircleAccentTimeline"/>
    <dgm:cxn modelId="{80A3CE4A-9210-4F42-8CFE-0D3E86948185}" type="presParOf" srcId="{A7D8EAA7-FB36-4DAE-851E-1211401B7A74}" destId="{D58315E5-DE10-4702-A71D-A3C79B68681B}" srcOrd="0" destOrd="0" presId="urn:microsoft.com/office/officeart/2008/layout/CircleAccentTimeline"/>
    <dgm:cxn modelId="{713C7A45-71C6-43F0-9878-0589693EC2E7}" type="presParOf" srcId="{A7D8EAA7-FB36-4DAE-851E-1211401B7A74}" destId="{8AD864EF-9710-4042-8F72-A01CDDEFB87C}" srcOrd="1" destOrd="0" presId="urn:microsoft.com/office/officeart/2008/layout/CircleAccentTimeline"/>
    <dgm:cxn modelId="{E49EDD4F-4812-4AA9-9BCF-68BC3BB91D30}" type="presParOf" srcId="{A7D8EAA7-FB36-4DAE-851E-1211401B7A74}" destId="{871911D4-A833-492D-A2EB-FD06A0C32100}" srcOrd="2" destOrd="0" presId="urn:microsoft.com/office/officeart/2008/layout/CircleAccentTimeline"/>
    <dgm:cxn modelId="{B28242F9-955A-4F94-B491-A4AB46333891}" type="presParOf" srcId="{5C4D72CE-D2F5-4B49-A125-84EABA9AC989}" destId="{34809678-3CA9-4126-B77E-F74FABDA60A8}" srcOrd="25" destOrd="0" presId="urn:microsoft.com/office/officeart/2008/layout/CircleAccentTimeline"/>
    <dgm:cxn modelId="{2C426AF2-4CD8-4659-A50E-472B4BAAA44F}" type="presParOf" srcId="{5C4D72CE-D2F5-4B49-A125-84EABA9AC989}" destId="{54ECCBC7-3E3D-46A0-8227-212C6B32BECE}" srcOrd="26"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D452C-063E-4252-AD8C-31080460BC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3E9FE8D-FFA5-486E-9CE7-953046B132DF}">
      <dgm:prSet/>
      <dgm:spPr/>
      <dgm:t>
        <a:bodyPr/>
        <a:lstStyle/>
        <a:p>
          <a:r>
            <a:rPr lang="en-US" dirty="0"/>
            <a:t>Asmens higienos gaminiai</a:t>
          </a:r>
        </a:p>
      </dgm:t>
    </dgm:pt>
    <dgm:pt modelId="{54EB49B2-22BC-483E-9028-10FB3610E81B}" type="parTrans" cxnId="{79A0818B-5878-410B-BE91-3D169D550FF6}">
      <dgm:prSet/>
      <dgm:spPr/>
      <dgm:t>
        <a:bodyPr/>
        <a:lstStyle/>
        <a:p>
          <a:endParaRPr lang="en-US"/>
        </a:p>
      </dgm:t>
    </dgm:pt>
    <dgm:pt modelId="{1BB5FC01-534C-47BC-A54E-D4B88F6161C0}" type="sibTrans" cxnId="{79A0818B-5878-410B-BE91-3D169D550FF6}">
      <dgm:prSet/>
      <dgm:spPr/>
      <dgm:t>
        <a:bodyPr/>
        <a:lstStyle/>
        <a:p>
          <a:endParaRPr lang="en-US"/>
        </a:p>
      </dgm:t>
    </dgm:pt>
    <dgm:pt modelId="{2F392D54-1CF5-4D3D-8165-CC1B15C6BB7D}">
      <dgm:prSet/>
      <dgm:spPr/>
      <dgm:t>
        <a:bodyPr/>
        <a:lstStyle/>
        <a:p>
          <a:r>
            <a:rPr lang="lt-LT" dirty="0"/>
            <a:t>respiratoriai</a:t>
          </a:r>
          <a:endParaRPr lang="en-US" dirty="0"/>
        </a:p>
      </dgm:t>
    </dgm:pt>
    <dgm:pt modelId="{270195B8-2E48-4299-A23A-03BDF6CABB28}" type="parTrans" cxnId="{97373072-5385-48FD-A788-58D54D764D0D}">
      <dgm:prSet/>
      <dgm:spPr/>
      <dgm:t>
        <a:bodyPr/>
        <a:lstStyle/>
        <a:p>
          <a:endParaRPr lang="en-US"/>
        </a:p>
      </dgm:t>
    </dgm:pt>
    <dgm:pt modelId="{5A6B023C-62D9-417B-846D-8FE4502294C4}" type="sibTrans" cxnId="{97373072-5385-48FD-A788-58D54D764D0D}">
      <dgm:prSet/>
      <dgm:spPr/>
      <dgm:t>
        <a:bodyPr/>
        <a:lstStyle/>
        <a:p>
          <a:endParaRPr lang="en-US"/>
        </a:p>
      </dgm:t>
    </dgm:pt>
    <dgm:pt modelId="{9698FB1B-3662-4C28-88D2-1AD8EADC9A3E}">
      <dgm:prSet/>
      <dgm:spPr/>
      <dgm:t>
        <a:bodyPr/>
        <a:lstStyle/>
        <a:p>
          <a:r>
            <a:rPr lang="lt-LT" dirty="0"/>
            <a:t> kaukės</a:t>
          </a:r>
          <a:endParaRPr lang="en-US" dirty="0"/>
        </a:p>
      </dgm:t>
    </dgm:pt>
    <dgm:pt modelId="{F67471A7-78CF-4D43-8F62-2D7CF31DD88F}" type="parTrans" cxnId="{5D3F81CF-E1B6-4151-8C4E-9030BF59C9D3}">
      <dgm:prSet/>
      <dgm:spPr/>
      <dgm:t>
        <a:bodyPr/>
        <a:lstStyle/>
        <a:p>
          <a:endParaRPr lang="en-US"/>
        </a:p>
      </dgm:t>
    </dgm:pt>
    <dgm:pt modelId="{7C9FAF63-47FF-4661-8631-FDEBE0C9B5E8}" type="sibTrans" cxnId="{5D3F81CF-E1B6-4151-8C4E-9030BF59C9D3}">
      <dgm:prSet/>
      <dgm:spPr/>
      <dgm:t>
        <a:bodyPr/>
        <a:lstStyle/>
        <a:p>
          <a:endParaRPr lang="en-US"/>
        </a:p>
      </dgm:t>
    </dgm:pt>
    <dgm:pt modelId="{3AB82AD6-8222-450F-B517-74F31F201588}">
      <dgm:prSet/>
      <dgm:spPr/>
      <dgm:t>
        <a:bodyPr/>
        <a:lstStyle/>
        <a:p>
          <a:r>
            <a:rPr lang="lt-LT" dirty="0"/>
            <a:t> kombinezonai</a:t>
          </a:r>
          <a:endParaRPr lang="en-US" dirty="0"/>
        </a:p>
      </dgm:t>
    </dgm:pt>
    <dgm:pt modelId="{7C5124BA-1C13-4E5A-8A0B-5249A06320DA}" type="parTrans" cxnId="{03044973-B967-4138-9E0E-3675B9122455}">
      <dgm:prSet/>
      <dgm:spPr/>
      <dgm:t>
        <a:bodyPr/>
        <a:lstStyle/>
        <a:p>
          <a:endParaRPr lang="en-US"/>
        </a:p>
      </dgm:t>
    </dgm:pt>
    <dgm:pt modelId="{3EF2B93C-F5E2-4387-9DE7-AE4E83312B8E}" type="sibTrans" cxnId="{03044973-B967-4138-9E0E-3675B9122455}">
      <dgm:prSet/>
      <dgm:spPr/>
      <dgm:t>
        <a:bodyPr/>
        <a:lstStyle/>
        <a:p>
          <a:endParaRPr lang="en-US"/>
        </a:p>
      </dgm:t>
    </dgm:pt>
    <dgm:pt modelId="{BCD6CEFD-231C-4AB4-AB08-3C42AF453A28}">
      <dgm:prSet/>
      <dgm:spPr/>
      <dgm:t>
        <a:bodyPr/>
        <a:lstStyle/>
        <a:p>
          <a:r>
            <a:rPr lang="lt-LT" dirty="0"/>
            <a:t> chalatai</a:t>
          </a:r>
          <a:endParaRPr lang="en-US" dirty="0"/>
        </a:p>
      </dgm:t>
    </dgm:pt>
    <dgm:pt modelId="{7F63913E-9053-4C67-9321-3FDDC809B18B}" type="parTrans" cxnId="{BB0FA40B-8EC3-4B82-B258-FC4BFEA61B1F}">
      <dgm:prSet/>
      <dgm:spPr/>
      <dgm:t>
        <a:bodyPr/>
        <a:lstStyle/>
        <a:p>
          <a:endParaRPr lang="en-US"/>
        </a:p>
      </dgm:t>
    </dgm:pt>
    <dgm:pt modelId="{F4D4C1AE-4BC3-491A-BB66-D5D4396CB66E}" type="sibTrans" cxnId="{BB0FA40B-8EC3-4B82-B258-FC4BFEA61B1F}">
      <dgm:prSet/>
      <dgm:spPr/>
      <dgm:t>
        <a:bodyPr/>
        <a:lstStyle/>
        <a:p>
          <a:endParaRPr lang="en-US"/>
        </a:p>
      </dgm:t>
    </dgm:pt>
    <dgm:pt modelId="{3C176C85-8447-4BFC-9B95-D85029DB5A56}">
      <dgm:prSet/>
      <dgm:spPr/>
      <dgm:t>
        <a:bodyPr/>
        <a:lstStyle/>
        <a:p>
          <a:r>
            <a:rPr lang="lt-LT" dirty="0"/>
            <a:t> apsauginiai veido skydeliai</a:t>
          </a:r>
          <a:endParaRPr lang="en-US" dirty="0"/>
        </a:p>
      </dgm:t>
    </dgm:pt>
    <dgm:pt modelId="{1C7D1604-6C46-48CA-A24A-4FEFABC710DF}" type="parTrans" cxnId="{E4C97FC2-97EA-4D21-B0A9-E76824073BE1}">
      <dgm:prSet/>
      <dgm:spPr/>
      <dgm:t>
        <a:bodyPr/>
        <a:lstStyle/>
        <a:p>
          <a:endParaRPr lang="en-US"/>
        </a:p>
      </dgm:t>
    </dgm:pt>
    <dgm:pt modelId="{66A7826C-F21B-4B5B-8D17-690C387E2A82}" type="sibTrans" cxnId="{E4C97FC2-97EA-4D21-B0A9-E76824073BE1}">
      <dgm:prSet/>
      <dgm:spPr/>
      <dgm:t>
        <a:bodyPr/>
        <a:lstStyle/>
        <a:p>
          <a:endParaRPr lang="en-US"/>
        </a:p>
      </dgm:t>
    </dgm:pt>
    <dgm:pt modelId="{A84A77A4-665B-4748-999B-8EF4CAD5A5DB}">
      <dgm:prSet/>
      <dgm:spPr/>
      <dgm:t>
        <a:bodyPr/>
        <a:lstStyle/>
        <a:p>
          <a:r>
            <a:rPr lang="lt-LT" dirty="0"/>
            <a:t> apsauginiai akiniai</a:t>
          </a:r>
          <a:endParaRPr lang="en-US" dirty="0"/>
        </a:p>
      </dgm:t>
    </dgm:pt>
    <dgm:pt modelId="{8081278E-130B-4C65-B420-BAA79F59C09B}" type="parTrans" cxnId="{891806F7-3F39-47FC-BA45-A9CF8560E1B9}">
      <dgm:prSet/>
      <dgm:spPr/>
      <dgm:t>
        <a:bodyPr/>
        <a:lstStyle/>
        <a:p>
          <a:endParaRPr lang="en-US"/>
        </a:p>
      </dgm:t>
    </dgm:pt>
    <dgm:pt modelId="{E950C567-8E66-40AE-B74D-3A645C5E6EC4}" type="sibTrans" cxnId="{891806F7-3F39-47FC-BA45-A9CF8560E1B9}">
      <dgm:prSet/>
      <dgm:spPr/>
      <dgm:t>
        <a:bodyPr/>
        <a:lstStyle/>
        <a:p>
          <a:endParaRPr lang="en-US"/>
        </a:p>
      </dgm:t>
    </dgm:pt>
    <dgm:pt modelId="{DC585EFA-79A7-4BBD-B81B-E097F96B12DE}">
      <dgm:prSet/>
      <dgm:spPr/>
      <dgm:t>
        <a:bodyPr/>
        <a:lstStyle/>
        <a:p>
          <a:r>
            <a:rPr lang="lt-LT" dirty="0"/>
            <a:t> </a:t>
          </a:r>
          <a:r>
            <a:rPr lang="lt-LT" dirty="0" err="1"/>
            <a:t>antbačiai</a:t>
          </a:r>
          <a:endParaRPr lang="en-US" dirty="0"/>
        </a:p>
      </dgm:t>
    </dgm:pt>
    <dgm:pt modelId="{6FC17696-8616-453A-9B07-3317CCAA0335}" type="parTrans" cxnId="{3D912CD3-03E4-475D-9558-C32CCD1CE4BB}">
      <dgm:prSet/>
      <dgm:spPr/>
      <dgm:t>
        <a:bodyPr/>
        <a:lstStyle/>
        <a:p>
          <a:endParaRPr lang="en-US"/>
        </a:p>
      </dgm:t>
    </dgm:pt>
    <dgm:pt modelId="{CC1E9636-2557-449A-89A5-831035212CCB}" type="sibTrans" cxnId="{3D912CD3-03E4-475D-9558-C32CCD1CE4BB}">
      <dgm:prSet/>
      <dgm:spPr/>
      <dgm:t>
        <a:bodyPr/>
        <a:lstStyle/>
        <a:p>
          <a:endParaRPr lang="en-US"/>
        </a:p>
      </dgm:t>
    </dgm:pt>
    <dgm:pt modelId="{C7F96BCE-6012-484B-8774-404C48DFD1EA}">
      <dgm:prSet/>
      <dgm:spPr/>
      <dgm:t>
        <a:bodyPr/>
        <a:lstStyle/>
        <a:p>
          <a:r>
            <a:rPr lang="en-US" dirty="0"/>
            <a:t>Dezinfekciniai tirpalai</a:t>
          </a:r>
        </a:p>
      </dgm:t>
    </dgm:pt>
    <dgm:pt modelId="{A45CEA43-7376-4413-A1CE-6C0206363E91}" type="parTrans" cxnId="{4BD321B5-8912-43F9-9703-6F38DDBF09B7}">
      <dgm:prSet/>
      <dgm:spPr/>
      <dgm:t>
        <a:bodyPr/>
        <a:lstStyle/>
        <a:p>
          <a:endParaRPr lang="en-US"/>
        </a:p>
      </dgm:t>
    </dgm:pt>
    <dgm:pt modelId="{801BBB7A-AA54-403C-8E8C-F7535CCFBEE0}" type="sibTrans" cxnId="{4BD321B5-8912-43F9-9703-6F38DDBF09B7}">
      <dgm:prSet/>
      <dgm:spPr/>
      <dgm:t>
        <a:bodyPr/>
        <a:lstStyle/>
        <a:p>
          <a:endParaRPr lang="en-US"/>
        </a:p>
      </dgm:t>
    </dgm:pt>
    <dgm:pt modelId="{0F44DFE2-DDDB-466B-B3F3-42AC73B01A1C}">
      <dgm:prSet/>
      <dgm:spPr/>
      <dgm:t>
        <a:bodyPr/>
        <a:lstStyle/>
        <a:p>
          <a:r>
            <a:rPr lang="en-US" dirty="0" err="1"/>
            <a:t>dezinfekcinis</a:t>
          </a:r>
          <a:r>
            <a:rPr lang="en-US" dirty="0"/>
            <a:t> </a:t>
          </a:r>
          <a:r>
            <a:rPr lang="en-US" dirty="0" err="1"/>
            <a:t>gelis</a:t>
          </a:r>
          <a:r>
            <a:rPr lang="en-US" dirty="0"/>
            <a:t> </a:t>
          </a:r>
          <a:r>
            <a:rPr lang="en-US" dirty="0" err="1"/>
            <a:t>rankoms</a:t>
          </a:r>
          <a:endParaRPr lang="en-US" dirty="0"/>
        </a:p>
      </dgm:t>
    </dgm:pt>
    <dgm:pt modelId="{97B2D8D6-6A60-4787-8853-526607561A43}" type="parTrans" cxnId="{757FEDA1-21F8-47A0-B79B-A9E6ED89AB79}">
      <dgm:prSet/>
      <dgm:spPr/>
      <dgm:t>
        <a:bodyPr/>
        <a:lstStyle/>
        <a:p>
          <a:endParaRPr lang="en-US"/>
        </a:p>
      </dgm:t>
    </dgm:pt>
    <dgm:pt modelId="{566841DF-9D25-410F-8AC4-61655B674C3A}" type="sibTrans" cxnId="{757FEDA1-21F8-47A0-B79B-A9E6ED89AB79}">
      <dgm:prSet/>
      <dgm:spPr/>
      <dgm:t>
        <a:bodyPr/>
        <a:lstStyle/>
        <a:p>
          <a:endParaRPr lang="en-US"/>
        </a:p>
      </dgm:t>
    </dgm:pt>
    <dgm:pt modelId="{A17E4858-DFE0-4C54-AA5E-A019188E5C22}">
      <dgm:prSet/>
      <dgm:spPr/>
      <dgm:t>
        <a:bodyPr/>
        <a:lstStyle/>
        <a:p>
          <a:r>
            <a:rPr lang="en-US" dirty="0"/>
            <a:t> </a:t>
          </a:r>
          <a:r>
            <a:rPr lang="en-US" dirty="0" err="1"/>
            <a:t>dezinfekcinis</a:t>
          </a:r>
          <a:r>
            <a:rPr lang="en-US" dirty="0"/>
            <a:t> </a:t>
          </a:r>
          <a:r>
            <a:rPr lang="en-US" dirty="0" err="1"/>
            <a:t>skystis</a:t>
          </a:r>
          <a:r>
            <a:rPr lang="en-US" dirty="0"/>
            <a:t> </a:t>
          </a:r>
          <a:r>
            <a:rPr lang="en-US" dirty="0" err="1"/>
            <a:t>rankoms</a:t>
          </a:r>
          <a:endParaRPr lang="en-US" dirty="0"/>
        </a:p>
      </dgm:t>
    </dgm:pt>
    <dgm:pt modelId="{7F189658-9171-4937-B784-B2CF0F5A5538}" type="parTrans" cxnId="{B9CA8271-E89B-4892-930D-89A29EDFDC78}">
      <dgm:prSet/>
      <dgm:spPr/>
      <dgm:t>
        <a:bodyPr/>
        <a:lstStyle/>
        <a:p>
          <a:endParaRPr lang="en-US"/>
        </a:p>
      </dgm:t>
    </dgm:pt>
    <dgm:pt modelId="{28D5BB6B-86E9-4B89-9589-CD25ECCE3E5F}" type="sibTrans" cxnId="{B9CA8271-E89B-4892-930D-89A29EDFDC78}">
      <dgm:prSet/>
      <dgm:spPr/>
      <dgm:t>
        <a:bodyPr/>
        <a:lstStyle/>
        <a:p>
          <a:endParaRPr lang="en-US"/>
        </a:p>
      </dgm:t>
    </dgm:pt>
    <dgm:pt modelId="{0CE93E35-90D8-43D7-8419-C9EC7F10CE30}">
      <dgm:prSet/>
      <dgm:spPr/>
      <dgm:t>
        <a:bodyPr/>
        <a:lstStyle/>
        <a:p>
          <a:r>
            <a:rPr lang="en-US" dirty="0"/>
            <a:t> </a:t>
          </a:r>
          <a:r>
            <a:rPr lang="en-US" dirty="0" err="1"/>
            <a:t>dezinfekcinis</a:t>
          </a:r>
          <a:r>
            <a:rPr lang="en-US" dirty="0"/>
            <a:t> </a:t>
          </a:r>
          <a:r>
            <a:rPr lang="en-US" dirty="0" err="1"/>
            <a:t>skystis</a:t>
          </a:r>
          <a:r>
            <a:rPr lang="en-US" dirty="0"/>
            <a:t> </a:t>
          </a:r>
          <a:r>
            <a:rPr lang="en-US" dirty="0" err="1"/>
            <a:t>paviršiams</a:t>
          </a:r>
          <a:endParaRPr lang="en-US" dirty="0"/>
        </a:p>
      </dgm:t>
    </dgm:pt>
    <dgm:pt modelId="{5A687F1F-702C-448A-9A23-EF4EC34069F9}" type="parTrans" cxnId="{5879E1FF-7161-4952-B02F-E405FF855A68}">
      <dgm:prSet/>
      <dgm:spPr/>
      <dgm:t>
        <a:bodyPr/>
        <a:lstStyle/>
        <a:p>
          <a:endParaRPr lang="en-US"/>
        </a:p>
      </dgm:t>
    </dgm:pt>
    <dgm:pt modelId="{67483396-C879-4A75-9BDB-BD478B09F498}" type="sibTrans" cxnId="{5879E1FF-7161-4952-B02F-E405FF855A68}">
      <dgm:prSet/>
      <dgm:spPr/>
      <dgm:t>
        <a:bodyPr/>
        <a:lstStyle/>
        <a:p>
          <a:endParaRPr lang="en-US"/>
        </a:p>
      </dgm:t>
    </dgm:pt>
    <dgm:pt modelId="{3DA820BB-073B-479B-BBAF-01BC4BB1B2DC}">
      <dgm:prSet/>
      <dgm:spPr/>
      <dgm:t>
        <a:bodyPr/>
        <a:lstStyle/>
        <a:p>
          <a:r>
            <a:rPr lang="en-US"/>
            <a:t>Medicininiai testai</a:t>
          </a:r>
        </a:p>
      </dgm:t>
    </dgm:pt>
    <dgm:pt modelId="{197F2DB5-E85E-48EB-8A9B-DAD541A0302F}" type="parTrans" cxnId="{BB09E9C2-D5FA-45B5-AD2E-119F68127E81}">
      <dgm:prSet/>
      <dgm:spPr/>
      <dgm:t>
        <a:bodyPr/>
        <a:lstStyle/>
        <a:p>
          <a:endParaRPr lang="en-US"/>
        </a:p>
      </dgm:t>
    </dgm:pt>
    <dgm:pt modelId="{38D1132C-00DC-41E5-A625-0EE539E8270F}" type="sibTrans" cxnId="{BB09E9C2-D5FA-45B5-AD2E-119F68127E81}">
      <dgm:prSet/>
      <dgm:spPr/>
      <dgm:t>
        <a:bodyPr/>
        <a:lstStyle/>
        <a:p>
          <a:endParaRPr lang="en-US"/>
        </a:p>
      </dgm:t>
    </dgm:pt>
    <dgm:pt modelId="{AC1E1CDD-C4AD-4FBE-B9EB-F79D63B4DEF1}">
      <dgm:prSet/>
      <dgm:spPr/>
      <dgm:t>
        <a:bodyPr/>
        <a:lstStyle/>
        <a:p>
          <a:r>
            <a:rPr lang="lt-LT" dirty="0"/>
            <a:t>greitieji antigeno nustatymo testai, skirti savikontrolei ir profesionaliam naudojimui</a:t>
          </a:r>
          <a:endParaRPr lang="en-US" dirty="0"/>
        </a:p>
      </dgm:t>
    </dgm:pt>
    <dgm:pt modelId="{7658E364-8129-45CC-909D-A7496D0DAB4B}" type="parTrans" cxnId="{1FB9912B-44B2-4606-BF89-E9347D032579}">
      <dgm:prSet/>
      <dgm:spPr/>
      <dgm:t>
        <a:bodyPr/>
        <a:lstStyle/>
        <a:p>
          <a:endParaRPr lang="en-US"/>
        </a:p>
      </dgm:t>
    </dgm:pt>
    <dgm:pt modelId="{E96A182E-7D64-4365-A21D-C5A688079A6F}" type="sibTrans" cxnId="{1FB9912B-44B2-4606-BF89-E9347D032579}">
      <dgm:prSet/>
      <dgm:spPr/>
      <dgm:t>
        <a:bodyPr/>
        <a:lstStyle/>
        <a:p>
          <a:endParaRPr lang="en-US"/>
        </a:p>
      </dgm:t>
    </dgm:pt>
    <dgm:pt modelId="{908A1686-0782-4FBD-962F-32BB361BC768}">
      <dgm:prSet/>
      <dgm:spPr/>
      <dgm:t>
        <a:bodyPr/>
        <a:lstStyle/>
        <a:p>
          <a:r>
            <a:rPr lang="lt-LT" dirty="0"/>
            <a:t> greitieji antikūnų nustatymo testai</a:t>
          </a:r>
          <a:endParaRPr lang="en-US" dirty="0"/>
        </a:p>
      </dgm:t>
    </dgm:pt>
    <dgm:pt modelId="{B50B7B4F-9EAB-446C-897E-9D4022735B64}" type="parTrans" cxnId="{9105384E-3E5A-4D3D-95B1-0FA22A9F8353}">
      <dgm:prSet/>
      <dgm:spPr/>
      <dgm:t>
        <a:bodyPr/>
        <a:lstStyle/>
        <a:p>
          <a:endParaRPr lang="en-US"/>
        </a:p>
      </dgm:t>
    </dgm:pt>
    <dgm:pt modelId="{234A0216-E8F5-4F6A-AC10-B3FD7F2F1C06}" type="sibTrans" cxnId="{9105384E-3E5A-4D3D-95B1-0FA22A9F8353}">
      <dgm:prSet/>
      <dgm:spPr/>
      <dgm:t>
        <a:bodyPr/>
        <a:lstStyle/>
        <a:p>
          <a:endParaRPr lang="en-US"/>
        </a:p>
      </dgm:t>
    </dgm:pt>
    <dgm:pt modelId="{241FBCD6-CFC7-45C1-86EA-D6872DA8F4A9}" type="pres">
      <dgm:prSet presAssocID="{53FD452C-063E-4252-AD8C-31080460BCD4}" presName="Name0" presStyleCnt="0">
        <dgm:presLayoutVars>
          <dgm:dir/>
          <dgm:animLvl val="lvl"/>
          <dgm:resizeHandles val="exact"/>
        </dgm:presLayoutVars>
      </dgm:prSet>
      <dgm:spPr/>
    </dgm:pt>
    <dgm:pt modelId="{B8D817B9-AD63-45D1-ABBA-9200D6933BE1}" type="pres">
      <dgm:prSet presAssocID="{C7F96BCE-6012-484B-8774-404C48DFD1EA}" presName="composite" presStyleCnt="0"/>
      <dgm:spPr/>
    </dgm:pt>
    <dgm:pt modelId="{9FAD9352-55AA-4FFA-86CE-4C8CF2CF29E0}" type="pres">
      <dgm:prSet presAssocID="{C7F96BCE-6012-484B-8774-404C48DFD1EA}" presName="parTx" presStyleLbl="alignNode1" presStyleIdx="0" presStyleCnt="3">
        <dgm:presLayoutVars>
          <dgm:chMax val="0"/>
          <dgm:chPref val="0"/>
          <dgm:bulletEnabled val="1"/>
        </dgm:presLayoutVars>
      </dgm:prSet>
      <dgm:spPr/>
    </dgm:pt>
    <dgm:pt modelId="{20F715DB-1BCD-4E35-949D-D8A25C914A0B}" type="pres">
      <dgm:prSet presAssocID="{C7F96BCE-6012-484B-8774-404C48DFD1EA}" presName="desTx" presStyleLbl="alignAccFollowNode1" presStyleIdx="0" presStyleCnt="3">
        <dgm:presLayoutVars>
          <dgm:bulletEnabled val="1"/>
        </dgm:presLayoutVars>
      </dgm:prSet>
      <dgm:spPr/>
    </dgm:pt>
    <dgm:pt modelId="{E50D129A-1588-4A1C-8910-1760BF76C7F6}" type="pres">
      <dgm:prSet presAssocID="{801BBB7A-AA54-403C-8E8C-F7535CCFBEE0}" presName="space" presStyleCnt="0"/>
      <dgm:spPr/>
    </dgm:pt>
    <dgm:pt modelId="{9CADF77E-0D35-44FD-B0B1-A9064BB4B861}" type="pres">
      <dgm:prSet presAssocID="{83E9FE8D-FFA5-486E-9CE7-953046B132DF}" presName="composite" presStyleCnt="0"/>
      <dgm:spPr/>
    </dgm:pt>
    <dgm:pt modelId="{CCDFADA9-832D-4D5D-A64E-3DAEB8CBD6B1}" type="pres">
      <dgm:prSet presAssocID="{83E9FE8D-FFA5-486E-9CE7-953046B132DF}" presName="parTx" presStyleLbl="alignNode1" presStyleIdx="1" presStyleCnt="3">
        <dgm:presLayoutVars>
          <dgm:chMax val="0"/>
          <dgm:chPref val="0"/>
          <dgm:bulletEnabled val="1"/>
        </dgm:presLayoutVars>
      </dgm:prSet>
      <dgm:spPr/>
    </dgm:pt>
    <dgm:pt modelId="{2AA2BD83-04A2-4FBB-A388-AFF5969B3CBB}" type="pres">
      <dgm:prSet presAssocID="{83E9FE8D-FFA5-486E-9CE7-953046B132DF}" presName="desTx" presStyleLbl="alignAccFollowNode1" presStyleIdx="1" presStyleCnt="3">
        <dgm:presLayoutVars>
          <dgm:bulletEnabled val="1"/>
        </dgm:presLayoutVars>
      </dgm:prSet>
      <dgm:spPr/>
    </dgm:pt>
    <dgm:pt modelId="{7A46EFD6-10A0-450C-875F-4D3FE60C34C7}" type="pres">
      <dgm:prSet presAssocID="{1BB5FC01-534C-47BC-A54E-D4B88F6161C0}" presName="space" presStyleCnt="0"/>
      <dgm:spPr/>
    </dgm:pt>
    <dgm:pt modelId="{42D2ABAA-A4F0-4209-8FE5-1E3FA78AF3C4}" type="pres">
      <dgm:prSet presAssocID="{3DA820BB-073B-479B-BBAF-01BC4BB1B2DC}" presName="composite" presStyleCnt="0"/>
      <dgm:spPr/>
    </dgm:pt>
    <dgm:pt modelId="{6BB25345-66E8-429A-A1D2-F8B9E3D59402}" type="pres">
      <dgm:prSet presAssocID="{3DA820BB-073B-479B-BBAF-01BC4BB1B2DC}" presName="parTx" presStyleLbl="alignNode1" presStyleIdx="2" presStyleCnt="3">
        <dgm:presLayoutVars>
          <dgm:chMax val="0"/>
          <dgm:chPref val="0"/>
          <dgm:bulletEnabled val="1"/>
        </dgm:presLayoutVars>
      </dgm:prSet>
      <dgm:spPr/>
    </dgm:pt>
    <dgm:pt modelId="{BD78E963-D8B5-4170-8246-B5A992E4E0F3}" type="pres">
      <dgm:prSet presAssocID="{3DA820BB-073B-479B-BBAF-01BC4BB1B2DC}" presName="desTx" presStyleLbl="alignAccFollowNode1" presStyleIdx="2" presStyleCnt="3">
        <dgm:presLayoutVars>
          <dgm:bulletEnabled val="1"/>
        </dgm:presLayoutVars>
      </dgm:prSet>
      <dgm:spPr/>
    </dgm:pt>
  </dgm:ptLst>
  <dgm:cxnLst>
    <dgm:cxn modelId="{D1CF5203-9BC1-4BA3-B07A-B074992A32CA}" type="presOf" srcId="{3AB82AD6-8222-450F-B517-74F31F201588}" destId="{2AA2BD83-04A2-4FBB-A388-AFF5969B3CBB}" srcOrd="0" destOrd="2" presId="urn:microsoft.com/office/officeart/2005/8/layout/hList1"/>
    <dgm:cxn modelId="{ED919905-BB45-434F-95F3-3202D2F4DF2C}" type="presOf" srcId="{0F44DFE2-DDDB-466B-B3F3-42AC73B01A1C}" destId="{20F715DB-1BCD-4E35-949D-D8A25C914A0B}" srcOrd="0" destOrd="0" presId="urn:microsoft.com/office/officeart/2005/8/layout/hList1"/>
    <dgm:cxn modelId="{BB0FA40B-8EC3-4B82-B258-FC4BFEA61B1F}" srcId="{83E9FE8D-FFA5-486E-9CE7-953046B132DF}" destId="{BCD6CEFD-231C-4AB4-AB08-3C42AF453A28}" srcOrd="3" destOrd="0" parTransId="{7F63913E-9053-4C67-9321-3FDDC809B18B}" sibTransId="{F4D4C1AE-4BC3-491A-BB66-D5D4396CB66E}"/>
    <dgm:cxn modelId="{F716E011-BE4B-4B21-8711-89D59F9563CA}" type="presOf" srcId="{9698FB1B-3662-4C28-88D2-1AD8EADC9A3E}" destId="{2AA2BD83-04A2-4FBB-A388-AFF5969B3CBB}" srcOrd="0" destOrd="1" presId="urn:microsoft.com/office/officeart/2005/8/layout/hList1"/>
    <dgm:cxn modelId="{1FB9912B-44B2-4606-BF89-E9347D032579}" srcId="{3DA820BB-073B-479B-BBAF-01BC4BB1B2DC}" destId="{AC1E1CDD-C4AD-4FBE-B9EB-F79D63B4DEF1}" srcOrd="0" destOrd="0" parTransId="{7658E364-8129-45CC-909D-A7496D0DAB4B}" sibTransId="{E96A182E-7D64-4365-A21D-C5A688079A6F}"/>
    <dgm:cxn modelId="{A23CE32E-9035-4619-B1AC-CE50F6590488}" type="presOf" srcId="{3C176C85-8447-4BFC-9B95-D85029DB5A56}" destId="{2AA2BD83-04A2-4FBB-A388-AFF5969B3CBB}" srcOrd="0" destOrd="4" presId="urn:microsoft.com/office/officeart/2005/8/layout/hList1"/>
    <dgm:cxn modelId="{EB435A39-2AC2-4B5F-8CCE-160CAF91C3BD}" type="presOf" srcId="{C7F96BCE-6012-484B-8774-404C48DFD1EA}" destId="{9FAD9352-55AA-4FFA-86CE-4C8CF2CF29E0}" srcOrd="0" destOrd="0" presId="urn:microsoft.com/office/officeart/2005/8/layout/hList1"/>
    <dgm:cxn modelId="{DA80363D-10C6-4679-B227-0ECC80675176}" type="presOf" srcId="{DC585EFA-79A7-4BBD-B81B-E097F96B12DE}" destId="{2AA2BD83-04A2-4FBB-A388-AFF5969B3CBB}" srcOrd="0" destOrd="6" presId="urn:microsoft.com/office/officeart/2005/8/layout/hList1"/>
    <dgm:cxn modelId="{AB9CE445-44D1-46DA-A03B-183409E146E2}" type="presOf" srcId="{AC1E1CDD-C4AD-4FBE-B9EB-F79D63B4DEF1}" destId="{BD78E963-D8B5-4170-8246-B5A992E4E0F3}" srcOrd="0" destOrd="0" presId="urn:microsoft.com/office/officeart/2005/8/layout/hList1"/>
    <dgm:cxn modelId="{AD5D116D-1E9E-4DC3-B11D-6B1AACB3FC2D}" type="presOf" srcId="{908A1686-0782-4FBD-962F-32BB361BC768}" destId="{BD78E963-D8B5-4170-8246-B5A992E4E0F3}" srcOrd="0" destOrd="1" presId="urn:microsoft.com/office/officeart/2005/8/layout/hList1"/>
    <dgm:cxn modelId="{9105384E-3E5A-4D3D-95B1-0FA22A9F8353}" srcId="{3DA820BB-073B-479B-BBAF-01BC4BB1B2DC}" destId="{908A1686-0782-4FBD-962F-32BB361BC768}" srcOrd="1" destOrd="0" parTransId="{B50B7B4F-9EAB-446C-897E-9D4022735B64}" sibTransId="{234A0216-E8F5-4F6A-AC10-B3FD7F2F1C06}"/>
    <dgm:cxn modelId="{B9CA8271-E89B-4892-930D-89A29EDFDC78}" srcId="{C7F96BCE-6012-484B-8774-404C48DFD1EA}" destId="{A17E4858-DFE0-4C54-AA5E-A019188E5C22}" srcOrd="1" destOrd="0" parTransId="{7F189658-9171-4937-B784-B2CF0F5A5538}" sibTransId="{28D5BB6B-86E9-4B89-9589-CD25ECCE3E5F}"/>
    <dgm:cxn modelId="{97373072-5385-48FD-A788-58D54D764D0D}" srcId="{83E9FE8D-FFA5-486E-9CE7-953046B132DF}" destId="{2F392D54-1CF5-4D3D-8165-CC1B15C6BB7D}" srcOrd="0" destOrd="0" parTransId="{270195B8-2E48-4299-A23A-03BDF6CABB28}" sibTransId="{5A6B023C-62D9-417B-846D-8FE4502294C4}"/>
    <dgm:cxn modelId="{03044973-B967-4138-9E0E-3675B9122455}" srcId="{83E9FE8D-FFA5-486E-9CE7-953046B132DF}" destId="{3AB82AD6-8222-450F-B517-74F31F201588}" srcOrd="2" destOrd="0" parTransId="{7C5124BA-1C13-4E5A-8A0B-5249A06320DA}" sibTransId="{3EF2B93C-F5E2-4387-9DE7-AE4E83312B8E}"/>
    <dgm:cxn modelId="{C8759455-EA6C-4030-9B94-C1AF7A974D05}" type="presOf" srcId="{3DA820BB-073B-479B-BBAF-01BC4BB1B2DC}" destId="{6BB25345-66E8-429A-A1D2-F8B9E3D59402}" srcOrd="0" destOrd="0" presId="urn:microsoft.com/office/officeart/2005/8/layout/hList1"/>
    <dgm:cxn modelId="{79A0818B-5878-410B-BE91-3D169D550FF6}" srcId="{53FD452C-063E-4252-AD8C-31080460BCD4}" destId="{83E9FE8D-FFA5-486E-9CE7-953046B132DF}" srcOrd="1" destOrd="0" parTransId="{54EB49B2-22BC-483E-9028-10FB3610E81B}" sibTransId="{1BB5FC01-534C-47BC-A54E-D4B88F6161C0}"/>
    <dgm:cxn modelId="{DF404A93-1A46-4F5C-806B-45DCD6554ABB}" type="presOf" srcId="{A17E4858-DFE0-4C54-AA5E-A019188E5C22}" destId="{20F715DB-1BCD-4E35-949D-D8A25C914A0B}" srcOrd="0" destOrd="1" presId="urn:microsoft.com/office/officeart/2005/8/layout/hList1"/>
    <dgm:cxn modelId="{757FEDA1-21F8-47A0-B79B-A9E6ED89AB79}" srcId="{C7F96BCE-6012-484B-8774-404C48DFD1EA}" destId="{0F44DFE2-DDDB-466B-B3F3-42AC73B01A1C}" srcOrd="0" destOrd="0" parTransId="{97B2D8D6-6A60-4787-8853-526607561A43}" sibTransId="{566841DF-9D25-410F-8AC4-61655B674C3A}"/>
    <dgm:cxn modelId="{A1C76BB0-3C49-47EB-A2DD-344927678F23}" type="presOf" srcId="{0CE93E35-90D8-43D7-8419-C9EC7F10CE30}" destId="{20F715DB-1BCD-4E35-949D-D8A25C914A0B}" srcOrd="0" destOrd="2" presId="urn:microsoft.com/office/officeart/2005/8/layout/hList1"/>
    <dgm:cxn modelId="{4BD321B5-8912-43F9-9703-6F38DDBF09B7}" srcId="{53FD452C-063E-4252-AD8C-31080460BCD4}" destId="{C7F96BCE-6012-484B-8774-404C48DFD1EA}" srcOrd="0" destOrd="0" parTransId="{A45CEA43-7376-4413-A1CE-6C0206363E91}" sibTransId="{801BBB7A-AA54-403C-8E8C-F7535CCFBEE0}"/>
    <dgm:cxn modelId="{C422FAB6-6F2E-4B87-9DC5-614F70892D7B}" type="presOf" srcId="{53FD452C-063E-4252-AD8C-31080460BCD4}" destId="{241FBCD6-CFC7-45C1-86EA-D6872DA8F4A9}" srcOrd="0" destOrd="0" presId="urn:microsoft.com/office/officeart/2005/8/layout/hList1"/>
    <dgm:cxn modelId="{E4C97FC2-97EA-4D21-B0A9-E76824073BE1}" srcId="{83E9FE8D-FFA5-486E-9CE7-953046B132DF}" destId="{3C176C85-8447-4BFC-9B95-D85029DB5A56}" srcOrd="4" destOrd="0" parTransId="{1C7D1604-6C46-48CA-A24A-4FEFABC710DF}" sibTransId="{66A7826C-F21B-4B5B-8D17-690C387E2A82}"/>
    <dgm:cxn modelId="{BB09E9C2-D5FA-45B5-AD2E-119F68127E81}" srcId="{53FD452C-063E-4252-AD8C-31080460BCD4}" destId="{3DA820BB-073B-479B-BBAF-01BC4BB1B2DC}" srcOrd="2" destOrd="0" parTransId="{197F2DB5-E85E-48EB-8A9B-DAD541A0302F}" sibTransId="{38D1132C-00DC-41E5-A625-0EE539E8270F}"/>
    <dgm:cxn modelId="{523401C8-874D-4374-90D8-66B62D68A465}" type="presOf" srcId="{83E9FE8D-FFA5-486E-9CE7-953046B132DF}" destId="{CCDFADA9-832D-4D5D-A64E-3DAEB8CBD6B1}" srcOrd="0" destOrd="0" presId="urn:microsoft.com/office/officeart/2005/8/layout/hList1"/>
    <dgm:cxn modelId="{5D3F81CF-E1B6-4151-8C4E-9030BF59C9D3}" srcId="{83E9FE8D-FFA5-486E-9CE7-953046B132DF}" destId="{9698FB1B-3662-4C28-88D2-1AD8EADC9A3E}" srcOrd="1" destOrd="0" parTransId="{F67471A7-78CF-4D43-8F62-2D7CF31DD88F}" sibTransId="{7C9FAF63-47FF-4661-8631-FDEBE0C9B5E8}"/>
    <dgm:cxn modelId="{3D912CD3-03E4-475D-9558-C32CCD1CE4BB}" srcId="{83E9FE8D-FFA5-486E-9CE7-953046B132DF}" destId="{DC585EFA-79A7-4BBD-B81B-E097F96B12DE}" srcOrd="6" destOrd="0" parTransId="{6FC17696-8616-453A-9B07-3317CCAA0335}" sibTransId="{CC1E9636-2557-449A-89A5-831035212CCB}"/>
    <dgm:cxn modelId="{5D583BDA-B557-41F9-8A02-AAD092D47432}" type="presOf" srcId="{BCD6CEFD-231C-4AB4-AB08-3C42AF453A28}" destId="{2AA2BD83-04A2-4FBB-A388-AFF5969B3CBB}" srcOrd="0" destOrd="3" presId="urn:microsoft.com/office/officeart/2005/8/layout/hList1"/>
    <dgm:cxn modelId="{C1933AEF-D36B-4432-82A8-39B181494044}" type="presOf" srcId="{2F392D54-1CF5-4D3D-8165-CC1B15C6BB7D}" destId="{2AA2BD83-04A2-4FBB-A388-AFF5969B3CBB}" srcOrd="0" destOrd="0" presId="urn:microsoft.com/office/officeart/2005/8/layout/hList1"/>
    <dgm:cxn modelId="{891806F7-3F39-47FC-BA45-A9CF8560E1B9}" srcId="{83E9FE8D-FFA5-486E-9CE7-953046B132DF}" destId="{A84A77A4-665B-4748-999B-8EF4CAD5A5DB}" srcOrd="5" destOrd="0" parTransId="{8081278E-130B-4C65-B420-BAA79F59C09B}" sibTransId="{E950C567-8E66-40AE-B74D-3A645C5E6EC4}"/>
    <dgm:cxn modelId="{49FB83FF-2E0B-4EBF-89CB-599C5D90ACD7}" type="presOf" srcId="{A84A77A4-665B-4748-999B-8EF4CAD5A5DB}" destId="{2AA2BD83-04A2-4FBB-A388-AFF5969B3CBB}" srcOrd="0" destOrd="5" presId="urn:microsoft.com/office/officeart/2005/8/layout/hList1"/>
    <dgm:cxn modelId="{5879E1FF-7161-4952-B02F-E405FF855A68}" srcId="{C7F96BCE-6012-484B-8774-404C48DFD1EA}" destId="{0CE93E35-90D8-43D7-8419-C9EC7F10CE30}" srcOrd="2" destOrd="0" parTransId="{5A687F1F-702C-448A-9A23-EF4EC34069F9}" sibTransId="{67483396-C879-4A75-9BDB-BD478B09F498}"/>
    <dgm:cxn modelId="{6BBC31F8-AA46-4A6B-B44E-8AF09D7FE43C}" type="presParOf" srcId="{241FBCD6-CFC7-45C1-86EA-D6872DA8F4A9}" destId="{B8D817B9-AD63-45D1-ABBA-9200D6933BE1}" srcOrd="0" destOrd="0" presId="urn:microsoft.com/office/officeart/2005/8/layout/hList1"/>
    <dgm:cxn modelId="{E8DA97CA-0573-4027-8397-6B44824E4AD9}" type="presParOf" srcId="{B8D817B9-AD63-45D1-ABBA-9200D6933BE1}" destId="{9FAD9352-55AA-4FFA-86CE-4C8CF2CF29E0}" srcOrd="0" destOrd="0" presId="urn:microsoft.com/office/officeart/2005/8/layout/hList1"/>
    <dgm:cxn modelId="{F6119C14-4160-447E-9D34-DBF98D0130CE}" type="presParOf" srcId="{B8D817B9-AD63-45D1-ABBA-9200D6933BE1}" destId="{20F715DB-1BCD-4E35-949D-D8A25C914A0B}" srcOrd="1" destOrd="0" presId="urn:microsoft.com/office/officeart/2005/8/layout/hList1"/>
    <dgm:cxn modelId="{2839AF8B-08D7-4981-B16B-D49E89DCC8E7}" type="presParOf" srcId="{241FBCD6-CFC7-45C1-86EA-D6872DA8F4A9}" destId="{E50D129A-1588-4A1C-8910-1760BF76C7F6}" srcOrd="1" destOrd="0" presId="urn:microsoft.com/office/officeart/2005/8/layout/hList1"/>
    <dgm:cxn modelId="{704543D9-E2A0-4EF3-A7AF-A7D369317479}" type="presParOf" srcId="{241FBCD6-CFC7-45C1-86EA-D6872DA8F4A9}" destId="{9CADF77E-0D35-44FD-B0B1-A9064BB4B861}" srcOrd="2" destOrd="0" presId="urn:microsoft.com/office/officeart/2005/8/layout/hList1"/>
    <dgm:cxn modelId="{8587AB82-E075-400E-8B6F-92FD5EDB7167}" type="presParOf" srcId="{9CADF77E-0D35-44FD-B0B1-A9064BB4B861}" destId="{CCDFADA9-832D-4D5D-A64E-3DAEB8CBD6B1}" srcOrd="0" destOrd="0" presId="urn:microsoft.com/office/officeart/2005/8/layout/hList1"/>
    <dgm:cxn modelId="{3DED12A7-B6CF-44EF-A301-CFC62FCD12CE}" type="presParOf" srcId="{9CADF77E-0D35-44FD-B0B1-A9064BB4B861}" destId="{2AA2BD83-04A2-4FBB-A388-AFF5969B3CBB}" srcOrd="1" destOrd="0" presId="urn:microsoft.com/office/officeart/2005/8/layout/hList1"/>
    <dgm:cxn modelId="{7D135557-74B7-4F20-ABE4-F7B7F2D199EF}" type="presParOf" srcId="{241FBCD6-CFC7-45C1-86EA-D6872DA8F4A9}" destId="{7A46EFD6-10A0-450C-875F-4D3FE60C34C7}" srcOrd="3" destOrd="0" presId="urn:microsoft.com/office/officeart/2005/8/layout/hList1"/>
    <dgm:cxn modelId="{3B34B5B8-878D-4076-B13E-2E4743668BBE}" type="presParOf" srcId="{241FBCD6-CFC7-45C1-86EA-D6872DA8F4A9}" destId="{42D2ABAA-A4F0-4209-8FE5-1E3FA78AF3C4}" srcOrd="4" destOrd="0" presId="urn:microsoft.com/office/officeart/2005/8/layout/hList1"/>
    <dgm:cxn modelId="{E39D2E57-0EBB-414E-A47D-96CA934F1BAB}" type="presParOf" srcId="{42D2ABAA-A4F0-4209-8FE5-1E3FA78AF3C4}" destId="{6BB25345-66E8-429A-A1D2-F8B9E3D59402}" srcOrd="0" destOrd="0" presId="urn:microsoft.com/office/officeart/2005/8/layout/hList1"/>
    <dgm:cxn modelId="{E9ED5E8E-7551-4E0D-814E-1DD181D63609}" type="presParOf" srcId="{42D2ABAA-A4F0-4209-8FE5-1E3FA78AF3C4}" destId="{BD78E963-D8B5-4170-8246-B5A992E4E0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CF218-74B4-48E3-B91C-4008F3E2D3CB}">
      <dsp:nvSpPr>
        <dsp:cNvPr id="0" name=""/>
        <dsp:cNvSpPr/>
      </dsp:nvSpPr>
      <dsp:spPr>
        <a:xfrm>
          <a:off x="3353" y="1718026"/>
          <a:ext cx="1397247" cy="139724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E3ADB-3237-4B00-B104-01BB2058B518}">
      <dsp:nvSpPr>
        <dsp:cNvPr id="0" name=""/>
        <dsp:cNvSpPr/>
      </dsp:nvSpPr>
      <dsp:spPr>
        <a:xfrm>
          <a:off x="-1643" y="987827"/>
          <a:ext cx="1736933" cy="83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Būtina sutartis</a:t>
          </a:r>
          <a:endParaRPr lang="en-US" sz="1900" b="0" kern="1200" dirty="0">
            <a:latin typeface="Times New Roman" panose="02020603050405020304" pitchFamily="18" charset="0"/>
            <a:cs typeface="Times New Roman" panose="02020603050405020304" pitchFamily="18" charset="0"/>
          </a:endParaRPr>
        </a:p>
      </dsp:txBody>
      <dsp:txXfrm>
        <a:off x="-1643" y="987827"/>
        <a:ext cx="1736933" cy="837067"/>
      </dsp:txXfrm>
    </dsp:sp>
    <dsp:sp modelId="{1E439B67-4D7F-4510-A4FA-8EE8B52DEBE0}">
      <dsp:nvSpPr>
        <dsp:cNvPr id="0" name=""/>
        <dsp:cNvSpPr/>
      </dsp:nvSpPr>
      <dsp:spPr>
        <a:xfrm>
          <a:off x="1505845" y="2054020"/>
          <a:ext cx="725259" cy="7252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090A4-9C90-48F3-9505-1CD3486653AC}">
      <dsp:nvSpPr>
        <dsp:cNvPr id="0" name=""/>
        <dsp:cNvSpPr/>
      </dsp:nvSpPr>
      <dsp:spPr>
        <a:xfrm>
          <a:off x="1183295" y="2812010"/>
          <a:ext cx="1502529" cy="72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Paslaugų įkainiai</a:t>
          </a:r>
          <a:endParaRPr lang="en-US" sz="1900" b="0" kern="1200" dirty="0">
            <a:latin typeface="Times New Roman" panose="02020603050405020304" pitchFamily="18" charset="0"/>
            <a:cs typeface="Times New Roman" panose="02020603050405020304" pitchFamily="18" charset="0"/>
          </a:endParaRPr>
        </a:p>
      </dsp:txBody>
      <dsp:txXfrm>
        <a:off x="1183295" y="2812010"/>
        <a:ext cx="1502529" cy="724463"/>
      </dsp:txXfrm>
    </dsp:sp>
    <dsp:sp modelId="{E92E52B7-DEB0-4057-898B-AC23F41597F4}">
      <dsp:nvSpPr>
        <dsp:cNvPr id="0" name=""/>
        <dsp:cNvSpPr/>
      </dsp:nvSpPr>
      <dsp:spPr>
        <a:xfrm rot="17700000">
          <a:off x="1587547" y="1045369"/>
          <a:ext cx="1502529" cy="724463"/>
        </a:xfrm>
        <a:prstGeom prst="rect">
          <a:avLst/>
        </a:prstGeom>
        <a:noFill/>
        <a:ln>
          <a:noFill/>
        </a:ln>
        <a:effectLst/>
      </dsp:spPr>
      <dsp:style>
        <a:lnRef idx="0">
          <a:scrgbClr r="0" g="0" b="0"/>
        </a:lnRef>
        <a:fillRef idx="0">
          <a:scrgbClr r="0" g="0" b="0"/>
        </a:fillRef>
        <a:effectRef idx="0">
          <a:scrgbClr r="0" g="0" b="0"/>
        </a:effectRef>
        <a:fontRef idx="minor"/>
      </dsp:style>
    </dsp:sp>
    <dsp:sp modelId="{9D179C57-A062-43EA-8FEB-BFDDC468B9FC}">
      <dsp:nvSpPr>
        <dsp:cNvPr id="0" name=""/>
        <dsp:cNvSpPr/>
      </dsp:nvSpPr>
      <dsp:spPr>
        <a:xfrm>
          <a:off x="2336351" y="1718026"/>
          <a:ext cx="1397247" cy="139724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FA076-3E71-4B3B-8653-35EF4E0A73A6}">
      <dsp:nvSpPr>
        <dsp:cNvPr id="0" name=""/>
        <dsp:cNvSpPr/>
      </dsp:nvSpPr>
      <dsp:spPr>
        <a:xfrm>
          <a:off x="2208430" y="914256"/>
          <a:ext cx="1736933" cy="83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Pirkimų valdymo sistema</a:t>
          </a:r>
          <a:endParaRPr lang="en-US" sz="1900" b="0" kern="1200" dirty="0">
            <a:latin typeface="Times New Roman" panose="02020603050405020304" pitchFamily="18" charset="0"/>
            <a:cs typeface="Times New Roman" panose="02020603050405020304" pitchFamily="18" charset="0"/>
          </a:endParaRPr>
        </a:p>
      </dsp:txBody>
      <dsp:txXfrm>
        <a:off x="2208430" y="914256"/>
        <a:ext cx="1736933" cy="837067"/>
      </dsp:txXfrm>
    </dsp:sp>
    <dsp:sp modelId="{D11814BA-C891-4492-9CBA-145D26F69B31}">
      <dsp:nvSpPr>
        <dsp:cNvPr id="0" name=""/>
        <dsp:cNvSpPr/>
      </dsp:nvSpPr>
      <dsp:spPr>
        <a:xfrm>
          <a:off x="3838843" y="2054020"/>
          <a:ext cx="725259" cy="7252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3B94A-0748-4229-8651-026D18DFBD4F}">
      <dsp:nvSpPr>
        <dsp:cNvPr id="0" name=""/>
        <dsp:cNvSpPr/>
      </dsp:nvSpPr>
      <dsp:spPr>
        <a:xfrm>
          <a:off x="3437235" y="3063467"/>
          <a:ext cx="1502529" cy="72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Standartizuoti pirkimų dokumentai</a:t>
          </a:r>
          <a:endParaRPr lang="en-US" sz="1900" b="0" kern="1200" dirty="0">
            <a:latin typeface="Times New Roman" panose="02020603050405020304" pitchFamily="18" charset="0"/>
            <a:cs typeface="Times New Roman" panose="02020603050405020304" pitchFamily="18" charset="0"/>
          </a:endParaRPr>
        </a:p>
      </dsp:txBody>
      <dsp:txXfrm>
        <a:off x="3437235" y="3063467"/>
        <a:ext cx="1502529" cy="724463"/>
      </dsp:txXfrm>
    </dsp:sp>
    <dsp:sp modelId="{C0F4AD57-1B02-4E8D-951F-7FD231224A8D}">
      <dsp:nvSpPr>
        <dsp:cNvPr id="0" name=""/>
        <dsp:cNvSpPr/>
      </dsp:nvSpPr>
      <dsp:spPr>
        <a:xfrm rot="17700000">
          <a:off x="3920545" y="1045369"/>
          <a:ext cx="1502529" cy="724463"/>
        </a:xfrm>
        <a:prstGeom prst="rect">
          <a:avLst/>
        </a:prstGeom>
        <a:noFill/>
        <a:ln>
          <a:noFill/>
        </a:ln>
        <a:effectLst/>
      </dsp:spPr>
      <dsp:style>
        <a:lnRef idx="0">
          <a:scrgbClr r="0" g="0" b="0"/>
        </a:lnRef>
        <a:fillRef idx="0">
          <a:scrgbClr r="0" g="0" b="0"/>
        </a:fillRef>
        <a:effectRef idx="0">
          <a:scrgbClr r="0" g="0" b="0"/>
        </a:effectRef>
        <a:fontRef idx="minor"/>
      </dsp:style>
    </dsp:sp>
    <dsp:sp modelId="{9812A825-5B4B-4DC5-9DA0-52E061B18585}">
      <dsp:nvSpPr>
        <dsp:cNvPr id="0" name=""/>
        <dsp:cNvSpPr/>
      </dsp:nvSpPr>
      <dsp:spPr>
        <a:xfrm>
          <a:off x="4669348" y="1718026"/>
          <a:ext cx="1397247" cy="139724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59B5D-030D-41ED-8CA5-EE1AB5CA8A2C}">
      <dsp:nvSpPr>
        <dsp:cNvPr id="0" name=""/>
        <dsp:cNvSpPr/>
      </dsp:nvSpPr>
      <dsp:spPr>
        <a:xfrm>
          <a:off x="4400920" y="767365"/>
          <a:ext cx="1736933" cy="83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Ekspertų pasitelkimas vykdant pirkimus</a:t>
          </a:r>
          <a:endParaRPr lang="en-US" sz="1900" b="0" kern="1200" dirty="0">
            <a:latin typeface="Times New Roman" panose="02020603050405020304" pitchFamily="18" charset="0"/>
            <a:cs typeface="Times New Roman" panose="02020603050405020304" pitchFamily="18" charset="0"/>
          </a:endParaRPr>
        </a:p>
      </dsp:txBody>
      <dsp:txXfrm>
        <a:off x="4400920" y="767365"/>
        <a:ext cx="1736933" cy="837067"/>
      </dsp:txXfrm>
    </dsp:sp>
    <dsp:sp modelId="{C32C6615-6C7C-4F9A-AEBB-EC9A04E439B7}">
      <dsp:nvSpPr>
        <dsp:cNvPr id="0" name=""/>
        <dsp:cNvSpPr/>
      </dsp:nvSpPr>
      <dsp:spPr>
        <a:xfrm>
          <a:off x="6171953" y="1718026"/>
          <a:ext cx="1397247" cy="139724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37F63-A5CC-4CA9-810B-63755A3DE7AB}">
      <dsp:nvSpPr>
        <dsp:cNvPr id="0" name=""/>
        <dsp:cNvSpPr/>
      </dsp:nvSpPr>
      <dsp:spPr>
        <a:xfrm>
          <a:off x="6079559" y="799639"/>
          <a:ext cx="1736933" cy="83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CPO LT konsultacijos</a:t>
          </a:r>
          <a:endParaRPr lang="en-US" sz="1900" b="0" kern="1200" dirty="0">
            <a:latin typeface="Times New Roman" panose="02020603050405020304" pitchFamily="18" charset="0"/>
            <a:cs typeface="Times New Roman" panose="02020603050405020304" pitchFamily="18" charset="0"/>
          </a:endParaRPr>
        </a:p>
      </dsp:txBody>
      <dsp:txXfrm>
        <a:off x="6079559" y="799639"/>
        <a:ext cx="1736933" cy="837067"/>
      </dsp:txXfrm>
    </dsp:sp>
    <dsp:sp modelId="{63FBDE3D-062A-49F5-9FA7-5BFC56B0215B}">
      <dsp:nvSpPr>
        <dsp:cNvPr id="0" name=""/>
        <dsp:cNvSpPr/>
      </dsp:nvSpPr>
      <dsp:spPr>
        <a:xfrm>
          <a:off x="7674445" y="2054020"/>
          <a:ext cx="725259" cy="7252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BF700-A84E-42FE-A4A1-30F102F6EE4A}">
      <dsp:nvSpPr>
        <dsp:cNvPr id="0" name=""/>
        <dsp:cNvSpPr/>
      </dsp:nvSpPr>
      <dsp:spPr>
        <a:xfrm>
          <a:off x="7256912" y="3063467"/>
          <a:ext cx="1502529" cy="72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Galimybė PO skirti komisijos narį / ekspertą</a:t>
          </a:r>
          <a:endParaRPr lang="en-US" sz="1900" b="0" kern="1200" dirty="0">
            <a:latin typeface="Times New Roman" panose="02020603050405020304" pitchFamily="18" charset="0"/>
            <a:cs typeface="Times New Roman" panose="02020603050405020304" pitchFamily="18" charset="0"/>
          </a:endParaRPr>
        </a:p>
      </dsp:txBody>
      <dsp:txXfrm>
        <a:off x="7256912" y="3063467"/>
        <a:ext cx="1502529" cy="724463"/>
      </dsp:txXfrm>
    </dsp:sp>
    <dsp:sp modelId="{49C4DDDE-28BC-4DB5-8C04-E59CC3A8AD3A}">
      <dsp:nvSpPr>
        <dsp:cNvPr id="0" name=""/>
        <dsp:cNvSpPr/>
      </dsp:nvSpPr>
      <dsp:spPr>
        <a:xfrm rot="17700000">
          <a:off x="7756147" y="1045369"/>
          <a:ext cx="1502529" cy="724463"/>
        </a:xfrm>
        <a:prstGeom prst="rect">
          <a:avLst/>
        </a:prstGeom>
        <a:noFill/>
        <a:ln>
          <a:noFill/>
        </a:ln>
        <a:effectLst/>
      </dsp:spPr>
      <dsp:style>
        <a:lnRef idx="0">
          <a:scrgbClr r="0" g="0" b="0"/>
        </a:lnRef>
        <a:fillRef idx="0">
          <a:scrgbClr r="0" g="0" b="0"/>
        </a:fillRef>
        <a:effectRef idx="0">
          <a:scrgbClr r="0" g="0" b="0"/>
        </a:effectRef>
        <a:fontRef idx="minor"/>
      </dsp:style>
    </dsp:sp>
    <dsp:sp modelId="{D58315E5-DE10-4702-A71D-A3C79B68681B}">
      <dsp:nvSpPr>
        <dsp:cNvPr id="0" name=""/>
        <dsp:cNvSpPr/>
      </dsp:nvSpPr>
      <dsp:spPr>
        <a:xfrm>
          <a:off x="8504951" y="1718026"/>
          <a:ext cx="1397247" cy="139724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864EF-9710-4042-8F72-A01CDDEFB87C}">
      <dsp:nvSpPr>
        <dsp:cNvPr id="0" name=""/>
        <dsp:cNvSpPr/>
      </dsp:nvSpPr>
      <dsp:spPr>
        <a:xfrm>
          <a:off x="8417139" y="610507"/>
          <a:ext cx="1736933" cy="83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ctr" defTabSz="844550">
            <a:lnSpc>
              <a:spcPct val="90000"/>
            </a:lnSpc>
            <a:spcBef>
              <a:spcPct val="0"/>
            </a:spcBef>
            <a:spcAft>
              <a:spcPct val="35000"/>
            </a:spcAft>
            <a:buNone/>
          </a:pPr>
          <a:r>
            <a:rPr lang="lt-LT" sz="1900" b="0" kern="1200" dirty="0">
              <a:latin typeface="Times New Roman" panose="02020603050405020304" pitchFamily="18" charset="0"/>
              <a:cs typeface="Times New Roman" panose="02020603050405020304" pitchFamily="18" charset="0"/>
            </a:rPr>
            <a:t>Procedūrų ataskaitos, skelbimai, sudarytų sutarčių viešinimas</a:t>
          </a:r>
          <a:endParaRPr lang="en-US" sz="1900" b="0" kern="1200" dirty="0">
            <a:latin typeface="Times New Roman" panose="02020603050405020304" pitchFamily="18" charset="0"/>
            <a:cs typeface="Times New Roman" panose="02020603050405020304" pitchFamily="18" charset="0"/>
          </a:endParaRPr>
        </a:p>
      </dsp:txBody>
      <dsp:txXfrm>
        <a:off x="8417139" y="610507"/>
        <a:ext cx="1736933" cy="837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D9352-55AA-4FFA-86CE-4C8CF2CF29E0}">
      <dsp:nvSpPr>
        <dsp:cNvPr id="0" name=""/>
        <dsp:cNvSpPr/>
      </dsp:nvSpPr>
      <dsp:spPr>
        <a:xfrm>
          <a:off x="3042" y="61568"/>
          <a:ext cx="2966743" cy="93894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Dezinfekciniai tirpalai</a:t>
          </a:r>
        </a:p>
      </dsp:txBody>
      <dsp:txXfrm>
        <a:off x="3042" y="61568"/>
        <a:ext cx="2966743" cy="938948"/>
      </dsp:txXfrm>
    </dsp:sp>
    <dsp:sp modelId="{20F715DB-1BCD-4E35-949D-D8A25C914A0B}">
      <dsp:nvSpPr>
        <dsp:cNvPr id="0" name=""/>
        <dsp:cNvSpPr/>
      </dsp:nvSpPr>
      <dsp:spPr>
        <a:xfrm>
          <a:off x="3042" y="1000516"/>
          <a:ext cx="2966743" cy="39775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t>dezinfekcinis</a:t>
          </a:r>
          <a:r>
            <a:rPr lang="en-US" sz="2400" kern="1200" dirty="0"/>
            <a:t> </a:t>
          </a:r>
          <a:r>
            <a:rPr lang="en-US" sz="2400" kern="1200" dirty="0" err="1"/>
            <a:t>gelis</a:t>
          </a:r>
          <a:r>
            <a:rPr lang="en-US" sz="2400" kern="1200" dirty="0"/>
            <a:t> </a:t>
          </a:r>
          <a:r>
            <a:rPr lang="en-US" sz="2400" kern="1200" dirty="0" err="1"/>
            <a:t>rankoms</a:t>
          </a:r>
          <a:endParaRPr lang="en-US" sz="2400" kern="1200" dirty="0"/>
        </a:p>
        <a:p>
          <a:pPr marL="228600" lvl="1" indent="-228600" algn="l" defTabSz="1066800">
            <a:lnSpc>
              <a:spcPct val="90000"/>
            </a:lnSpc>
            <a:spcBef>
              <a:spcPct val="0"/>
            </a:spcBef>
            <a:spcAft>
              <a:spcPct val="15000"/>
            </a:spcAft>
            <a:buChar char="•"/>
          </a:pPr>
          <a:r>
            <a:rPr lang="en-US" sz="2400" kern="1200" dirty="0"/>
            <a:t> </a:t>
          </a:r>
          <a:r>
            <a:rPr lang="en-US" sz="2400" kern="1200" dirty="0" err="1"/>
            <a:t>dezinfekcinis</a:t>
          </a:r>
          <a:r>
            <a:rPr lang="en-US" sz="2400" kern="1200" dirty="0"/>
            <a:t> </a:t>
          </a:r>
          <a:r>
            <a:rPr lang="en-US" sz="2400" kern="1200" dirty="0" err="1"/>
            <a:t>skystis</a:t>
          </a:r>
          <a:r>
            <a:rPr lang="en-US" sz="2400" kern="1200" dirty="0"/>
            <a:t> </a:t>
          </a:r>
          <a:r>
            <a:rPr lang="en-US" sz="2400" kern="1200" dirty="0" err="1"/>
            <a:t>rankoms</a:t>
          </a:r>
          <a:endParaRPr lang="en-US" sz="2400" kern="1200" dirty="0"/>
        </a:p>
        <a:p>
          <a:pPr marL="228600" lvl="1" indent="-228600" algn="l" defTabSz="1066800">
            <a:lnSpc>
              <a:spcPct val="90000"/>
            </a:lnSpc>
            <a:spcBef>
              <a:spcPct val="0"/>
            </a:spcBef>
            <a:spcAft>
              <a:spcPct val="15000"/>
            </a:spcAft>
            <a:buChar char="•"/>
          </a:pPr>
          <a:r>
            <a:rPr lang="en-US" sz="2400" kern="1200" dirty="0"/>
            <a:t> </a:t>
          </a:r>
          <a:r>
            <a:rPr lang="en-US" sz="2400" kern="1200" dirty="0" err="1"/>
            <a:t>dezinfekcinis</a:t>
          </a:r>
          <a:r>
            <a:rPr lang="en-US" sz="2400" kern="1200" dirty="0"/>
            <a:t> </a:t>
          </a:r>
          <a:r>
            <a:rPr lang="en-US" sz="2400" kern="1200" dirty="0" err="1"/>
            <a:t>skystis</a:t>
          </a:r>
          <a:r>
            <a:rPr lang="en-US" sz="2400" kern="1200" dirty="0"/>
            <a:t> </a:t>
          </a:r>
          <a:r>
            <a:rPr lang="en-US" sz="2400" kern="1200" dirty="0" err="1"/>
            <a:t>paviršiams</a:t>
          </a:r>
          <a:endParaRPr lang="en-US" sz="2400" kern="1200" dirty="0"/>
        </a:p>
      </dsp:txBody>
      <dsp:txXfrm>
        <a:off x="3042" y="1000516"/>
        <a:ext cx="2966743" cy="3977505"/>
      </dsp:txXfrm>
    </dsp:sp>
    <dsp:sp modelId="{CCDFADA9-832D-4D5D-A64E-3DAEB8CBD6B1}">
      <dsp:nvSpPr>
        <dsp:cNvPr id="0" name=""/>
        <dsp:cNvSpPr/>
      </dsp:nvSpPr>
      <dsp:spPr>
        <a:xfrm>
          <a:off x="3385129" y="61568"/>
          <a:ext cx="2966743" cy="93894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Asmens higienos gaminiai</a:t>
          </a:r>
        </a:p>
      </dsp:txBody>
      <dsp:txXfrm>
        <a:off x="3385129" y="61568"/>
        <a:ext cx="2966743" cy="938948"/>
      </dsp:txXfrm>
    </dsp:sp>
    <dsp:sp modelId="{2AA2BD83-04A2-4FBB-A388-AFF5969B3CBB}">
      <dsp:nvSpPr>
        <dsp:cNvPr id="0" name=""/>
        <dsp:cNvSpPr/>
      </dsp:nvSpPr>
      <dsp:spPr>
        <a:xfrm>
          <a:off x="3385129" y="1000516"/>
          <a:ext cx="2966743" cy="39775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lt-LT" sz="2400" kern="1200" dirty="0"/>
            <a:t>respiratoriai</a:t>
          </a:r>
          <a:endParaRPr lang="en-US" sz="2400" kern="1200" dirty="0"/>
        </a:p>
        <a:p>
          <a:pPr marL="228600" lvl="1" indent="-228600" algn="l" defTabSz="1066800">
            <a:lnSpc>
              <a:spcPct val="90000"/>
            </a:lnSpc>
            <a:spcBef>
              <a:spcPct val="0"/>
            </a:spcBef>
            <a:spcAft>
              <a:spcPct val="15000"/>
            </a:spcAft>
            <a:buChar char="•"/>
          </a:pPr>
          <a:r>
            <a:rPr lang="lt-LT" sz="2400" kern="1200" dirty="0"/>
            <a:t> kaukės</a:t>
          </a:r>
          <a:endParaRPr lang="en-US" sz="2400" kern="1200" dirty="0"/>
        </a:p>
        <a:p>
          <a:pPr marL="228600" lvl="1" indent="-228600" algn="l" defTabSz="1066800">
            <a:lnSpc>
              <a:spcPct val="90000"/>
            </a:lnSpc>
            <a:spcBef>
              <a:spcPct val="0"/>
            </a:spcBef>
            <a:spcAft>
              <a:spcPct val="15000"/>
            </a:spcAft>
            <a:buChar char="•"/>
          </a:pPr>
          <a:r>
            <a:rPr lang="lt-LT" sz="2400" kern="1200" dirty="0"/>
            <a:t> kombinezonai</a:t>
          </a:r>
          <a:endParaRPr lang="en-US" sz="2400" kern="1200" dirty="0"/>
        </a:p>
        <a:p>
          <a:pPr marL="228600" lvl="1" indent="-228600" algn="l" defTabSz="1066800">
            <a:lnSpc>
              <a:spcPct val="90000"/>
            </a:lnSpc>
            <a:spcBef>
              <a:spcPct val="0"/>
            </a:spcBef>
            <a:spcAft>
              <a:spcPct val="15000"/>
            </a:spcAft>
            <a:buChar char="•"/>
          </a:pPr>
          <a:r>
            <a:rPr lang="lt-LT" sz="2400" kern="1200" dirty="0"/>
            <a:t> chalatai</a:t>
          </a:r>
          <a:endParaRPr lang="en-US" sz="2400" kern="1200" dirty="0"/>
        </a:p>
        <a:p>
          <a:pPr marL="228600" lvl="1" indent="-228600" algn="l" defTabSz="1066800">
            <a:lnSpc>
              <a:spcPct val="90000"/>
            </a:lnSpc>
            <a:spcBef>
              <a:spcPct val="0"/>
            </a:spcBef>
            <a:spcAft>
              <a:spcPct val="15000"/>
            </a:spcAft>
            <a:buChar char="•"/>
          </a:pPr>
          <a:r>
            <a:rPr lang="lt-LT" sz="2400" kern="1200" dirty="0"/>
            <a:t> apsauginiai veido skydeliai</a:t>
          </a:r>
          <a:endParaRPr lang="en-US" sz="2400" kern="1200" dirty="0"/>
        </a:p>
        <a:p>
          <a:pPr marL="228600" lvl="1" indent="-228600" algn="l" defTabSz="1066800">
            <a:lnSpc>
              <a:spcPct val="90000"/>
            </a:lnSpc>
            <a:spcBef>
              <a:spcPct val="0"/>
            </a:spcBef>
            <a:spcAft>
              <a:spcPct val="15000"/>
            </a:spcAft>
            <a:buChar char="•"/>
          </a:pPr>
          <a:r>
            <a:rPr lang="lt-LT" sz="2400" kern="1200" dirty="0"/>
            <a:t> apsauginiai akiniai</a:t>
          </a:r>
          <a:endParaRPr lang="en-US" sz="2400" kern="1200" dirty="0"/>
        </a:p>
        <a:p>
          <a:pPr marL="228600" lvl="1" indent="-228600" algn="l" defTabSz="1066800">
            <a:lnSpc>
              <a:spcPct val="90000"/>
            </a:lnSpc>
            <a:spcBef>
              <a:spcPct val="0"/>
            </a:spcBef>
            <a:spcAft>
              <a:spcPct val="15000"/>
            </a:spcAft>
            <a:buChar char="•"/>
          </a:pPr>
          <a:r>
            <a:rPr lang="lt-LT" sz="2400" kern="1200" dirty="0"/>
            <a:t> </a:t>
          </a:r>
          <a:r>
            <a:rPr lang="lt-LT" sz="2400" kern="1200" dirty="0" err="1"/>
            <a:t>antbačiai</a:t>
          </a:r>
          <a:endParaRPr lang="en-US" sz="2400" kern="1200" dirty="0"/>
        </a:p>
      </dsp:txBody>
      <dsp:txXfrm>
        <a:off x="3385129" y="1000516"/>
        <a:ext cx="2966743" cy="3977505"/>
      </dsp:txXfrm>
    </dsp:sp>
    <dsp:sp modelId="{6BB25345-66E8-429A-A1D2-F8B9E3D59402}">
      <dsp:nvSpPr>
        <dsp:cNvPr id="0" name=""/>
        <dsp:cNvSpPr/>
      </dsp:nvSpPr>
      <dsp:spPr>
        <a:xfrm>
          <a:off x="6767217" y="61568"/>
          <a:ext cx="2966743" cy="93894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Medicininiai testai</a:t>
          </a:r>
        </a:p>
      </dsp:txBody>
      <dsp:txXfrm>
        <a:off x="6767217" y="61568"/>
        <a:ext cx="2966743" cy="938948"/>
      </dsp:txXfrm>
    </dsp:sp>
    <dsp:sp modelId="{BD78E963-D8B5-4170-8246-B5A992E4E0F3}">
      <dsp:nvSpPr>
        <dsp:cNvPr id="0" name=""/>
        <dsp:cNvSpPr/>
      </dsp:nvSpPr>
      <dsp:spPr>
        <a:xfrm>
          <a:off x="6767217" y="1000516"/>
          <a:ext cx="2966743" cy="39775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lt-LT" sz="2400" kern="1200" dirty="0"/>
            <a:t>greitieji antigeno nustatymo testai, skirti savikontrolei ir profesionaliam naudojimui</a:t>
          </a:r>
          <a:endParaRPr lang="en-US" sz="2400" kern="1200" dirty="0"/>
        </a:p>
        <a:p>
          <a:pPr marL="228600" lvl="1" indent="-228600" algn="l" defTabSz="1066800">
            <a:lnSpc>
              <a:spcPct val="90000"/>
            </a:lnSpc>
            <a:spcBef>
              <a:spcPct val="0"/>
            </a:spcBef>
            <a:spcAft>
              <a:spcPct val="15000"/>
            </a:spcAft>
            <a:buChar char="•"/>
          </a:pPr>
          <a:r>
            <a:rPr lang="lt-LT" sz="2400" kern="1200" dirty="0"/>
            <a:t> greitieji antikūnų nustatymo testai</a:t>
          </a:r>
          <a:endParaRPr lang="en-US" sz="2400" kern="1200" dirty="0"/>
        </a:p>
      </dsp:txBody>
      <dsp:txXfrm>
        <a:off x="6767217" y="1000516"/>
        <a:ext cx="2966743" cy="3977505"/>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85495" cy="502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1112" y="4"/>
            <a:ext cx="2985495" cy="502988"/>
          </a:xfrm>
          <a:prstGeom prst="rect">
            <a:avLst/>
          </a:prstGeom>
        </p:spPr>
        <p:txBody>
          <a:bodyPr vert="horz" lIns="91440" tIns="45720" rIns="91440" bIns="45720" rtlCol="0"/>
          <a:lstStyle>
            <a:lvl1pPr algn="r">
              <a:defRPr sz="1200"/>
            </a:lvl1pPr>
          </a:lstStyle>
          <a:p>
            <a:fld id="{04BE299B-B49F-492A-B050-32BE3D13A480}" type="datetimeFigureOut">
              <a:rPr lang="en-US" smtClean="0"/>
              <a:t>2021-11-11</a:t>
            </a:fld>
            <a:endParaRPr lang="en-US"/>
          </a:p>
        </p:txBody>
      </p:sp>
      <p:sp>
        <p:nvSpPr>
          <p:cNvPr id="4" name="Footer Placeholder 3"/>
          <p:cNvSpPr>
            <a:spLocks noGrp="1"/>
          </p:cNvSpPr>
          <p:nvPr>
            <p:ph type="ftr" sz="quarter" idx="2"/>
          </p:nvPr>
        </p:nvSpPr>
        <p:spPr>
          <a:xfrm>
            <a:off x="4" y="9515727"/>
            <a:ext cx="2985495" cy="5029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1112" y="9515727"/>
            <a:ext cx="2985495" cy="502988"/>
          </a:xfrm>
          <a:prstGeom prst="rect">
            <a:avLst/>
          </a:prstGeom>
        </p:spPr>
        <p:txBody>
          <a:bodyPr vert="horz" lIns="91440" tIns="45720" rIns="91440" bIns="45720" rtlCol="0" anchor="b"/>
          <a:lstStyle>
            <a:lvl1pPr algn="r">
              <a:defRPr sz="1200"/>
            </a:lvl1pPr>
          </a:lstStyle>
          <a:p>
            <a:fld id="{33BA68C8-6FBE-4410-989D-5EE12FF12572}" type="slidenum">
              <a:rPr lang="en-US" smtClean="0"/>
              <a:t>‹#›</a:t>
            </a:fld>
            <a:endParaRPr lang="en-US"/>
          </a:p>
        </p:txBody>
      </p:sp>
    </p:spTree>
    <p:extLst>
      <p:ext uri="{BB962C8B-B14F-4D97-AF65-F5344CB8AC3E}">
        <p14:creationId xmlns:p14="http://schemas.microsoft.com/office/powerpoint/2010/main" val="1699830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84871" cy="50267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901701" y="3"/>
            <a:ext cx="2984871" cy="502676"/>
          </a:xfrm>
          <a:prstGeom prst="rect">
            <a:avLst/>
          </a:prstGeom>
        </p:spPr>
        <p:txBody>
          <a:bodyPr vert="horz" lIns="91440" tIns="45720" rIns="91440" bIns="45720" rtlCol="0"/>
          <a:lstStyle>
            <a:lvl1pPr algn="r">
              <a:defRPr sz="1200"/>
            </a:lvl1pPr>
          </a:lstStyle>
          <a:p>
            <a:fld id="{66BA41D0-9421-44EA-A2D4-835C236B42D8}" type="datetimeFigureOut">
              <a:rPr lang="lt-LT" smtClean="0"/>
              <a:pPr/>
              <a:t>2021-11-11</a:t>
            </a:fld>
            <a:endParaRPr lang="lt-LT"/>
          </a:p>
        </p:txBody>
      </p:sp>
      <p:sp>
        <p:nvSpPr>
          <p:cNvPr id="4" name="Slide Image Placeholder 3"/>
          <p:cNvSpPr>
            <a:spLocks noGrp="1" noRot="1" noChangeAspect="1"/>
          </p:cNvSpPr>
          <p:nvPr>
            <p:ph type="sldImg" idx="2"/>
          </p:nvPr>
        </p:nvSpPr>
        <p:spPr>
          <a:xfrm>
            <a:off x="441325" y="1252538"/>
            <a:ext cx="6005513" cy="33797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8818" y="4821506"/>
            <a:ext cx="5510530" cy="394486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516041"/>
            <a:ext cx="2984871" cy="50267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901701" y="9516041"/>
            <a:ext cx="2984871" cy="502675"/>
          </a:xfrm>
          <a:prstGeom prst="rect">
            <a:avLst/>
          </a:prstGeom>
        </p:spPr>
        <p:txBody>
          <a:bodyPr vert="horz" lIns="91440" tIns="45720" rIns="91440" bIns="45720" rtlCol="0" anchor="b"/>
          <a:lstStyle>
            <a:lvl1pPr algn="r">
              <a:defRPr sz="1200"/>
            </a:lvl1pPr>
          </a:lstStyle>
          <a:p>
            <a:fld id="{D042BF6C-E9E9-4625-B8F0-D99CB28F8478}" type="slidenum">
              <a:rPr lang="lt-LT" smtClean="0"/>
              <a:pPr/>
              <a:t>‹#›</a:t>
            </a:fld>
            <a:endParaRPr lang="lt-LT"/>
          </a:p>
        </p:txBody>
      </p:sp>
    </p:spTree>
    <p:extLst>
      <p:ext uri="{BB962C8B-B14F-4D97-AF65-F5344CB8AC3E}">
        <p14:creationId xmlns:p14="http://schemas.microsoft.com/office/powerpoint/2010/main" val="47043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042BF6C-E9E9-4625-B8F0-D99CB28F8478}" type="slidenum">
              <a:rPr lang="lt-LT" smtClean="0"/>
              <a:pPr/>
              <a:t>1</a:t>
            </a:fld>
            <a:endParaRPr lang="lt-LT" dirty="0"/>
          </a:p>
        </p:txBody>
      </p:sp>
    </p:spTree>
    <p:extLst>
      <p:ext uri="{BB962C8B-B14F-4D97-AF65-F5344CB8AC3E}">
        <p14:creationId xmlns:p14="http://schemas.microsoft.com/office/powerpoint/2010/main" val="307786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CPO LT elektroniniame kataloge perkančiosios organizacijos judriojo ryšio paslaugas ir toliau gali įsigyti visiškai nemokamai. Didesnių užsakymų atvejais netgi siūlomos neigiamos kai kurių paslaugų kainos.</a:t>
            </a:r>
          </a:p>
          <a:p>
            <a:r>
              <a:rPr lang="lt-LT" dirty="0"/>
              <a:t>Galimybė neribotai ir nemokamai skambinti ir siųsti SMS žinutes į visus Lietuvos tinklus, taip pat skambinti į užsienį, naudotis tarptinklinio ryšio “</a:t>
            </a:r>
            <a:r>
              <a:rPr lang="lt-LT" dirty="0" err="1"/>
              <a:t>roaming</a:t>
            </a:r>
            <a:r>
              <a:rPr lang="lt-LT" dirty="0"/>
              <a:t>” paslauga, mobiliaisiais duomenimis (internetu telefone) bei elektroninio parašo paslauga. </a:t>
            </a:r>
          </a:p>
          <a:p>
            <a:r>
              <a:rPr lang="lt-LT" dirty="0"/>
              <a:t>Papildomai užsakovui reikia susimokėti tik už kitas, susijusias su judriuoju ryšiu paslaugas (mokestis už automobilio parkavimą, skambučiai trumpaisiais numeriais ir pan.). </a:t>
            </a:r>
          </a:p>
          <a:p>
            <a:r>
              <a:rPr lang="lt-LT" dirty="0"/>
              <a:t>Judriojo ryšio paslaugas CPO kataloge galima įsigyti tik per 2 d. d., o sutarties galiojimo metu neribotai didinti abonentų skaičių bei, esant poreikiui, sumažinti iki 30 proc.</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11</a:t>
            </a:fld>
            <a:endParaRPr lang="lt-LT"/>
          </a:p>
        </p:txBody>
      </p:sp>
    </p:spTree>
    <p:extLst>
      <p:ext uri="{BB962C8B-B14F-4D97-AF65-F5344CB8AC3E}">
        <p14:creationId xmlns:p14="http://schemas.microsoft.com/office/powerpoint/2010/main" val="312223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CPO LT kataloge galima įsigyti nešiojamuosius, stacionariuosius ir planšetinius kompiuterius, taip pat įvairius kompiuterių priedus. </a:t>
            </a:r>
          </a:p>
          <a:p>
            <a:r>
              <a:rPr lang="lt-LT" dirty="0"/>
              <a:t>Pandemijos metu perkančiosioms organizacijoms aktualiausi yra nešiojamieji kompiuteriai, kurių specifikacijos kataloge išskirstytos pagal skirtingas ekrano įstrižaines ir kompiuterių galingumą. Visi kompiuteriai turi integruotas vaizdo kameras, o tai ypač aktualu nuotolinio darbo metu. </a:t>
            </a:r>
          </a:p>
          <a:p>
            <a:r>
              <a:rPr lang="lt-LT" dirty="0"/>
              <a:t>Stacionarieji kompiuteriai kataloge padalinti į taip vadinamus “</a:t>
            </a:r>
            <a:r>
              <a:rPr lang="lt-LT" dirty="0" err="1"/>
              <a:t>rinktukinius</a:t>
            </a:r>
            <a:r>
              <a:rPr lang="lt-LT" dirty="0"/>
              <a:t>” ir aukštesnės klasės stacionariuosius kompiuterius, todėl perkančiosios organizacijos gali įsigyti tiek itin pigius biudžetinio tipo, tiek aukštesnių parametrų kompiuterius. Yra galimybė įsigyti ir itin aukštos klasės Apple kompiuterius.</a:t>
            </a:r>
          </a:p>
          <a:p>
            <a:r>
              <a:rPr lang="lt-LT" dirty="0"/>
              <a:t>Modulis sukurtas dinaminės pirkimų sistemos pagrindu, todėl kompiuterių techninės specifikacijos gali būti nuolat atnaujinamos, prisitaikant prie rinkos naujovių.</a:t>
            </a:r>
          </a:p>
          <a:p>
            <a:r>
              <a:rPr lang="lt-LT" dirty="0"/>
              <a:t>Tai visiškai žalias modulis. Visi kompiuteriai atitinka minimalius aplinkos apsaugos kriterijus.</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12</a:t>
            </a:fld>
            <a:endParaRPr lang="lt-LT"/>
          </a:p>
        </p:txBody>
      </p:sp>
    </p:spTree>
    <p:extLst>
      <p:ext uri="{BB962C8B-B14F-4D97-AF65-F5344CB8AC3E}">
        <p14:creationId xmlns:p14="http://schemas.microsoft.com/office/powerpoint/2010/main" val="325432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Valymo paslaugų modulyje aktyviai dalyvauja net 24 tiekėjai, didelė konkurencija užtikrina racionalias paslaugų kainas.</a:t>
            </a:r>
          </a:p>
          <a:p>
            <a:r>
              <a:rPr lang="lt-LT" dirty="0"/>
              <a:t>Galimybė įsigyti ne tik įprastinio patalpų valymo ar teritorijos priežiūros paslaugas, bet ir kitas plataus profilio specializuotas paslaugas (pvz. kiliminės dangos cheminį valymą, PVC dangos vaškavimą, vejos priežiūros ar aukštuminio langų, stoglangių, stogo ir fasado stiklinės dalies valymo paslaugas).</a:t>
            </a:r>
          </a:p>
          <a:p>
            <a:r>
              <a:rPr lang="lt-LT" dirty="0"/>
              <a:t>Galimybė lanksčiai keisti (didinti ir/ar mažinti) sutartyje nurodytą preliminarų paslaugų kiekį, paslaugų teikimo periodiškumą ir/ar grafiką.</a:t>
            </a:r>
          </a:p>
          <a:p>
            <a:r>
              <a:rPr lang="lt-LT" dirty="0"/>
              <a:t>Galimybė pasirinkti pasiūlymo vertinimo kriterijus: kaina arba kaina ir kokybė (DU mėnesio medianos  skirtumas nuo šalyje nustatyto min. DU).</a:t>
            </a:r>
          </a:p>
          <a:p>
            <a:r>
              <a:rPr lang="lt-LT" dirty="0"/>
              <a:t>Siūlomos valymo paslaugos ir iš socialinių įmonių – taip perkančiosios organizacijos gali įgyvendinti VPĮ 23 str. 2 d. nustatytą 2 proc. reikalavimą pirkti iš </a:t>
            </a:r>
            <a:r>
              <a:rPr lang="lt-LT" dirty="0" err="1"/>
              <a:t>soc</a:t>
            </a:r>
            <a:r>
              <a:rPr lang="lt-LT" dirty="0"/>
              <a:t>. įmonių.</a:t>
            </a:r>
          </a:p>
          <a:p>
            <a:r>
              <a:rPr lang="lt-LT" dirty="0"/>
              <a:t>Žalias pirkimas. Tiekėjai įsipareigoję naudoti priemones atitinkančias minimalius aplinkos apsaugos kriterijus.</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13</a:t>
            </a:fld>
            <a:endParaRPr lang="lt-LT"/>
          </a:p>
        </p:txBody>
      </p:sp>
    </p:spTree>
    <p:extLst>
      <p:ext uri="{BB962C8B-B14F-4D97-AF65-F5344CB8AC3E}">
        <p14:creationId xmlns:p14="http://schemas.microsoft.com/office/powerpoint/2010/main" val="219735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Skaidri ir perkančiosioms organizacijoms ypač palanki kainodara, leidžianti užsitikrinti palankiausias degalų kainas. </a:t>
            </a:r>
          </a:p>
          <a:p>
            <a:r>
              <a:rPr lang="lt-LT" dirty="0"/>
              <a:t>Dalyvaudami pirkime tiekėjai siūlo antkainį oficialiai skelbiamai Mažeikių naftos terminalo kainai. Todėl degalų kainos nepriklauso nuo kainų tiekėjų degalinėse (kuriomis tiekėjai gali manipuliuoti). </a:t>
            </a:r>
          </a:p>
          <a:p>
            <a:r>
              <a:rPr lang="lt-LT" dirty="0"/>
              <a:t>Patogus atsiskaitymas už degalus tiekėjo išduotomis kortelėmis.</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14</a:t>
            </a:fld>
            <a:endParaRPr lang="lt-LT"/>
          </a:p>
        </p:txBody>
      </p:sp>
    </p:spTree>
    <p:extLst>
      <p:ext uri="{BB962C8B-B14F-4D97-AF65-F5344CB8AC3E}">
        <p14:creationId xmlns:p14="http://schemas.microsoft.com/office/powerpoint/2010/main" val="113880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Galimybė pasirinkti kiekio arba vertės išpirkimo sutartis. </a:t>
            </a:r>
          </a:p>
          <a:p>
            <a:r>
              <a:rPr lang="lt-LT" dirty="0"/>
              <a:t>Galimybė taikyti biržos kainodarą, kai elektros energijos įkainį sudaro elektros biržos Nord </a:t>
            </a:r>
            <a:r>
              <a:rPr lang="lt-LT" dirty="0" err="1"/>
              <a:t>Pool</a:t>
            </a:r>
            <a:r>
              <a:rPr lang="lt-LT" dirty="0"/>
              <a:t> </a:t>
            </a:r>
            <a:r>
              <a:rPr lang="lt-LT" dirty="0" err="1"/>
              <a:t>Spot</a:t>
            </a:r>
            <a:r>
              <a:rPr lang="lt-LT" dirty="0"/>
              <a:t>, AS Lietuvos kainų zonoje atitinkamą valandą susidariusi elektros kaina, prie kurios pridedamas tiekėjo pasiūlytas fiksuotas antkainis. </a:t>
            </a:r>
          </a:p>
          <a:p>
            <a:r>
              <a:rPr lang="lt-LT" dirty="0"/>
              <a:t>Galimybė pasirinkti, kad perkama elektros energija būtų pagaminta iš atsinaujinančių išteklių energijos („žalioji elektra“).</a:t>
            </a:r>
          </a:p>
          <a:p>
            <a:r>
              <a:rPr lang="lt-LT" dirty="0"/>
              <a:t>Galimybė vykdyti konsoliduotus pirkimus, pavyzdžiui apjungiant savivaldybėms priklausančių įstaigų poreikį, ir taip užsitikrinant palankesnes kainas.</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15</a:t>
            </a:fld>
            <a:endParaRPr lang="lt-LT"/>
          </a:p>
        </p:txBody>
      </p:sp>
    </p:spTree>
    <p:extLst>
      <p:ext uri="{BB962C8B-B14F-4D97-AF65-F5344CB8AC3E}">
        <p14:creationId xmlns:p14="http://schemas.microsoft.com/office/powerpoint/2010/main" val="264981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Galimybė pasirinkti kiekio arba vertės išpirkimo sutartis. </a:t>
            </a:r>
          </a:p>
          <a:p>
            <a:r>
              <a:rPr lang="lt-LT" dirty="0"/>
              <a:t>Galimybė taikyti biržos kainodarą, kai elektros energijos įkainį sudaro elektros biržos Nord </a:t>
            </a:r>
            <a:r>
              <a:rPr lang="lt-LT" dirty="0" err="1"/>
              <a:t>Pool</a:t>
            </a:r>
            <a:r>
              <a:rPr lang="lt-LT" dirty="0"/>
              <a:t> </a:t>
            </a:r>
            <a:r>
              <a:rPr lang="lt-LT" dirty="0" err="1"/>
              <a:t>Spot</a:t>
            </a:r>
            <a:r>
              <a:rPr lang="lt-LT" dirty="0"/>
              <a:t>, AS Lietuvos kainų zonoje atitinkamą valandą susidariusi elektros kaina, prie kurios pridedamas tiekėjo pasiūlytas fiksuotas antkainis. </a:t>
            </a:r>
          </a:p>
          <a:p>
            <a:r>
              <a:rPr lang="lt-LT" dirty="0"/>
              <a:t>Galimybė pasirinkti, kad perkama elektros energija būtų pagaminta iš atsinaujinančių išteklių energijos („žalioji elektra“).</a:t>
            </a:r>
          </a:p>
          <a:p>
            <a:r>
              <a:rPr lang="lt-LT" dirty="0"/>
              <a:t>Galimybė vykdyti konsoliduotus pirkimus, pavyzdžiui apjungiant savivaldybėms priklausančių įstaigų poreikį, ir taip užsitikrinant palankesnes kainas.</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16</a:t>
            </a:fld>
            <a:endParaRPr lang="lt-LT"/>
          </a:p>
        </p:txBody>
      </p:sp>
    </p:spTree>
    <p:extLst>
      <p:ext uri="{BB962C8B-B14F-4D97-AF65-F5344CB8AC3E}">
        <p14:creationId xmlns:p14="http://schemas.microsoft.com/office/powerpoint/2010/main" val="1164336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Galimybė pasirinkti kiekio arba vertės išpirkimo sutartis. </a:t>
            </a:r>
          </a:p>
          <a:p>
            <a:r>
              <a:rPr lang="lt-LT" dirty="0"/>
              <a:t>Galimybė taikyti biržos kainodarą, kai elektros energijos įkainį sudaro elektros biržos Nord </a:t>
            </a:r>
            <a:r>
              <a:rPr lang="lt-LT" dirty="0" err="1"/>
              <a:t>Pool</a:t>
            </a:r>
            <a:r>
              <a:rPr lang="lt-LT" dirty="0"/>
              <a:t> </a:t>
            </a:r>
            <a:r>
              <a:rPr lang="lt-LT" dirty="0" err="1"/>
              <a:t>Spot</a:t>
            </a:r>
            <a:r>
              <a:rPr lang="lt-LT" dirty="0"/>
              <a:t>, AS Lietuvos kainų zonoje atitinkamą valandą susidariusi elektros kaina, prie kurios pridedamas tiekėjo pasiūlytas fiksuotas antkainis. </a:t>
            </a:r>
          </a:p>
          <a:p>
            <a:r>
              <a:rPr lang="lt-LT" dirty="0"/>
              <a:t>Galimybė pasirinkti, kad perkama elektros energija būtų pagaminta iš atsinaujinančių išteklių energijos („žalioji elektra“).</a:t>
            </a:r>
          </a:p>
          <a:p>
            <a:r>
              <a:rPr lang="lt-LT" dirty="0"/>
              <a:t>Galimybė vykdyti konsoliduotus pirkimus, pavyzdžiui apjungiant savivaldybėms priklausančių įstaigų poreikį, ir taip užsitikrinant palankesnes kainas.</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17</a:t>
            </a:fld>
            <a:endParaRPr lang="lt-LT"/>
          </a:p>
        </p:txBody>
      </p:sp>
    </p:spTree>
    <p:extLst>
      <p:ext uri="{BB962C8B-B14F-4D97-AF65-F5344CB8AC3E}">
        <p14:creationId xmlns:p14="http://schemas.microsoft.com/office/powerpoint/2010/main" val="109409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2BF6C-E9E9-4625-B8F0-D99CB28F8478}" type="slidenum">
              <a:rPr lang="lt-LT" smtClean="0"/>
              <a:pPr/>
              <a:t>18</a:t>
            </a:fld>
            <a:endParaRPr lang="lt-LT"/>
          </a:p>
        </p:txBody>
      </p:sp>
    </p:spTree>
    <p:extLst>
      <p:ext uri="{BB962C8B-B14F-4D97-AF65-F5344CB8AC3E}">
        <p14:creationId xmlns:p14="http://schemas.microsoft.com/office/powerpoint/2010/main" val="150548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Kartą į ketvirtį organizuojami mokymai naujiems katalogo naudotojams.</a:t>
            </a:r>
          </a:p>
        </p:txBody>
      </p:sp>
      <p:sp>
        <p:nvSpPr>
          <p:cNvPr id="4" name="Skaidrės numerio vietos rezervavimo ženklas 3"/>
          <p:cNvSpPr>
            <a:spLocks noGrp="1"/>
          </p:cNvSpPr>
          <p:nvPr>
            <p:ph type="sldNum" sz="quarter" idx="5"/>
          </p:nvPr>
        </p:nvSpPr>
        <p:spPr/>
        <p:txBody>
          <a:bodyPr/>
          <a:lstStyle/>
          <a:p>
            <a:fld id="{D042BF6C-E9E9-4625-B8F0-D99CB28F8478}" type="slidenum">
              <a:rPr lang="lt-LT" smtClean="0"/>
              <a:pPr/>
              <a:t>24</a:t>
            </a:fld>
            <a:endParaRPr lang="lt-LT"/>
          </a:p>
        </p:txBody>
      </p:sp>
    </p:spTree>
    <p:extLst>
      <p:ext uri="{BB962C8B-B14F-4D97-AF65-F5344CB8AC3E}">
        <p14:creationId xmlns:p14="http://schemas.microsoft.com/office/powerpoint/2010/main" val="62194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42BF6C-E9E9-4625-B8F0-D99CB28F8478}" type="slidenum">
              <a:rPr lang="lt-LT" smtClean="0"/>
              <a:pPr/>
              <a:t>25</a:t>
            </a:fld>
            <a:endParaRPr lang="lt-LT" dirty="0"/>
          </a:p>
        </p:txBody>
      </p:sp>
    </p:spTree>
    <p:extLst>
      <p:ext uri="{BB962C8B-B14F-4D97-AF65-F5344CB8AC3E}">
        <p14:creationId xmlns:p14="http://schemas.microsoft.com/office/powerpoint/2010/main" val="151977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CPO LT paslaugomis naudojasi daugiau nei 4000 perkančiųjų organizacijų;</a:t>
            </a:r>
          </a:p>
          <a:p>
            <a:r>
              <a:rPr lang="lt-LT" dirty="0"/>
              <a:t>Valdo ir administruoja CPO IS, kuri veikia duomenų pagrindu ir kurioje pirkimai atliekami be žmogiškojo faktoriaus įtakos;</a:t>
            </a:r>
          </a:p>
          <a:p>
            <a:r>
              <a:rPr lang="lt-LT" dirty="0"/>
              <a:t>El. kataloge, sukurtame dinaminių pirkimų sistemų ir preliminariųjų sutarčių pagrindu, administruoja 70 pirkimų modulių;</a:t>
            </a:r>
          </a:p>
          <a:p>
            <a:r>
              <a:rPr lang="lt-LT" dirty="0"/>
              <a:t>CPO LT katalogo pirkimuose varžosi daugiau kaip 950 tiekėjų.</a:t>
            </a:r>
          </a:p>
          <a:p>
            <a:r>
              <a:rPr lang="lt-LT" dirty="0"/>
              <a:t>CPO LT pagal pavedimą vykdo pirkimus 22 perkančiosioms organizacijoms. Tarp jų Ekonomikos ir inovacijų ministerija, Informacinės visuomenės plėtros departamentas, Regitrų centras, Aplinkos apsaugos departamentas, Lietuvos statistikos departamentas, Respublikinė Panevėžio ligoninė, Ekstremalių sveikatai situacijų centras, Nacionalinė visuomenės sveikatos priežiūros laboratorija.</a:t>
            </a:r>
          </a:p>
          <a:p>
            <a:endParaRPr lang="lt-LT" dirty="0"/>
          </a:p>
        </p:txBody>
      </p:sp>
      <p:sp>
        <p:nvSpPr>
          <p:cNvPr id="4" name="Skaidrės numerio vietos rezervavimo ženklas 3"/>
          <p:cNvSpPr>
            <a:spLocks noGrp="1"/>
          </p:cNvSpPr>
          <p:nvPr>
            <p:ph type="sldNum" sz="quarter" idx="5"/>
          </p:nvPr>
        </p:nvSpPr>
        <p:spPr/>
        <p:txBody>
          <a:bodyPr/>
          <a:lstStyle/>
          <a:p>
            <a:fld id="{D042BF6C-E9E9-4625-B8F0-D99CB28F8478}" type="slidenum">
              <a:rPr lang="lt-LT" smtClean="0"/>
              <a:pPr/>
              <a:t>2</a:t>
            </a:fld>
            <a:endParaRPr lang="lt-LT"/>
          </a:p>
        </p:txBody>
      </p:sp>
    </p:spTree>
    <p:extLst>
      <p:ext uri="{BB962C8B-B14F-4D97-AF65-F5344CB8AC3E}">
        <p14:creationId xmlns:p14="http://schemas.microsoft.com/office/powerpoint/2010/main" val="266435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Visi CPO LT pirkimai yra priskiriami centralizuotiems pirkimams.</a:t>
            </a:r>
          </a:p>
          <a:p>
            <a:r>
              <a:rPr lang="lt-LT" dirty="0"/>
              <a:t>Privaloma pirkimus atlikti per centrinę perkančiąją organizaciją, išskyrus VPĮ nustatytus atvejus.</a:t>
            </a:r>
          </a:p>
          <a:p>
            <a:endParaRPr lang="en-US" dirty="0"/>
          </a:p>
        </p:txBody>
      </p:sp>
      <p:sp>
        <p:nvSpPr>
          <p:cNvPr id="4" name="Slide Number Placeholder 3"/>
          <p:cNvSpPr>
            <a:spLocks noGrp="1"/>
          </p:cNvSpPr>
          <p:nvPr>
            <p:ph type="sldNum" sz="quarter" idx="10"/>
          </p:nvPr>
        </p:nvSpPr>
        <p:spPr/>
        <p:txBody>
          <a:bodyPr/>
          <a:lstStyle/>
          <a:p>
            <a:fld id="{D042BF6C-E9E9-4625-B8F0-D99CB28F8478}" type="slidenum">
              <a:rPr lang="lt-LT" smtClean="0"/>
              <a:pPr/>
              <a:t>3</a:t>
            </a:fld>
            <a:endParaRPr lang="lt-LT"/>
          </a:p>
        </p:txBody>
      </p:sp>
    </p:spTree>
    <p:extLst>
      <p:ext uri="{BB962C8B-B14F-4D97-AF65-F5344CB8AC3E}">
        <p14:creationId xmlns:p14="http://schemas.microsoft.com/office/powerpoint/2010/main" val="131021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tabLst>
                <a:tab pos="450215" algn="l"/>
              </a:tabLst>
            </a:pPr>
            <a:r>
              <a:rPr lang="en-US" sz="1200" b="0" i="0" kern="1200" dirty="0" err="1">
                <a:solidFill>
                  <a:schemeClr val="tx1"/>
                </a:solidFill>
                <a:effectLst/>
                <a:latin typeface="+mn-lt"/>
                <a:ea typeface="+mn-ea"/>
                <a:cs typeface="+mn-cs"/>
              </a:rPr>
              <a:t>Centralizuoti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pirkimai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gali</a:t>
            </a:r>
            <a:r>
              <a:rPr lang="en-US" sz="1200" b="0" i="0" kern="1200" dirty="0">
                <a:solidFill>
                  <a:schemeClr val="tx1"/>
                </a:solidFill>
                <a:effectLst/>
                <a:latin typeface="+mn-lt"/>
                <a:ea typeface="+mn-ea"/>
                <a:cs typeface="+mn-cs"/>
              </a:rPr>
              <a:t> b</a:t>
            </a:r>
            <a:r>
              <a:rPr lang="lt-LT" sz="1200" b="0" i="0" kern="1200" dirty="0">
                <a:solidFill>
                  <a:schemeClr val="tx1"/>
                </a:solidFill>
                <a:effectLst/>
                <a:latin typeface="+mn-lt"/>
                <a:ea typeface="+mn-ea"/>
                <a:cs typeface="+mn-cs"/>
              </a:rPr>
              <a:t>ū</a:t>
            </a:r>
            <a:r>
              <a:rPr lang="en-US" sz="1200" b="0" i="0" kern="1200" dirty="0" err="1">
                <a:solidFill>
                  <a:schemeClr val="tx1"/>
                </a:solidFill>
                <a:effectLst/>
                <a:latin typeface="+mn-lt"/>
                <a:ea typeface="+mn-ea"/>
                <a:cs typeface="+mn-cs"/>
              </a:rPr>
              <a:t>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vykdomi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dviem</a:t>
            </a:r>
            <a:r>
              <a:rPr lang="en-US" sz="1200" b="0" i="0" kern="1200" dirty="0">
                <a:solidFill>
                  <a:schemeClr val="tx1"/>
                </a:solidFill>
                <a:effectLst/>
                <a:latin typeface="+mn-lt"/>
                <a:ea typeface="+mn-ea"/>
                <a:cs typeface="+mn-cs"/>
              </a:rPr>
              <a:t> </a:t>
            </a:r>
            <a:r>
              <a:rPr lang="lt-LT" sz="1200" b="0" i="0" kern="1200" dirty="0">
                <a:solidFill>
                  <a:schemeClr val="tx1"/>
                </a:solidFill>
                <a:effectLst/>
                <a:latin typeface="+mn-lt"/>
                <a:ea typeface="+mn-ea"/>
                <a:cs typeface="+mn-cs"/>
              </a:rPr>
              <a:t>būdais:</a:t>
            </a:r>
          </a:p>
          <a:p>
            <a:pPr marL="228600" lvl="0" indent="-228600" algn="just">
              <a:spcAft>
                <a:spcPts val="0"/>
              </a:spcAft>
              <a:buFont typeface="Symbol" panose="05050102010706020507" pitchFamily="18" charset="2"/>
              <a:buAutoNum type="arabicParenR"/>
              <a:tabLst>
                <a:tab pos="450215" algn="l"/>
              </a:tabLst>
            </a:pPr>
            <a:r>
              <a:rPr lang="en-US" sz="1200" b="0" i="0" kern="1200" dirty="0">
                <a:solidFill>
                  <a:schemeClr val="tx1"/>
                </a:solidFill>
                <a:effectLst/>
                <a:latin typeface="+mn-lt"/>
                <a:ea typeface="+mn-ea"/>
                <a:cs typeface="+mn-cs"/>
              </a:rPr>
              <a:t>Per </a:t>
            </a:r>
            <a:r>
              <a:rPr lang="en-US" sz="1200" b="0" i="0" kern="1200" dirty="0" err="1">
                <a:solidFill>
                  <a:schemeClr val="tx1"/>
                </a:solidFill>
                <a:effectLst/>
                <a:latin typeface="+mn-lt"/>
                <a:ea typeface="+mn-ea"/>
                <a:cs typeface="+mn-cs"/>
              </a:rPr>
              <a:t>elektronin</a:t>
            </a:r>
            <a:r>
              <a:rPr lang="lt-LT" sz="1200" b="0" i="0" kern="1200" dirty="0">
                <a:solidFill>
                  <a:schemeClr val="tx1"/>
                </a:solidFill>
                <a:effectLst/>
                <a:latin typeface="+mn-lt"/>
                <a:ea typeface="+mn-ea"/>
                <a:cs typeface="+mn-cs"/>
              </a:rPr>
              <a:t>į </a:t>
            </a:r>
            <a:r>
              <a:rPr lang="en-US" sz="1200" b="0" i="0" kern="1200" dirty="0">
                <a:solidFill>
                  <a:schemeClr val="tx1"/>
                </a:solidFill>
                <a:effectLst/>
                <a:latin typeface="+mn-lt"/>
                <a:ea typeface="+mn-ea"/>
                <a:cs typeface="+mn-cs"/>
              </a:rPr>
              <a:t>k</a:t>
            </a:r>
            <a:r>
              <a:rPr lang="lt-LT" sz="1200" b="0" i="0" kern="1200" dirty="0">
                <a:solidFill>
                  <a:schemeClr val="tx1"/>
                </a:solidFill>
                <a:effectLst/>
                <a:latin typeface="+mn-lt"/>
                <a:ea typeface="+mn-ea"/>
                <a:cs typeface="+mn-cs"/>
              </a:rPr>
              <a:t>a</a:t>
            </a:r>
            <a:r>
              <a:rPr lang="en-US" sz="1200" b="0" i="0" kern="1200" dirty="0" err="1">
                <a:solidFill>
                  <a:schemeClr val="tx1"/>
                </a:solidFill>
                <a:effectLst/>
                <a:latin typeface="+mn-lt"/>
                <a:ea typeface="+mn-ea"/>
                <a:cs typeface="+mn-cs"/>
              </a:rPr>
              <a:t>talog</a:t>
            </a:r>
            <a:r>
              <a:rPr lang="lt-LT" sz="1200" b="0" i="0" kern="1200" dirty="0">
                <a:solidFill>
                  <a:schemeClr val="tx1"/>
                </a:solidFill>
                <a:effectLst/>
                <a:latin typeface="+mn-lt"/>
                <a:ea typeface="+mn-ea"/>
                <a:cs typeface="+mn-cs"/>
              </a:rPr>
              <a:t>ą (tinka standartizuotiems, daugeliui perkančiųjų organizacijų reikalingiems objektams);</a:t>
            </a:r>
          </a:p>
          <a:p>
            <a:pPr marL="228600" lvl="0" indent="-228600" algn="just">
              <a:spcAft>
                <a:spcPts val="0"/>
              </a:spcAft>
              <a:buFont typeface="Symbol" panose="05050102010706020507" pitchFamily="18" charset="2"/>
              <a:buAutoNum type="arabicParenR"/>
              <a:tabLst>
                <a:tab pos="450215" algn="l"/>
              </a:tabLst>
            </a:pPr>
            <a:r>
              <a:rPr lang="lt-LT" sz="1200" b="0" i="0" kern="1200" dirty="0">
                <a:solidFill>
                  <a:schemeClr val="tx1"/>
                </a:solidFill>
                <a:effectLst/>
                <a:latin typeface="+mn-lt"/>
                <a:ea typeface="+mn-ea"/>
                <a:cs typeface="+mn-cs"/>
              </a:rPr>
              <a:t>Perkančioms organizacijos skirtų prekių, paslaugų ar darbų pirkimo procedūrų atlikimas pagal jų išreikštą konkretų poreikį. </a:t>
            </a:r>
          </a:p>
          <a:p>
            <a:pPr marL="228600" lvl="0" indent="-228600" algn="just">
              <a:spcAft>
                <a:spcPts val="0"/>
              </a:spcAft>
              <a:buFont typeface="Symbol" panose="05050102010706020507" pitchFamily="18" charset="2"/>
              <a:buAutoNum type="arabicParenR"/>
              <a:tabLst>
                <a:tab pos="450215" algn="l"/>
              </a:tabLst>
            </a:pPr>
            <a:endParaRPr lang="en-US" sz="1200" b="0" i="0" kern="1200" dirty="0">
              <a:solidFill>
                <a:schemeClr val="tx1"/>
              </a:solidFill>
              <a:effectLst/>
              <a:latin typeface="+mn-lt"/>
              <a:ea typeface="+mn-ea"/>
              <a:cs typeface="+mn-cs"/>
            </a:endParaRPr>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Pirkimų, atliekamų per el. katalogą nauda:</a:t>
            </a:r>
          </a:p>
          <a:p>
            <a:pPr marL="342900" lvl="0" indent="-342900" algn="just">
              <a:spcAft>
                <a:spcPts val="0"/>
              </a:spcAft>
              <a:buFont typeface="Symbol" panose="05050102010706020507" pitchFamily="18" charset="2"/>
              <a:buChar char=""/>
              <a:tabLst>
                <a:tab pos="450215" algn="l"/>
              </a:tabLst>
            </a:pPr>
            <a:r>
              <a:rPr lang="lt-LT" dirty="0"/>
              <a:t>pirkimai vyksta </a:t>
            </a:r>
            <a:r>
              <a:rPr lang="lt-LT" b="1" dirty="0"/>
              <a:t>paprastai, skaidriai ir greitai automatiniu būdu, minimizuojant žmogiškojo veiksnio įtaką;</a:t>
            </a:r>
            <a:endParaRPr lang="lt-LT" b="1" dirty="0">
              <a:ea typeface="Times New Roman" panose="02020603050405020304" pitchFamily="18" charset="0"/>
            </a:endParaRP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pirkimų standartizavimas </a:t>
            </a:r>
            <a:r>
              <a:rPr lang="lt-LT" b="1" dirty="0">
                <a:ea typeface="Times New Roman" panose="02020603050405020304" pitchFamily="18" charset="0"/>
              </a:rPr>
              <a:t>ženkliai palengvina tiekėjų, ypač SVV, dalyvavimą </a:t>
            </a:r>
            <a:r>
              <a:rPr lang="lt-LT" dirty="0">
                <a:ea typeface="Times New Roman" panose="02020603050405020304" pitchFamily="18" charset="0"/>
              </a:rPr>
              <a:t>viešuosiuose pirkimuose, mažina dalyvavimo sąnaudas  ir </a:t>
            </a:r>
            <a:r>
              <a:rPr lang="lt-LT" b="1" dirty="0">
                <a:ea typeface="Times New Roman" panose="02020603050405020304" pitchFamily="18" charset="0"/>
              </a:rPr>
              <a:t>didina jų konkurenciją.</a:t>
            </a: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pirkimai vykdomi duomenų pagrindu, tai </a:t>
            </a:r>
            <a:r>
              <a:rPr lang="lt-LT" b="1" dirty="0">
                <a:ea typeface="Times New Roman" panose="02020603050405020304" pitchFamily="18" charset="0"/>
              </a:rPr>
              <a:t>leidžia kaupti ir analizuoti duomenis: </a:t>
            </a:r>
            <a:r>
              <a:rPr lang="lt-LT" dirty="0">
                <a:ea typeface="Times New Roman" panose="02020603050405020304" pitchFamily="18" charset="0"/>
              </a:rPr>
              <a:t>nustatyti kainų vidurkius, būsimų pirkimų biudžetus, matyti tiekėjų aktyvumo matricą, atskleisti konkurencijos trūkumo priežastis ir operatyviai keisti praktiką.</a:t>
            </a: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pirkimus perkėlus į el. katalogą </a:t>
            </a:r>
            <a:r>
              <a:rPr lang="lt-LT" b="1" dirty="0">
                <a:ea typeface="Times New Roman" panose="02020603050405020304" pitchFamily="18" charset="0"/>
              </a:rPr>
              <a:t>sumažinama pirkimų priežiūros apimtis.</a:t>
            </a: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pirkimai el. kataloge </a:t>
            </a:r>
            <a:r>
              <a:rPr lang="lt-LT" b="1" dirty="0">
                <a:ea typeface="Times New Roman" panose="02020603050405020304" pitchFamily="18" charset="0"/>
              </a:rPr>
              <a:t>mažina šalies pirkimų organizavimo finansinius ir žmogiškuosius resursus, kai juo naudojasi daug vartotojų.</a:t>
            </a:r>
            <a:endParaRPr lang="lt-LT" dirty="0"/>
          </a:p>
          <a:p>
            <a:pPr>
              <a:buFont typeface="Wingdings" panose="05000000000000000000" pitchFamily="2" charset="2"/>
              <a:buChar char="Ø"/>
            </a:pPr>
            <a:endParaRPr lang="lt-LT" dirty="0"/>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Kaip matyti iš skaidrės kairėje pusėje pateikiamos schemos, CPO atlieka didelį darbą pasirengimo pirkimo etape, kurio nereikia daryti pačiai PO. </a:t>
            </a:r>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Šiuo metu el. katalogu naudojasi </a:t>
            </a:r>
            <a:r>
              <a:rPr lang="en-US" sz="1200" b="0" i="0" kern="1200" dirty="0">
                <a:solidFill>
                  <a:schemeClr val="tx1"/>
                </a:solidFill>
                <a:effectLst/>
                <a:latin typeface="+mn-lt"/>
                <a:ea typeface="+mn-ea"/>
                <a:cs typeface="+mn-cs"/>
              </a:rPr>
              <a:t>4047 </a:t>
            </a:r>
            <a:r>
              <a:rPr lang="en-US" sz="1200" b="0" i="0" kern="1200" dirty="0" err="1">
                <a:solidFill>
                  <a:schemeClr val="tx1"/>
                </a:solidFill>
                <a:effectLst/>
                <a:latin typeface="+mn-lt"/>
                <a:ea typeface="+mn-ea"/>
                <a:cs typeface="+mn-cs"/>
              </a:rPr>
              <a:t>perkan</a:t>
            </a:r>
            <a:r>
              <a:rPr lang="lt-LT" sz="1200" b="0" i="0" kern="1200" dirty="0">
                <a:solidFill>
                  <a:schemeClr val="tx1"/>
                </a:solidFill>
                <a:effectLst/>
                <a:latin typeface="+mn-lt"/>
                <a:ea typeface="+mn-ea"/>
                <a:cs typeface="+mn-cs"/>
              </a:rPr>
              <a:t>čiosios organizacijos ir perkantieji subjektai.</a:t>
            </a:r>
          </a:p>
          <a:p>
            <a:pPr marL="0" lvl="0" indent="0" algn="just">
              <a:spcAft>
                <a:spcPts val="0"/>
              </a:spcAft>
              <a:buFont typeface="Symbol" panose="05050102010706020507" pitchFamily="18" charset="2"/>
              <a:buNone/>
              <a:tabLst>
                <a:tab pos="450215" algn="l"/>
              </a:tabLst>
            </a:pPr>
            <a:endParaRPr lang="lt-LT" sz="1200" b="0" i="0" kern="1200" dirty="0">
              <a:solidFill>
                <a:schemeClr val="tx1"/>
              </a:solidFill>
              <a:effectLst/>
              <a:latin typeface="+mn-lt"/>
              <a:ea typeface="+mn-ea"/>
              <a:cs typeface="+mn-cs"/>
            </a:endParaRPr>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Skaidrės dešinėje pusėje pateikiamas funkcijų tarp perkančiųjų organizacijų ir CPO pasiskirstymas, kai pirkimai atliekami pagal konkrečius užsakymus. Nors CPO gali pirkimus atlikti profesionaliau, perkančiosios organizacijos neišvengiamai turi dalyvauti rengiant techninę specifikaciją, </a:t>
            </a:r>
            <a:r>
              <a:rPr lang="lt-LT" sz="1200" kern="1200" dirty="0">
                <a:solidFill>
                  <a:schemeClr val="tx1"/>
                </a:solidFill>
                <a:latin typeface="+mn-lt"/>
                <a:ea typeface="+mn-ea"/>
                <a:cs typeface="+mn-cs"/>
              </a:rPr>
              <a:t>teikiant ekspertines išvadas arba yra įtraukiami į tokios pirkimų komisijos sudėtį</a:t>
            </a:r>
            <a:r>
              <a:rPr lang="lt-LT" sz="1200" b="0" i="0" kern="1200" dirty="0">
                <a:solidFill>
                  <a:schemeClr val="tx1"/>
                </a:solidFill>
                <a:effectLst/>
                <a:latin typeface="+mn-lt"/>
                <a:ea typeface="+mn-ea"/>
                <a:cs typeface="+mn-cs"/>
              </a:rPr>
              <a:t>.</a:t>
            </a:r>
            <a:endParaRPr lang="lt-LT" dirty="0"/>
          </a:p>
          <a:p>
            <a:pPr>
              <a:buFont typeface="Wingdings" panose="05000000000000000000" pitchFamily="2" charset="2"/>
              <a:buNone/>
            </a:pPr>
            <a:endParaRPr lang="lt-LT" dirty="0"/>
          </a:p>
          <a:p>
            <a:pPr>
              <a:buFont typeface="Wingdings" panose="05000000000000000000" pitchFamily="2" charset="2"/>
              <a:buNone/>
            </a:pPr>
            <a:r>
              <a:rPr lang="lt-LT" dirty="0"/>
              <a:t>Šio modelio galimi neigiami aspektai: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latin typeface="+mn-lt"/>
                <a:cs typeface="+mn-cs"/>
              </a:rPr>
              <a:t>ilgesnis prekių, paslaugų ar darbų įsigijimo procesas;</a:t>
            </a:r>
          </a:p>
          <a:p>
            <a:pPr marL="171450" indent="-171450">
              <a:buFont typeface="Arial" panose="020B0604020202020204" pitchFamily="34" charset="0"/>
              <a:buChar char="•"/>
            </a:pPr>
            <a:r>
              <a:rPr lang="lt-LT" sz="1200" kern="1200" dirty="0">
                <a:solidFill>
                  <a:schemeClr val="tx1"/>
                </a:solidFill>
                <a:latin typeface="+mn-lt"/>
                <a:cs typeface="+mn-cs"/>
              </a:rPr>
              <a:t>nelankstumas atliekant smulkius pirkimus;</a:t>
            </a:r>
          </a:p>
          <a:p>
            <a:pPr marL="171450" indent="-171450">
              <a:buFont typeface="Arial" panose="020B0604020202020204" pitchFamily="34" charset="0"/>
              <a:buChar char="•"/>
            </a:pPr>
            <a:r>
              <a:rPr lang="lt-LT" sz="1200" kern="1200" dirty="0">
                <a:solidFill>
                  <a:schemeClr val="tx1"/>
                </a:solidFill>
                <a:latin typeface="+mn-lt"/>
                <a:cs typeface="+mn-cs"/>
              </a:rPr>
              <a:t>nekokybiški </a:t>
            </a:r>
            <a:r>
              <a:rPr lang="lt-LT" dirty="0"/>
              <a:t>centralizuoti pirkimai dėl resursų, patirties trūkumo, procesų sudėtingumo.</a:t>
            </a:r>
          </a:p>
          <a:p>
            <a:endParaRPr lang="lt-LT" dirty="0"/>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4</a:t>
            </a:fld>
            <a:endParaRPr lang="lt-LT"/>
          </a:p>
        </p:txBody>
      </p:sp>
    </p:spTree>
    <p:extLst>
      <p:ext uri="{BB962C8B-B14F-4D97-AF65-F5344CB8AC3E}">
        <p14:creationId xmlns:p14="http://schemas.microsoft.com/office/powerpoint/2010/main" val="329216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PO ir CPO LT </a:t>
            </a:r>
            <a:r>
              <a:rPr lang="lt-LT" b="1" dirty="0"/>
              <a:t>pasirašo sutartį </a:t>
            </a:r>
            <a:r>
              <a:rPr lang="lt-LT" dirty="0"/>
              <a:t>dėl centralizuotų viešųjų pirkimų veiklos vykdymo (Viešųjų pirkimų įstatymo 82 str. 5 d.);</a:t>
            </a:r>
          </a:p>
          <a:p>
            <a:endParaRPr lang="lt-LT" dirty="0"/>
          </a:p>
          <a:p>
            <a:r>
              <a:rPr lang="lt-LT" dirty="0"/>
              <a:t>CPO LT pirkimus atlieka vadovaujantis LR Ekonomikos ir inovacijų ministro įsakymu „Dėl Viešosios įstaigos CPO LT </a:t>
            </a:r>
            <a:r>
              <a:rPr lang="lt-LT" b="1" dirty="0"/>
              <a:t>teikiamų paslaugų kainų ir tarifų nustatymo</a:t>
            </a:r>
            <a:r>
              <a:rPr lang="lt-LT" dirty="0"/>
              <a:t>“;</a:t>
            </a:r>
          </a:p>
          <a:p>
            <a:endParaRPr lang="lt-LT" dirty="0"/>
          </a:p>
          <a:p>
            <a:r>
              <a:rPr lang="lt-LT" dirty="0"/>
              <a:t>Visa informacija ir dokumentais, reikalingais viešojo pirkimo procedūrai vykdyti, perkančioji organizacija ir CPO LT apsikeičia </a:t>
            </a:r>
            <a:r>
              <a:rPr lang="lt-LT" b="1" dirty="0"/>
              <a:t>pirkimų valdymo sistemoje </a:t>
            </a:r>
            <a:r>
              <a:rPr lang="lt-LT" dirty="0"/>
              <a:t>(PO suteikiama prieiga, darbuotojai apmokomi, konsultuojami);</a:t>
            </a:r>
          </a:p>
          <a:p>
            <a:endParaRPr lang="lt-LT" dirty="0"/>
          </a:p>
          <a:p>
            <a:r>
              <a:rPr lang="lt-LT" b="1" dirty="0"/>
              <a:t>Standartizuoti </a:t>
            </a:r>
            <a:r>
              <a:rPr lang="lt-LT" dirty="0"/>
              <a:t>pirkimo dokumentai;</a:t>
            </a:r>
          </a:p>
          <a:p>
            <a:endParaRPr lang="lt-LT" sz="800" dirty="0"/>
          </a:p>
          <a:p>
            <a:r>
              <a:rPr lang="lt-LT" dirty="0"/>
              <a:t>CPO LT </a:t>
            </a:r>
            <a:r>
              <a:rPr lang="lt-LT" b="1" dirty="0"/>
              <a:t>konsultuoja </a:t>
            </a:r>
            <a:r>
              <a:rPr lang="lt-LT" dirty="0"/>
              <a:t>PO dėl pirkimui atlikti reikalingų duomenų ir informacijos pateikimo, tinkamų techninių specifikacijų parengimo;</a:t>
            </a:r>
          </a:p>
          <a:p>
            <a:endParaRPr lang="lt-LT" sz="800" dirty="0"/>
          </a:p>
          <a:p>
            <a:r>
              <a:rPr lang="lt-LT" dirty="0"/>
              <a:t>Siekiant kokybiško ir poreikius atitinkančio pirkimo objekto įsigijimo, pirkimų vykdymui </a:t>
            </a:r>
            <a:r>
              <a:rPr lang="lt-LT" b="1" dirty="0"/>
              <a:t>pasitelkiami</a:t>
            </a:r>
            <a:r>
              <a:rPr lang="lt-LT" dirty="0"/>
              <a:t> </a:t>
            </a:r>
            <a:r>
              <a:rPr lang="lt-LT" b="1" dirty="0"/>
              <a:t>ekspertai</a:t>
            </a:r>
            <a:r>
              <a:rPr lang="lt-LT" dirty="0"/>
              <a:t>;</a:t>
            </a:r>
          </a:p>
          <a:p>
            <a:endParaRPr lang="lt-LT" sz="800" dirty="0"/>
          </a:p>
          <a:p>
            <a:r>
              <a:rPr lang="lt-LT" b="1" dirty="0"/>
              <a:t>PO</a:t>
            </a:r>
            <a:r>
              <a:rPr lang="lt-LT" dirty="0"/>
              <a:t>, siekdama aktyviai dalyvauti viešojo pirkimo procese, </a:t>
            </a:r>
            <a:r>
              <a:rPr lang="lt-LT" b="1" dirty="0"/>
              <a:t>gali skirti komisijos narį / ekspertą</a:t>
            </a:r>
            <a:r>
              <a:rPr lang="lt-LT" dirty="0"/>
              <a:t> į  pirkimo procedūras vykdančią CPO LT viešųjų pirkimų komisiją;</a:t>
            </a:r>
          </a:p>
          <a:p>
            <a:endParaRPr lang="lt-LT" sz="800" dirty="0"/>
          </a:p>
          <a:p>
            <a:r>
              <a:rPr lang="lt-LT" dirty="0"/>
              <a:t>Šalims susitarus, </a:t>
            </a:r>
            <a:r>
              <a:rPr lang="lt-LT" b="1" dirty="0"/>
              <a:t>CPO LT gali teikti procedūrų ataskaitas, skelbti skelbimu</a:t>
            </a:r>
            <a:r>
              <a:rPr lang="lt-LT" dirty="0"/>
              <a:t>s apie sudarytas sutartis ir / ar </a:t>
            </a:r>
            <a:r>
              <a:rPr lang="lt-LT" b="1" dirty="0"/>
              <a:t>viešinti sudarytas sutartis</a:t>
            </a:r>
            <a:r>
              <a:rPr lang="lt-LT" dirty="0"/>
              <a:t>, jų pakeitimus, laimėjusių tiekėjų pasiūlymus.</a:t>
            </a:r>
          </a:p>
          <a:p>
            <a:endParaRPr lang="lt-LT" b="1" dirty="0"/>
          </a:p>
          <a:p>
            <a:endParaRPr lang="lt-LT" dirty="0"/>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5</a:t>
            </a:fld>
            <a:endParaRPr lang="lt-LT"/>
          </a:p>
        </p:txBody>
      </p:sp>
    </p:spTree>
    <p:extLst>
      <p:ext uri="{BB962C8B-B14F-4D97-AF65-F5344CB8AC3E}">
        <p14:creationId xmlns:p14="http://schemas.microsoft.com/office/powerpoint/2010/main" val="410760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1" dirty="0"/>
              <a:t>Kas gali inicijuoti:</a:t>
            </a:r>
          </a:p>
          <a:p>
            <a:r>
              <a:rPr lang="lt-LT" b="0" dirty="0"/>
              <a:t>2 ir daugiau PO (viršutinės ribos nėra);</a:t>
            </a:r>
          </a:p>
          <a:p>
            <a:r>
              <a:rPr lang="lt-LT" b="0" dirty="0"/>
              <a:t>Bet kuri PO, turinti poreikį tam tikroms prekėms ar paslaugoms, gali kreiptis ir siūlyti prie jos prisijungti kitoms PO ir pirkti tas pačias prekes (paslaugas) joms reikalingais kiekiais; </a:t>
            </a:r>
          </a:p>
          <a:p>
            <a:r>
              <a:rPr lang="lt-LT" b="0" dirty="0"/>
              <a:t>CPO LT gali inicijuoti bei pakviesti prisijungti PO.</a:t>
            </a:r>
          </a:p>
          <a:p>
            <a:r>
              <a:rPr lang="lt-LT" b="1" dirty="0"/>
              <a:t>Ką laimi pirkėjai:</a:t>
            </a:r>
          </a:p>
          <a:p>
            <a:r>
              <a:rPr lang="lt-LT" b="0" dirty="0"/>
              <a:t>Dėl masto ekonomijos gaunami mažesnės kainos pasiūlymai ir taip PO taupo lėšas.</a:t>
            </a:r>
          </a:p>
          <a:p>
            <a:r>
              <a:rPr lang="lt-LT" b="0" dirty="0"/>
              <a:t>Atliekama viena pirkimo procedūra vietoje kelių, taip taupomas laikas ir žmogiškieji ištekliai bei mažėja pirkimo vykdymo sąnaudos.</a:t>
            </a:r>
          </a:p>
          <a:p>
            <a:endParaRPr lang="lt-LT" b="0" dirty="0"/>
          </a:p>
          <a:p>
            <a:endParaRPr lang="lt-LT" b="1" dirty="0"/>
          </a:p>
        </p:txBody>
      </p:sp>
      <p:sp>
        <p:nvSpPr>
          <p:cNvPr id="4" name="Skaidrės numerio vietos rezervavimo ženklas 3"/>
          <p:cNvSpPr>
            <a:spLocks noGrp="1"/>
          </p:cNvSpPr>
          <p:nvPr>
            <p:ph type="sldNum" sz="quarter" idx="5"/>
          </p:nvPr>
        </p:nvSpPr>
        <p:spPr/>
        <p:txBody>
          <a:bodyPr/>
          <a:lstStyle/>
          <a:p>
            <a:fld id="{D042BF6C-E9E9-4625-B8F0-D99CB28F8478}" type="slidenum">
              <a:rPr lang="lt-LT" smtClean="0"/>
              <a:pPr/>
              <a:t>6</a:t>
            </a:fld>
            <a:endParaRPr lang="lt-LT"/>
          </a:p>
        </p:txBody>
      </p:sp>
    </p:spTree>
    <p:extLst>
      <p:ext uri="{BB962C8B-B14F-4D97-AF65-F5344CB8AC3E}">
        <p14:creationId xmlns:p14="http://schemas.microsoft.com/office/powerpoint/2010/main" val="197715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8</a:t>
            </a:fld>
            <a:endParaRPr lang="lt-LT"/>
          </a:p>
        </p:txBody>
      </p:sp>
    </p:spTree>
    <p:extLst>
      <p:ext uri="{BB962C8B-B14F-4D97-AF65-F5344CB8AC3E}">
        <p14:creationId xmlns:p14="http://schemas.microsoft.com/office/powerpoint/2010/main" val="151887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Modulyje yra platus prekių asortimentas, apimantis visus produktus reikalingus maisto gamybai (pieno ir pieno produktus, duonos ir pyrago gaminius, mėsos ir mėsos gaminius, žuvies ir žuvies gaminius, bakalėją,  daržoves ir vaisius, grūdų malūno produktus, kiaušinius). </a:t>
            </a:r>
          </a:p>
          <a:p>
            <a:r>
              <a:rPr lang="lt-LT" dirty="0"/>
              <a:t>Pirkimas suskaidytas į dalis pagal prekių grupes, todėl jame gali dalyvauti ir smulkūs tiekėjai, pavyzdžiui vietiniai ūkininkai, taip užtikrinant trumpąsias maisto grandines. </a:t>
            </a:r>
          </a:p>
          <a:p>
            <a:r>
              <a:rPr lang="lt-LT" dirty="0"/>
              <a:t>Daugiausiai pirkimų modulyje atlieka savivaldybėms pavaldžios sveikatos priežiūros, švietimo įstaigos. </a:t>
            </a:r>
          </a:p>
          <a:p>
            <a:r>
              <a:rPr lang="lt-LT" dirty="0"/>
              <a:t>Šiame modulyje galima įsigyti ir ekologiškus produktus.</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9</a:t>
            </a:fld>
            <a:endParaRPr lang="lt-LT"/>
          </a:p>
        </p:txBody>
      </p:sp>
    </p:spTree>
    <p:extLst>
      <p:ext uri="{BB962C8B-B14F-4D97-AF65-F5344CB8AC3E}">
        <p14:creationId xmlns:p14="http://schemas.microsoft.com/office/powerpoint/2010/main" val="102528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Lengvųjų automobilių nuomos ir pirkimo modulis sukurtas taikant dinaminę pirkimų sistemą bei pasižymi dideliu lankstumu: nuolat prisijungia nauji tiekėjai, automobilių techninės specifikacijos atnaujinamos atsižvelgiant į rinkos pokyčius.</a:t>
            </a:r>
          </a:p>
          <a:p>
            <a:r>
              <a:rPr lang="lt-LT" dirty="0"/>
              <a:t>Automobilius modulyje siūlo net 19 tiekėjų. </a:t>
            </a:r>
          </a:p>
          <a:p>
            <a:r>
              <a:rPr lang="lt-LT" dirty="0"/>
              <a:t>Modulyje automobiliai suskirstyti pagal jų tipus: nuo lengvojo mažo automobilio iki didelio krovininio furgono, visureigio ar prestižinės klasės automobilio. Iš viso yra net 16 skirtingų techninių specifikacijų.</a:t>
            </a:r>
          </a:p>
          <a:p>
            <a:r>
              <a:rPr lang="lt-LT" dirty="0"/>
              <a:t>Perkančiosios organizacijos turi galimybę rinktis automobilio kėbulo tipą, variklio galingumą bei nurodyti kitus joms reikalingus parametrus. </a:t>
            </a:r>
          </a:p>
          <a:p>
            <a:r>
              <a:rPr lang="lt-LT" dirty="0"/>
              <a:t>Yra galimybė įsigyti hibridinį automobilį ar elektromobilį, taip atliekant „žaliąjį“ pirkimą.</a:t>
            </a:r>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10</a:t>
            </a:fld>
            <a:endParaRPr lang="lt-LT"/>
          </a:p>
        </p:txBody>
      </p:sp>
    </p:spTree>
    <p:extLst>
      <p:ext uri="{BB962C8B-B14F-4D97-AF65-F5344CB8AC3E}">
        <p14:creationId xmlns:p14="http://schemas.microsoft.com/office/powerpoint/2010/main" val="4254112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63708" y="284671"/>
            <a:ext cx="1955707" cy="117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53730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2354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8" name="Rectangle 7"/>
          <p:cNvSpPr/>
          <p:nvPr/>
        </p:nvSpPr>
        <p:spPr>
          <a:xfrm>
            <a:off x="15" y="0"/>
            <a:ext cx="136340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63419" y="0"/>
            <a:ext cx="7372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771392" y="1791730"/>
            <a:ext cx="9521448" cy="4197589"/>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3" y="58995"/>
            <a:ext cx="1225570" cy="737385"/>
          </a:xfrm>
          <a:prstGeom prst="rect">
            <a:avLst/>
          </a:prstGeom>
        </p:spPr>
      </p:pic>
      <p:sp>
        <p:nvSpPr>
          <p:cNvPr id="4" name="Text Placeholder 3"/>
          <p:cNvSpPr>
            <a:spLocks noGrp="1"/>
          </p:cNvSpPr>
          <p:nvPr>
            <p:ph type="body" sz="quarter" idx="13"/>
          </p:nvPr>
        </p:nvSpPr>
        <p:spPr>
          <a:xfrm>
            <a:off x="407988" y="1544638"/>
            <a:ext cx="890587" cy="4559300"/>
          </a:xfrm>
        </p:spPr>
        <p:txBody>
          <a:bodyPr vert="vert270">
            <a:noAutofit/>
          </a:bodyPr>
          <a:lstStyle>
            <a:lvl1pPr>
              <a:defRPr sz="28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p:txBody>
      </p:sp>
      <p:sp>
        <p:nvSpPr>
          <p:cNvPr id="13" name="Title Placeholder 1"/>
          <p:cNvSpPr>
            <a:spLocks noGrp="1"/>
          </p:cNvSpPr>
          <p:nvPr>
            <p:ph type="title"/>
          </p:nvPr>
        </p:nvSpPr>
        <p:spPr>
          <a:xfrm>
            <a:off x="1771392" y="219075"/>
            <a:ext cx="9521448" cy="1325563"/>
          </a:xfrm>
          <a:prstGeom prst="rect">
            <a:avLst/>
          </a:prstGeom>
        </p:spPr>
        <p:txBody>
          <a:bodyPr vert="horz" lIns="91440" tIns="45720" rIns="91440" bIns="45720" rtlCol="0" anchor="ctr">
            <a:normAutofit/>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5481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32561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50033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28451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93351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1135953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127508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132975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183671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3780943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394212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3768395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84450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294632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2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5540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3779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294812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lt-L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t-LT"/>
          </a:p>
        </p:txBody>
      </p:sp>
      <p:sp>
        <p:nvSpPr>
          <p:cNvPr id="9" name="Slide Number Placeholder 8"/>
          <p:cNvSpPr>
            <a:spLocks noGrp="1"/>
          </p:cNvSpPr>
          <p:nvPr>
            <p:ph type="sldNum" sz="quarter" idx="12"/>
          </p:nvPr>
        </p:nvSpPr>
        <p:spPr/>
        <p:txBody>
          <a:bodyPr/>
          <a:lstStyle/>
          <a:p>
            <a:fld id="{B69CB6CF-1992-4116-97DA-1AA159B02BFE}" type="slidenum">
              <a:rPr lang="lt-LT" smtClean="0"/>
              <a:pPr/>
              <a:t>‹#›</a:t>
            </a:fld>
            <a:endParaRPr lang="lt-LT"/>
          </a:p>
        </p:txBody>
      </p:sp>
      <p:pic>
        <p:nvPicPr>
          <p:cNvPr id="10"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lt-L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9CB6CF-1992-4116-97DA-1AA159B02BFE}" type="slidenum">
              <a:rPr lang="lt-LT" smtClean="0"/>
              <a:pPr/>
              <a:t>‹#›</a:t>
            </a:fld>
            <a:endParaRPr lang="lt-LT"/>
          </a:p>
        </p:txBody>
      </p:sp>
      <p:pic>
        <p:nvPicPr>
          <p:cNvPr id="10"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3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5576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937669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lt-L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t-L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9CB6CF-1992-4116-97DA-1AA159B02BFE}" type="slidenum">
              <a:rPr lang="lt-LT" smtClean="0"/>
              <a:pPr/>
              <a:t>‹#›</a:t>
            </a:fld>
            <a:endParaRPr lang="lt-L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sc.bns.lt/logos/1/20170128193914_cpo-logo-LT-RGB-600px.png"/>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20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000" kern="1200" cap="all" spc="-50" baseline="0">
          <a:solidFill>
            <a:schemeClr val="tx1">
              <a:lumMod val="75000"/>
              <a:lumOff val="25000"/>
            </a:schemeClr>
          </a:solidFill>
          <a:latin typeface="+mj-lt"/>
          <a:ea typeface="+mj-ea"/>
          <a:cs typeface="+mj-cs"/>
        </a:defRPr>
      </a:lvl1pPr>
    </p:titleStyle>
    <p:bodyStyle>
      <a:lvl1pPr marL="342900" indent="-3429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3200" kern="1200">
          <a:solidFill>
            <a:schemeClr val="tx1">
              <a:lumMod val="75000"/>
              <a:lumOff val="25000"/>
            </a:schemeClr>
          </a:solidFill>
          <a:latin typeface="+mn-lt"/>
          <a:ea typeface="+mn-ea"/>
          <a:cs typeface="+mn-cs"/>
        </a:defRPr>
      </a:lvl1pPr>
      <a:lvl2pPr marL="48691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lumMod val="75000"/>
              <a:lumOff val="25000"/>
            </a:schemeClr>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D0BB1-F4AB-46CE-9B6B-8FD615A2915E}" type="slidenum">
              <a:rPr lang="en-US" smtClean="0"/>
              <a:pPr/>
              <a:t>‹#›</a:t>
            </a:fld>
            <a:endParaRPr lang="en-US"/>
          </a:p>
        </p:txBody>
      </p:sp>
    </p:spTree>
    <p:extLst>
      <p:ext uri="{BB962C8B-B14F-4D97-AF65-F5344CB8AC3E}">
        <p14:creationId xmlns:p14="http://schemas.microsoft.com/office/powerpoint/2010/main" val="22875439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 Id="rId5" Type="http://schemas.openxmlformats.org/officeDocument/2006/relationships/image" Target="../media/image89.emf"/><Relationship Id="rId4" Type="http://schemas.openxmlformats.org/officeDocument/2006/relationships/image" Target="../media/image8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3" Type="http://schemas.openxmlformats.org/officeDocument/2006/relationships/hyperlink" Target="https://2007.cpo.lt/kataloga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www.cpo.lt/vie-pirkimu-atlikimas-pagal-igaliojima/" TargetMode="External"/><Relationship Id="rId4" Type="http://schemas.openxmlformats.org/officeDocument/2006/relationships/hyperlink" Target="https://2007.cpo.lt/konsoliduotu-pirkimu-skelbimai/"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png"/><Relationship Id="rId47" Type="http://schemas.openxmlformats.org/officeDocument/2006/relationships/image" Target="../media/image62.png"/><Relationship Id="rId50" Type="http://schemas.openxmlformats.org/officeDocument/2006/relationships/image" Target="../media/image65.png"/><Relationship Id="rId55" Type="http://schemas.openxmlformats.org/officeDocument/2006/relationships/image" Target="../media/image70.png"/><Relationship Id="rId63" Type="http://schemas.openxmlformats.org/officeDocument/2006/relationships/image" Target="../media/image78.png"/><Relationship Id="rId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gif"/><Relationship Id="rId41" Type="http://schemas.openxmlformats.org/officeDocument/2006/relationships/image" Target="../media/image56.png"/><Relationship Id="rId54" Type="http://schemas.openxmlformats.org/officeDocument/2006/relationships/image" Target="../media/image69.gif"/><Relationship Id="rId62" Type="http://schemas.openxmlformats.org/officeDocument/2006/relationships/image" Target="../media/image77.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gif"/><Relationship Id="rId40" Type="http://schemas.openxmlformats.org/officeDocument/2006/relationships/image" Target="../media/image55.png"/><Relationship Id="rId45" Type="http://schemas.openxmlformats.org/officeDocument/2006/relationships/image" Target="../media/image60.png"/><Relationship Id="rId53" Type="http://schemas.openxmlformats.org/officeDocument/2006/relationships/image" Target="../media/image68.png"/><Relationship Id="rId58" Type="http://schemas.openxmlformats.org/officeDocument/2006/relationships/image" Target="../media/image73.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png"/><Relationship Id="rId57" Type="http://schemas.openxmlformats.org/officeDocument/2006/relationships/image" Target="../media/image72.png"/><Relationship Id="rId61" Type="http://schemas.openxmlformats.org/officeDocument/2006/relationships/image" Target="../media/image76.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gif"/><Relationship Id="rId44" Type="http://schemas.openxmlformats.org/officeDocument/2006/relationships/image" Target="../media/image59.png"/><Relationship Id="rId52" Type="http://schemas.openxmlformats.org/officeDocument/2006/relationships/image" Target="../media/image67.png"/><Relationship Id="rId60" Type="http://schemas.openxmlformats.org/officeDocument/2006/relationships/image" Target="../media/image75.png"/><Relationship Id="rId65" Type="http://schemas.openxmlformats.org/officeDocument/2006/relationships/image" Target="../media/image8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gif"/><Relationship Id="rId43" Type="http://schemas.openxmlformats.org/officeDocument/2006/relationships/image" Target="../media/image58.png"/><Relationship Id="rId48" Type="http://schemas.openxmlformats.org/officeDocument/2006/relationships/image" Target="../media/image63.png"/><Relationship Id="rId56" Type="http://schemas.openxmlformats.org/officeDocument/2006/relationships/image" Target="../media/image71.png"/><Relationship Id="rId64" Type="http://schemas.openxmlformats.org/officeDocument/2006/relationships/image" Target="../media/image79.png"/><Relationship Id="rId8" Type="http://schemas.openxmlformats.org/officeDocument/2006/relationships/image" Target="../media/image23.png"/><Relationship Id="rId51" Type="http://schemas.openxmlformats.org/officeDocument/2006/relationships/image" Target="../media/image66.png"/><Relationship Id="rId3" Type="http://schemas.openxmlformats.org/officeDocument/2006/relationships/image" Target="../media/image18.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1.png"/><Relationship Id="rId59"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2.svg"/><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DF5E2-3270-42BC-B6EC-A2DD4C0B4D07}"/>
              </a:ext>
            </a:extLst>
          </p:cNvPr>
          <p:cNvSpPr>
            <a:spLocks noGrp="1"/>
          </p:cNvSpPr>
          <p:nvPr>
            <p:ph type="ctrTitle"/>
          </p:nvPr>
        </p:nvSpPr>
        <p:spPr>
          <a:xfrm>
            <a:off x="1104507" y="1926215"/>
            <a:ext cx="9982985" cy="2417186"/>
          </a:xfrm>
        </p:spPr>
        <p:txBody>
          <a:bodyPr>
            <a:noAutofit/>
          </a:bodyPr>
          <a:lstStyle/>
          <a:p>
            <a:pPr algn="ctr"/>
            <a:r>
              <a:rPr lang="lt-LT" sz="4400" dirty="0">
                <a:latin typeface="Times New Roman" panose="02020603050405020304" pitchFamily="18" charset="0"/>
                <a:cs typeface="Times New Roman" panose="02020603050405020304" pitchFamily="18" charset="0"/>
              </a:rPr>
              <a:t>Efektyvūs viešųjų pirkimų centralizavimo būdai remiantis CPO LT patirtimi</a:t>
            </a:r>
          </a:p>
        </p:txBody>
      </p:sp>
      <p:sp>
        <p:nvSpPr>
          <p:cNvPr id="3" name="Subtitle 2">
            <a:extLst>
              <a:ext uri="{FF2B5EF4-FFF2-40B4-BE49-F238E27FC236}">
                <a16:creationId xmlns:a16="http://schemas.microsoft.com/office/drawing/2014/main" id="{72286543-AC3C-4FDF-BEF8-F02A800095C9}"/>
              </a:ext>
            </a:extLst>
          </p:cNvPr>
          <p:cNvSpPr>
            <a:spLocks noGrp="1"/>
          </p:cNvSpPr>
          <p:nvPr>
            <p:ph type="subTitle" idx="1"/>
          </p:nvPr>
        </p:nvSpPr>
        <p:spPr>
          <a:xfrm>
            <a:off x="1405481" y="4664765"/>
            <a:ext cx="10058400" cy="1650250"/>
          </a:xfrm>
        </p:spPr>
        <p:txBody>
          <a:bodyPr>
            <a:normAutofit fontScale="92500" lnSpcReduction="20000"/>
          </a:bodyPr>
          <a:lstStyle/>
          <a:p>
            <a:pPr algn="ctr">
              <a:lnSpc>
                <a:spcPct val="120000"/>
              </a:lnSpc>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lt-LT" sz="1800" cap="none" spc="0" dirty="0">
                <a:solidFill>
                  <a:schemeClr val="tx1"/>
                </a:solidFill>
                <a:latin typeface="Times New Roman" panose="02020603050405020304" pitchFamily="18" charset="0"/>
                <a:cs typeface="Times New Roman" panose="02020603050405020304" pitchFamily="18" charset="0"/>
              </a:rPr>
              <a:t>VšĮ CPO LT</a:t>
            </a:r>
          </a:p>
          <a:p>
            <a:pPr algn="ctr">
              <a:lnSpc>
                <a:spcPct val="100000"/>
              </a:lnSpc>
              <a:spcBef>
                <a:spcPts val="0"/>
              </a:spcBef>
              <a:spcAft>
                <a:spcPts val="0"/>
              </a:spcAft>
            </a:pPr>
            <a:r>
              <a:rPr lang="lt-LT" sz="1800" cap="none" spc="0" dirty="0">
                <a:solidFill>
                  <a:schemeClr val="tx1"/>
                </a:solidFill>
                <a:latin typeface="Times New Roman" panose="02020603050405020304" pitchFamily="18" charset="0"/>
                <a:cs typeface="Times New Roman" panose="02020603050405020304" pitchFamily="18" charset="0"/>
              </a:rPr>
              <a:t>2021 m.</a:t>
            </a:r>
          </a:p>
        </p:txBody>
      </p:sp>
    </p:spTree>
    <p:extLst>
      <p:ext uri="{BB962C8B-B14F-4D97-AF65-F5344CB8AC3E}">
        <p14:creationId xmlns:p14="http://schemas.microsoft.com/office/powerpoint/2010/main" val="206988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Automobiliai. Pirkimas ir nuoma.</a:t>
            </a:r>
            <a:endParaRPr lang="en-US" dirty="0"/>
          </a:p>
        </p:txBody>
      </p:sp>
      <p:sp>
        <p:nvSpPr>
          <p:cNvPr id="15" name="Oval 14">
            <a:extLst>
              <a:ext uri="{FF2B5EF4-FFF2-40B4-BE49-F238E27FC236}">
                <a16:creationId xmlns:a16="http://schemas.microsoft.com/office/drawing/2014/main" id="{59C1EFA7-A2A1-4CC4-87E9-4A30741AD83C}"/>
              </a:ext>
            </a:extLst>
          </p:cNvPr>
          <p:cNvSpPr/>
          <p:nvPr/>
        </p:nvSpPr>
        <p:spPr>
          <a:xfrm>
            <a:off x="7286807" y="4392087"/>
            <a:ext cx="3408954"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Ne tik pirkimas pardavimas, bet ir nuoma</a:t>
            </a:r>
            <a:endParaRPr lang="en-US" dirty="0">
              <a:solidFill>
                <a:schemeClr val="accent2">
                  <a:lumMod val="75000"/>
                </a:schemeClr>
              </a:solidFill>
            </a:endParaRPr>
          </a:p>
        </p:txBody>
      </p:sp>
      <p:sp>
        <p:nvSpPr>
          <p:cNvPr id="16" name="Oval 15">
            <a:extLst>
              <a:ext uri="{FF2B5EF4-FFF2-40B4-BE49-F238E27FC236}">
                <a16:creationId xmlns:a16="http://schemas.microsoft.com/office/drawing/2014/main" id="{CE1B86CE-2599-4149-A90A-75D4C799A2A0}"/>
              </a:ext>
            </a:extLst>
          </p:cNvPr>
          <p:cNvSpPr/>
          <p:nvPr/>
        </p:nvSpPr>
        <p:spPr>
          <a:xfrm>
            <a:off x="1959715" y="2403243"/>
            <a:ext cx="1727843" cy="15666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Net 19 tiekėjų</a:t>
            </a:r>
          </a:p>
        </p:txBody>
      </p:sp>
      <p:sp>
        <p:nvSpPr>
          <p:cNvPr id="17" name="Oval 16">
            <a:extLst>
              <a:ext uri="{FF2B5EF4-FFF2-40B4-BE49-F238E27FC236}">
                <a16:creationId xmlns:a16="http://schemas.microsoft.com/office/drawing/2014/main" id="{23F2CAB2-9809-4E78-B7B4-1BE0ABDF8077}"/>
              </a:ext>
            </a:extLst>
          </p:cNvPr>
          <p:cNvSpPr/>
          <p:nvPr/>
        </p:nvSpPr>
        <p:spPr>
          <a:xfrm>
            <a:off x="1771392" y="4344396"/>
            <a:ext cx="4099472"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Net 16 skirtingų techninių specifikacijų – nuo lengvojo mažo automobilio iki visureigio ar prestižinės klasės automobilio </a:t>
            </a:r>
          </a:p>
        </p:txBody>
      </p:sp>
      <p:sp>
        <p:nvSpPr>
          <p:cNvPr id="18" name="Oval 17">
            <a:extLst>
              <a:ext uri="{FF2B5EF4-FFF2-40B4-BE49-F238E27FC236}">
                <a16:creationId xmlns:a16="http://schemas.microsoft.com/office/drawing/2014/main" id="{486F2A2B-6D70-4229-9E49-A3699578771C}"/>
              </a:ext>
            </a:extLst>
          </p:cNvPr>
          <p:cNvSpPr/>
          <p:nvPr/>
        </p:nvSpPr>
        <p:spPr>
          <a:xfrm>
            <a:off x="3858029" y="1238333"/>
            <a:ext cx="2566555"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Galima įsigyti hibridinius automobilius, taip pat elektromobilius</a:t>
            </a:r>
            <a:endParaRPr lang="en-US" dirty="0">
              <a:solidFill>
                <a:schemeClr val="accent2">
                  <a:lumMod val="75000"/>
                </a:schemeClr>
              </a:solidFill>
            </a:endParaRPr>
          </a:p>
          <a:p>
            <a:pPr algn="ctr"/>
            <a:endParaRPr lang="en-US" dirty="0">
              <a:solidFill>
                <a:schemeClr val="accent2">
                  <a:lumMod val="75000"/>
                </a:schemeClr>
              </a:solidFill>
            </a:endParaRPr>
          </a:p>
        </p:txBody>
      </p:sp>
      <p:sp>
        <p:nvSpPr>
          <p:cNvPr id="10" name="Oval 9">
            <a:extLst>
              <a:ext uri="{FF2B5EF4-FFF2-40B4-BE49-F238E27FC236}">
                <a16:creationId xmlns:a16="http://schemas.microsoft.com/office/drawing/2014/main" id="{8A0203A2-B203-49E8-A44B-0CB991099F88}"/>
              </a:ext>
            </a:extLst>
          </p:cNvPr>
          <p:cNvSpPr/>
          <p:nvPr/>
        </p:nvSpPr>
        <p:spPr>
          <a:xfrm>
            <a:off x="7640018" y="1522580"/>
            <a:ext cx="3408954" cy="2294529"/>
          </a:xfrm>
          <a:prstGeom prst="ellips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pagal kiekvieno poreikį rinktis techninius parametrus – kėbulo tipą, variklio galingumą ir t.t.</a:t>
            </a:r>
            <a:endParaRPr lang="en-US" dirty="0">
              <a:solidFill>
                <a:schemeClr val="accent2">
                  <a:lumMod val="75000"/>
                </a:schemeClr>
              </a:solidFill>
            </a:endParaRPr>
          </a:p>
        </p:txBody>
      </p:sp>
      <p:pic>
        <p:nvPicPr>
          <p:cNvPr id="2" name="Picture 1">
            <a:extLst>
              <a:ext uri="{FF2B5EF4-FFF2-40B4-BE49-F238E27FC236}">
                <a16:creationId xmlns:a16="http://schemas.microsoft.com/office/drawing/2014/main" id="{18CB2A34-D938-4D5A-A0B6-9A98208B56D9}"/>
              </a:ext>
            </a:extLst>
          </p:cNvPr>
          <p:cNvPicPr>
            <a:picLocks noChangeAspect="1"/>
          </p:cNvPicPr>
          <p:nvPr/>
        </p:nvPicPr>
        <p:blipFill>
          <a:blip r:embed="rId3"/>
          <a:stretch>
            <a:fillRect/>
          </a:stretch>
        </p:blipFill>
        <p:spPr>
          <a:xfrm>
            <a:off x="5545065" y="2949953"/>
            <a:ext cx="2461046" cy="2385467"/>
          </a:xfrm>
          <a:prstGeom prst="rect">
            <a:avLst/>
          </a:prstGeom>
        </p:spPr>
      </p:pic>
    </p:spTree>
    <p:extLst>
      <p:ext uri="{BB962C8B-B14F-4D97-AF65-F5344CB8AC3E}">
        <p14:creationId xmlns:p14="http://schemas.microsoft.com/office/powerpoint/2010/main" val="195477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Judrusis ryšys</a:t>
            </a:r>
            <a:endParaRPr lang="en-US" dirty="0"/>
          </a:p>
        </p:txBody>
      </p:sp>
      <p:sp>
        <p:nvSpPr>
          <p:cNvPr id="15" name="Oval 14">
            <a:extLst>
              <a:ext uri="{FF2B5EF4-FFF2-40B4-BE49-F238E27FC236}">
                <a16:creationId xmlns:a16="http://schemas.microsoft.com/office/drawing/2014/main" id="{59C1EFA7-A2A1-4CC4-87E9-4A30741AD83C}"/>
              </a:ext>
            </a:extLst>
          </p:cNvPr>
          <p:cNvSpPr/>
          <p:nvPr/>
        </p:nvSpPr>
        <p:spPr>
          <a:xfrm>
            <a:off x="7286806" y="4145973"/>
            <a:ext cx="4497205" cy="254064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Nemokami skambučiai ir SMS į visus Lietuvos tinklus, nemokami skambučiai į užsienį, nemokamas internetas telefone bei elektroninio parašo paslauga</a:t>
            </a:r>
          </a:p>
        </p:txBody>
      </p:sp>
      <p:sp>
        <p:nvSpPr>
          <p:cNvPr id="16" name="Oval 15">
            <a:extLst>
              <a:ext uri="{FF2B5EF4-FFF2-40B4-BE49-F238E27FC236}">
                <a16:creationId xmlns:a16="http://schemas.microsoft.com/office/drawing/2014/main" id="{CE1B86CE-2599-4149-A90A-75D4C799A2A0}"/>
              </a:ext>
            </a:extLst>
          </p:cNvPr>
          <p:cNvSpPr/>
          <p:nvPr/>
        </p:nvSpPr>
        <p:spPr>
          <a:xfrm>
            <a:off x="3116541" y="1529759"/>
            <a:ext cx="2566555" cy="2294529"/>
          </a:xfrm>
          <a:prstGeom prst="ellips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Nulinės arba netgi neigiamos kainos</a:t>
            </a:r>
          </a:p>
        </p:txBody>
      </p:sp>
      <p:sp>
        <p:nvSpPr>
          <p:cNvPr id="17" name="Oval 16">
            <a:extLst>
              <a:ext uri="{FF2B5EF4-FFF2-40B4-BE49-F238E27FC236}">
                <a16:creationId xmlns:a16="http://schemas.microsoft.com/office/drawing/2014/main" id="{23F2CAB2-9809-4E78-B7B4-1BE0ABDF8077}"/>
              </a:ext>
            </a:extLst>
          </p:cNvPr>
          <p:cNvSpPr/>
          <p:nvPr/>
        </p:nvSpPr>
        <p:spPr>
          <a:xfrm>
            <a:off x="1771392" y="4344396"/>
            <a:ext cx="3506459"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Ypač lanksčios sutarties sąlygos – neribota galimybė didinti abonentų skaičių arba mažinti iki 30 proc. </a:t>
            </a:r>
          </a:p>
        </p:txBody>
      </p:sp>
      <p:sp>
        <p:nvSpPr>
          <p:cNvPr id="18" name="Oval 17">
            <a:extLst>
              <a:ext uri="{FF2B5EF4-FFF2-40B4-BE49-F238E27FC236}">
                <a16:creationId xmlns:a16="http://schemas.microsoft.com/office/drawing/2014/main" id="{486F2A2B-6D70-4229-9E49-A3699578771C}"/>
              </a:ext>
            </a:extLst>
          </p:cNvPr>
          <p:cNvSpPr/>
          <p:nvPr/>
        </p:nvSpPr>
        <p:spPr>
          <a:xfrm>
            <a:off x="7633344" y="1529758"/>
            <a:ext cx="2566555"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Pirkimas įvyksta tik per 2 </a:t>
            </a:r>
            <a:r>
              <a:rPr lang="lt-LT" dirty="0" err="1">
                <a:solidFill>
                  <a:schemeClr val="accent2">
                    <a:lumMod val="75000"/>
                  </a:schemeClr>
                </a:solidFill>
              </a:rPr>
              <a:t>d.d</a:t>
            </a:r>
            <a:r>
              <a:rPr lang="lt-LT" dirty="0">
                <a:solidFill>
                  <a:schemeClr val="accent2">
                    <a:lumMod val="75000"/>
                  </a:schemeClr>
                </a:solidFill>
              </a:rPr>
              <a:t>.</a:t>
            </a:r>
            <a:endParaRPr lang="en-US" dirty="0">
              <a:solidFill>
                <a:schemeClr val="accent2">
                  <a:lumMod val="75000"/>
                </a:schemeClr>
              </a:solidFill>
            </a:endParaRPr>
          </a:p>
          <a:p>
            <a:pPr algn="ctr"/>
            <a:endParaRPr lang="en-US" dirty="0">
              <a:solidFill>
                <a:schemeClr val="accent2">
                  <a:lumMod val="75000"/>
                </a:schemeClr>
              </a:solidFill>
            </a:endParaRPr>
          </a:p>
        </p:txBody>
      </p:sp>
      <p:pic>
        <p:nvPicPr>
          <p:cNvPr id="2" name="Picture 1">
            <a:extLst>
              <a:ext uri="{FF2B5EF4-FFF2-40B4-BE49-F238E27FC236}">
                <a16:creationId xmlns:a16="http://schemas.microsoft.com/office/drawing/2014/main" id="{BEFE74DA-67FB-47A8-8E64-4AA6DCB02881}"/>
              </a:ext>
            </a:extLst>
          </p:cNvPr>
          <p:cNvPicPr>
            <a:picLocks noChangeAspect="1"/>
          </p:cNvPicPr>
          <p:nvPr/>
        </p:nvPicPr>
        <p:blipFill>
          <a:blip r:embed="rId3"/>
          <a:stretch>
            <a:fillRect/>
          </a:stretch>
        </p:blipFill>
        <p:spPr>
          <a:xfrm>
            <a:off x="5238585" y="2875652"/>
            <a:ext cx="2540642" cy="2540642"/>
          </a:xfrm>
          <a:prstGeom prst="rect">
            <a:avLst/>
          </a:prstGeom>
        </p:spPr>
      </p:pic>
    </p:spTree>
    <p:extLst>
      <p:ext uri="{BB962C8B-B14F-4D97-AF65-F5344CB8AC3E}">
        <p14:creationId xmlns:p14="http://schemas.microsoft.com/office/powerpoint/2010/main" val="273847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Kompiuteriai</a:t>
            </a:r>
            <a:endParaRPr lang="en-US" dirty="0"/>
          </a:p>
        </p:txBody>
      </p:sp>
      <p:sp>
        <p:nvSpPr>
          <p:cNvPr id="15" name="Oval 14">
            <a:extLst>
              <a:ext uri="{FF2B5EF4-FFF2-40B4-BE49-F238E27FC236}">
                <a16:creationId xmlns:a16="http://schemas.microsoft.com/office/drawing/2014/main" id="{59C1EFA7-A2A1-4CC4-87E9-4A30741AD83C}"/>
              </a:ext>
            </a:extLst>
          </p:cNvPr>
          <p:cNvSpPr/>
          <p:nvPr/>
        </p:nvSpPr>
        <p:spPr>
          <a:xfrm>
            <a:off x="7286806" y="4145973"/>
            <a:ext cx="4497205" cy="2540643"/>
          </a:xfrm>
          <a:prstGeom prst="ellipse">
            <a:avLst/>
          </a:prstGeom>
          <a:solidFill>
            <a:srgbClr val="FF7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įsigyti tiek itin pigius biudžetinio tipo, tiek aukščiausių parametrų kompiuterius, iš viso 40 techninių specifikacijų</a:t>
            </a:r>
          </a:p>
        </p:txBody>
      </p:sp>
      <p:sp>
        <p:nvSpPr>
          <p:cNvPr id="16" name="Oval 15">
            <a:extLst>
              <a:ext uri="{FF2B5EF4-FFF2-40B4-BE49-F238E27FC236}">
                <a16:creationId xmlns:a16="http://schemas.microsoft.com/office/drawing/2014/main" id="{CE1B86CE-2599-4149-A90A-75D4C799A2A0}"/>
              </a:ext>
            </a:extLst>
          </p:cNvPr>
          <p:cNvSpPr/>
          <p:nvPr/>
        </p:nvSpPr>
        <p:spPr>
          <a:xfrm>
            <a:off x="2817913" y="1529759"/>
            <a:ext cx="2865183"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Galima įsigyti nešiojamuosius, stacionariuosius ir planšetinius kompiuterius</a:t>
            </a:r>
          </a:p>
        </p:txBody>
      </p:sp>
      <p:sp>
        <p:nvSpPr>
          <p:cNvPr id="17" name="Oval 16">
            <a:extLst>
              <a:ext uri="{FF2B5EF4-FFF2-40B4-BE49-F238E27FC236}">
                <a16:creationId xmlns:a16="http://schemas.microsoft.com/office/drawing/2014/main" id="{23F2CAB2-9809-4E78-B7B4-1BE0ABDF8077}"/>
              </a:ext>
            </a:extLst>
          </p:cNvPr>
          <p:cNvSpPr/>
          <p:nvPr/>
        </p:nvSpPr>
        <p:spPr>
          <a:xfrm>
            <a:off x="1771392" y="4344396"/>
            <a:ext cx="3506459"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Visi kompiuteriai turi integruotas vaizdo kameras, o tai ypač aktualu nuotolinio darbo metu</a:t>
            </a:r>
          </a:p>
        </p:txBody>
      </p:sp>
      <p:sp>
        <p:nvSpPr>
          <p:cNvPr id="18" name="Oval 17">
            <a:extLst>
              <a:ext uri="{FF2B5EF4-FFF2-40B4-BE49-F238E27FC236}">
                <a16:creationId xmlns:a16="http://schemas.microsoft.com/office/drawing/2014/main" id="{486F2A2B-6D70-4229-9E49-A3699578771C}"/>
              </a:ext>
            </a:extLst>
          </p:cNvPr>
          <p:cNvSpPr/>
          <p:nvPr/>
        </p:nvSpPr>
        <p:spPr>
          <a:xfrm>
            <a:off x="6155913" y="1249204"/>
            <a:ext cx="2566555"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Tai visiškai „žalias“ modulis</a:t>
            </a:r>
            <a:endParaRPr lang="en-US" dirty="0">
              <a:solidFill>
                <a:schemeClr val="accent2">
                  <a:lumMod val="75000"/>
                </a:schemeClr>
              </a:solidFill>
            </a:endParaRPr>
          </a:p>
          <a:p>
            <a:pPr algn="ctr"/>
            <a:endParaRPr lang="en-US" dirty="0">
              <a:solidFill>
                <a:schemeClr val="accent2">
                  <a:lumMod val="75000"/>
                </a:schemeClr>
              </a:solidFill>
            </a:endParaRPr>
          </a:p>
        </p:txBody>
      </p:sp>
      <p:pic>
        <p:nvPicPr>
          <p:cNvPr id="5" name="Picture 4">
            <a:extLst>
              <a:ext uri="{FF2B5EF4-FFF2-40B4-BE49-F238E27FC236}">
                <a16:creationId xmlns:a16="http://schemas.microsoft.com/office/drawing/2014/main" id="{6868456E-3EFB-424A-99B6-4805698B06C3}"/>
              </a:ext>
            </a:extLst>
          </p:cNvPr>
          <p:cNvPicPr>
            <a:picLocks noChangeAspect="1"/>
          </p:cNvPicPr>
          <p:nvPr/>
        </p:nvPicPr>
        <p:blipFill>
          <a:blip r:embed="rId3"/>
          <a:stretch>
            <a:fillRect/>
          </a:stretch>
        </p:blipFill>
        <p:spPr>
          <a:xfrm>
            <a:off x="5360832" y="3429000"/>
            <a:ext cx="1927080" cy="1927080"/>
          </a:xfrm>
          <a:prstGeom prst="rect">
            <a:avLst/>
          </a:prstGeom>
        </p:spPr>
      </p:pic>
      <p:sp>
        <p:nvSpPr>
          <p:cNvPr id="11" name="Oval 10">
            <a:extLst>
              <a:ext uri="{FF2B5EF4-FFF2-40B4-BE49-F238E27FC236}">
                <a16:creationId xmlns:a16="http://schemas.microsoft.com/office/drawing/2014/main" id="{BF861392-4D30-4788-926C-0828A3096AE7}"/>
              </a:ext>
            </a:extLst>
          </p:cNvPr>
          <p:cNvSpPr/>
          <p:nvPr/>
        </p:nvSpPr>
        <p:spPr>
          <a:xfrm>
            <a:off x="9105878" y="1544638"/>
            <a:ext cx="2566555"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kompiuterius ir kompiuterinę įrangą ne tik pirkti, bet ir nuomotis</a:t>
            </a:r>
            <a:endParaRPr lang="en-US" dirty="0">
              <a:solidFill>
                <a:schemeClr val="accent2">
                  <a:lumMod val="75000"/>
                </a:schemeClr>
              </a:solidFill>
            </a:endParaRPr>
          </a:p>
          <a:p>
            <a:pPr algn="ctr"/>
            <a:endParaRPr lang="en-US" dirty="0">
              <a:solidFill>
                <a:schemeClr val="accent2">
                  <a:lumMod val="75000"/>
                </a:schemeClr>
              </a:solidFill>
            </a:endParaRPr>
          </a:p>
        </p:txBody>
      </p:sp>
    </p:spTree>
    <p:extLst>
      <p:ext uri="{BB962C8B-B14F-4D97-AF65-F5344CB8AC3E}">
        <p14:creationId xmlns:p14="http://schemas.microsoft.com/office/powerpoint/2010/main" val="350830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Valymo paslaugos</a:t>
            </a:r>
            <a:endParaRPr lang="en-US" dirty="0"/>
          </a:p>
        </p:txBody>
      </p:sp>
      <p:sp>
        <p:nvSpPr>
          <p:cNvPr id="15" name="Oval 14">
            <a:extLst>
              <a:ext uri="{FF2B5EF4-FFF2-40B4-BE49-F238E27FC236}">
                <a16:creationId xmlns:a16="http://schemas.microsoft.com/office/drawing/2014/main" id="{59C1EFA7-A2A1-4CC4-87E9-4A30741AD83C}"/>
              </a:ext>
            </a:extLst>
          </p:cNvPr>
          <p:cNvSpPr/>
          <p:nvPr/>
        </p:nvSpPr>
        <p:spPr>
          <a:xfrm>
            <a:off x="7286807" y="4392087"/>
            <a:ext cx="3408954"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pasirinkti vertinimo kriterijus: kaina arba kaina ir kokybė (DU mėnesio medianos  skirtumas nuo šalyje nustatyto min. DU).</a:t>
            </a:r>
          </a:p>
        </p:txBody>
      </p:sp>
      <p:sp>
        <p:nvSpPr>
          <p:cNvPr id="16" name="Oval 15">
            <a:extLst>
              <a:ext uri="{FF2B5EF4-FFF2-40B4-BE49-F238E27FC236}">
                <a16:creationId xmlns:a16="http://schemas.microsoft.com/office/drawing/2014/main" id="{CE1B86CE-2599-4149-A90A-75D4C799A2A0}"/>
              </a:ext>
            </a:extLst>
          </p:cNvPr>
          <p:cNvSpPr/>
          <p:nvPr/>
        </p:nvSpPr>
        <p:spPr>
          <a:xfrm>
            <a:off x="1959715" y="2403243"/>
            <a:ext cx="1727843" cy="15666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Net 24 tiekėjai</a:t>
            </a:r>
          </a:p>
        </p:txBody>
      </p:sp>
      <p:sp>
        <p:nvSpPr>
          <p:cNvPr id="17" name="Oval 16">
            <a:extLst>
              <a:ext uri="{FF2B5EF4-FFF2-40B4-BE49-F238E27FC236}">
                <a16:creationId xmlns:a16="http://schemas.microsoft.com/office/drawing/2014/main" id="{23F2CAB2-9809-4E78-B7B4-1BE0ABDF8077}"/>
              </a:ext>
            </a:extLst>
          </p:cNvPr>
          <p:cNvSpPr/>
          <p:nvPr/>
        </p:nvSpPr>
        <p:spPr>
          <a:xfrm>
            <a:off x="1771392" y="4344396"/>
            <a:ext cx="4099472"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Plataus profilio paslaugos – nuo įprastinio patalpų valymo iki vejos priežiūros ar aukštuminio langų, ar fasado stiklinės dalies valymo</a:t>
            </a:r>
          </a:p>
        </p:txBody>
      </p:sp>
      <p:sp>
        <p:nvSpPr>
          <p:cNvPr id="18" name="Oval 17">
            <a:extLst>
              <a:ext uri="{FF2B5EF4-FFF2-40B4-BE49-F238E27FC236}">
                <a16:creationId xmlns:a16="http://schemas.microsoft.com/office/drawing/2014/main" id="{486F2A2B-6D70-4229-9E49-A3699578771C}"/>
              </a:ext>
            </a:extLst>
          </p:cNvPr>
          <p:cNvSpPr/>
          <p:nvPr/>
        </p:nvSpPr>
        <p:spPr>
          <a:xfrm>
            <a:off x="3858029" y="1238333"/>
            <a:ext cx="2948016" cy="2294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Valymo paslaugas taip pat galima įsigyti ir iš socialinių įmonių</a:t>
            </a:r>
            <a:endParaRPr lang="en-US" dirty="0">
              <a:solidFill>
                <a:schemeClr val="accent2">
                  <a:lumMod val="75000"/>
                </a:schemeClr>
              </a:solidFill>
            </a:endParaRPr>
          </a:p>
          <a:p>
            <a:pPr algn="ctr"/>
            <a:endParaRPr lang="en-US" dirty="0">
              <a:solidFill>
                <a:schemeClr val="accent2">
                  <a:lumMod val="75000"/>
                </a:schemeClr>
              </a:solidFill>
            </a:endParaRPr>
          </a:p>
        </p:txBody>
      </p:sp>
      <p:sp>
        <p:nvSpPr>
          <p:cNvPr id="10" name="Oval 9">
            <a:extLst>
              <a:ext uri="{FF2B5EF4-FFF2-40B4-BE49-F238E27FC236}">
                <a16:creationId xmlns:a16="http://schemas.microsoft.com/office/drawing/2014/main" id="{8A0203A2-B203-49E8-A44B-0CB991099F88}"/>
              </a:ext>
            </a:extLst>
          </p:cNvPr>
          <p:cNvSpPr/>
          <p:nvPr/>
        </p:nvSpPr>
        <p:spPr>
          <a:xfrm>
            <a:off x="7640017" y="1522580"/>
            <a:ext cx="3823293" cy="2385467"/>
          </a:xfrm>
          <a:prstGeom prst="ellipse">
            <a:avLst/>
          </a:prstGeom>
          <a:solidFill>
            <a:srgbClr val="FF7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Lanksčios sutarties sąlygos – galimybė keisti preliminarų paslaugų kiekį, paslaugų teikimo periodiškumą ir/ar grafiką.</a:t>
            </a:r>
          </a:p>
        </p:txBody>
      </p:sp>
      <p:pic>
        <p:nvPicPr>
          <p:cNvPr id="5" name="Picture 4">
            <a:extLst>
              <a:ext uri="{FF2B5EF4-FFF2-40B4-BE49-F238E27FC236}">
                <a16:creationId xmlns:a16="http://schemas.microsoft.com/office/drawing/2014/main" id="{2D26ACEF-3546-439B-8B56-57B64827253E}"/>
              </a:ext>
            </a:extLst>
          </p:cNvPr>
          <p:cNvPicPr>
            <a:picLocks noChangeAspect="1"/>
          </p:cNvPicPr>
          <p:nvPr/>
        </p:nvPicPr>
        <p:blipFill>
          <a:blip r:embed="rId3"/>
          <a:stretch>
            <a:fillRect/>
          </a:stretch>
        </p:blipFill>
        <p:spPr>
          <a:xfrm>
            <a:off x="5467547" y="3017083"/>
            <a:ext cx="2474577" cy="2474577"/>
          </a:xfrm>
          <a:prstGeom prst="rect">
            <a:avLst/>
          </a:prstGeom>
        </p:spPr>
      </p:pic>
    </p:spTree>
    <p:extLst>
      <p:ext uri="{BB962C8B-B14F-4D97-AF65-F5344CB8AC3E}">
        <p14:creationId xmlns:p14="http://schemas.microsoft.com/office/powerpoint/2010/main" val="124244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Degalai degalinėse</a:t>
            </a:r>
            <a:endParaRPr lang="en-US" dirty="0"/>
          </a:p>
        </p:txBody>
      </p:sp>
      <p:sp>
        <p:nvSpPr>
          <p:cNvPr id="15" name="Oval 14">
            <a:extLst>
              <a:ext uri="{FF2B5EF4-FFF2-40B4-BE49-F238E27FC236}">
                <a16:creationId xmlns:a16="http://schemas.microsoft.com/office/drawing/2014/main" id="{59C1EFA7-A2A1-4CC4-87E9-4A30741AD83C}"/>
              </a:ext>
            </a:extLst>
          </p:cNvPr>
          <p:cNvSpPr/>
          <p:nvPr/>
        </p:nvSpPr>
        <p:spPr>
          <a:xfrm>
            <a:off x="2256149" y="3563295"/>
            <a:ext cx="3213927" cy="2540643"/>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Patogus atsiskaitymas už degalus tiekėjo išduotomis kortelėmis</a:t>
            </a:r>
          </a:p>
        </p:txBody>
      </p:sp>
      <p:sp>
        <p:nvSpPr>
          <p:cNvPr id="16" name="Oval 15">
            <a:extLst>
              <a:ext uri="{FF2B5EF4-FFF2-40B4-BE49-F238E27FC236}">
                <a16:creationId xmlns:a16="http://schemas.microsoft.com/office/drawing/2014/main" id="{CE1B86CE-2599-4149-A90A-75D4C799A2A0}"/>
              </a:ext>
            </a:extLst>
          </p:cNvPr>
          <p:cNvSpPr/>
          <p:nvPr/>
        </p:nvSpPr>
        <p:spPr>
          <a:xfrm>
            <a:off x="6703890" y="1268766"/>
            <a:ext cx="2566555" cy="2294529"/>
          </a:xfrm>
          <a:prstGeom prst="ellips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Perkančiosioms organizacijoms ypač palanki kainodara</a:t>
            </a:r>
          </a:p>
        </p:txBody>
      </p:sp>
      <p:sp>
        <p:nvSpPr>
          <p:cNvPr id="18" name="Oval 17">
            <a:extLst>
              <a:ext uri="{FF2B5EF4-FFF2-40B4-BE49-F238E27FC236}">
                <a16:creationId xmlns:a16="http://schemas.microsoft.com/office/drawing/2014/main" id="{486F2A2B-6D70-4229-9E49-A3699578771C}"/>
              </a:ext>
            </a:extLst>
          </p:cNvPr>
          <p:cNvSpPr/>
          <p:nvPr/>
        </p:nvSpPr>
        <p:spPr>
          <a:xfrm>
            <a:off x="8195108" y="3982012"/>
            <a:ext cx="2566555"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Nėra galimybės tiekėjams manipuliuoti degalų kainomis</a:t>
            </a:r>
            <a:endParaRPr lang="en-US" dirty="0">
              <a:solidFill>
                <a:schemeClr val="accent2">
                  <a:lumMod val="75000"/>
                </a:schemeClr>
              </a:solidFill>
            </a:endParaRPr>
          </a:p>
          <a:p>
            <a:pPr algn="ctr"/>
            <a:endParaRPr lang="en-US" dirty="0">
              <a:solidFill>
                <a:schemeClr val="accent2">
                  <a:lumMod val="75000"/>
                </a:schemeClr>
              </a:solidFill>
            </a:endParaRPr>
          </a:p>
        </p:txBody>
      </p:sp>
      <p:pic>
        <p:nvPicPr>
          <p:cNvPr id="5" name="Picture 4">
            <a:extLst>
              <a:ext uri="{FF2B5EF4-FFF2-40B4-BE49-F238E27FC236}">
                <a16:creationId xmlns:a16="http://schemas.microsoft.com/office/drawing/2014/main" id="{61BDA74D-1139-4C07-83BF-AB653FB87627}"/>
              </a:ext>
            </a:extLst>
          </p:cNvPr>
          <p:cNvPicPr>
            <a:picLocks noChangeAspect="1"/>
          </p:cNvPicPr>
          <p:nvPr/>
        </p:nvPicPr>
        <p:blipFill>
          <a:blip r:embed="rId3"/>
          <a:stretch>
            <a:fillRect/>
          </a:stretch>
        </p:blipFill>
        <p:spPr>
          <a:xfrm>
            <a:off x="5223140" y="3268295"/>
            <a:ext cx="2815549" cy="2815549"/>
          </a:xfrm>
          <a:prstGeom prst="rect">
            <a:avLst/>
          </a:prstGeom>
        </p:spPr>
      </p:pic>
    </p:spTree>
    <p:extLst>
      <p:ext uri="{BB962C8B-B14F-4D97-AF65-F5344CB8AC3E}">
        <p14:creationId xmlns:p14="http://schemas.microsoft.com/office/powerpoint/2010/main" val="105130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ELEKTRA</a:t>
            </a:r>
            <a:endParaRPr lang="en-US" dirty="0"/>
          </a:p>
        </p:txBody>
      </p:sp>
      <p:sp>
        <p:nvSpPr>
          <p:cNvPr id="15" name="Oval 14">
            <a:extLst>
              <a:ext uri="{FF2B5EF4-FFF2-40B4-BE49-F238E27FC236}">
                <a16:creationId xmlns:a16="http://schemas.microsoft.com/office/drawing/2014/main" id="{59C1EFA7-A2A1-4CC4-87E9-4A30741AD83C}"/>
              </a:ext>
            </a:extLst>
          </p:cNvPr>
          <p:cNvSpPr/>
          <p:nvPr/>
        </p:nvSpPr>
        <p:spPr>
          <a:xfrm>
            <a:off x="7917873" y="4145973"/>
            <a:ext cx="3866138" cy="1957965"/>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Pasiteisinantys konsoliduoti pirkimai.</a:t>
            </a:r>
          </a:p>
        </p:txBody>
      </p:sp>
      <p:sp>
        <p:nvSpPr>
          <p:cNvPr id="16" name="Oval 15">
            <a:extLst>
              <a:ext uri="{FF2B5EF4-FFF2-40B4-BE49-F238E27FC236}">
                <a16:creationId xmlns:a16="http://schemas.microsoft.com/office/drawing/2014/main" id="{CE1B86CE-2599-4149-A90A-75D4C799A2A0}"/>
              </a:ext>
            </a:extLst>
          </p:cNvPr>
          <p:cNvSpPr/>
          <p:nvPr/>
        </p:nvSpPr>
        <p:spPr>
          <a:xfrm>
            <a:off x="2817913" y="1315495"/>
            <a:ext cx="2803569"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pasirinkti kiekio arba vertės išpirkimo sutartis</a:t>
            </a:r>
          </a:p>
        </p:txBody>
      </p:sp>
      <p:sp>
        <p:nvSpPr>
          <p:cNvPr id="17" name="Oval 16">
            <a:extLst>
              <a:ext uri="{FF2B5EF4-FFF2-40B4-BE49-F238E27FC236}">
                <a16:creationId xmlns:a16="http://schemas.microsoft.com/office/drawing/2014/main" id="{23F2CAB2-9809-4E78-B7B4-1BE0ABDF8077}"/>
              </a:ext>
            </a:extLst>
          </p:cNvPr>
          <p:cNvSpPr/>
          <p:nvPr/>
        </p:nvSpPr>
        <p:spPr>
          <a:xfrm>
            <a:off x="1771392" y="4344396"/>
            <a:ext cx="3506459" cy="2294529"/>
          </a:xfrm>
          <a:prstGeom prst="ellipse">
            <a:avLst/>
          </a:prstGeom>
          <a:solidFill>
            <a:srgbClr val="FF7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įsigyti elektros energiją pagamintą iš atsinaujinančių išteklių („žalioji elektra“)</a:t>
            </a:r>
          </a:p>
        </p:txBody>
      </p:sp>
      <p:sp>
        <p:nvSpPr>
          <p:cNvPr id="18" name="Oval 17">
            <a:extLst>
              <a:ext uri="{FF2B5EF4-FFF2-40B4-BE49-F238E27FC236}">
                <a16:creationId xmlns:a16="http://schemas.microsoft.com/office/drawing/2014/main" id="{486F2A2B-6D70-4229-9E49-A3699578771C}"/>
              </a:ext>
            </a:extLst>
          </p:cNvPr>
          <p:cNvSpPr/>
          <p:nvPr/>
        </p:nvSpPr>
        <p:spPr>
          <a:xfrm>
            <a:off x="7633344" y="1529758"/>
            <a:ext cx="2566555"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taikyti biržos kainodarą</a:t>
            </a:r>
            <a:endParaRPr lang="en-US" dirty="0">
              <a:solidFill>
                <a:schemeClr val="accent2">
                  <a:lumMod val="75000"/>
                </a:schemeClr>
              </a:solidFill>
            </a:endParaRPr>
          </a:p>
        </p:txBody>
      </p:sp>
      <p:pic>
        <p:nvPicPr>
          <p:cNvPr id="5" name="Picture 4">
            <a:extLst>
              <a:ext uri="{FF2B5EF4-FFF2-40B4-BE49-F238E27FC236}">
                <a16:creationId xmlns:a16="http://schemas.microsoft.com/office/drawing/2014/main" id="{281F8BF7-35B7-43F2-82A2-4097D341B7E1}"/>
              </a:ext>
            </a:extLst>
          </p:cNvPr>
          <p:cNvPicPr>
            <a:picLocks noChangeAspect="1"/>
          </p:cNvPicPr>
          <p:nvPr/>
        </p:nvPicPr>
        <p:blipFill>
          <a:blip r:embed="rId3"/>
          <a:stretch>
            <a:fillRect/>
          </a:stretch>
        </p:blipFill>
        <p:spPr>
          <a:xfrm>
            <a:off x="5373529" y="3179618"/>
            <a:ext cx="2171267" cy="2171267"/>
          </a:xfrm>
          <a:prstGeom prst="rect">
            <a:avLst/>
          </a:prstGeom>
        </p:spPr>
      </p:pic>
    </p:spTree>
    <p:extLst>
      <p:ext uri="{BB962C8B-B14F-4D97-AF65-F5344CB8AC3E}">
        <p14:creationId xmlns:p14="http://schemas.microsoft.com/office/powerpoint/2010/main" val="13243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Sveikatos srities pirkimai</a:t>
            </a:r>
            <a:endParaRPr lang="en-US" dirty="0"/>
          </a:p>
        </p:txBody>
      </p:sp>
      <p:graphicFrame>
        <p:nvGraphicFramePr>
          <p:cNvPr id="10" name="Diagram 9">
            <a:extLst>
              <a:ext uri="{FF2B5EF4-FFF2-40B4-BE49-F238E27FC236}">
                <a16:creationId xmlns:a16="http://schemas.microsoft.com/office/drawing/2014/main" id="{6A2B2458-3CE4-4277-8CD3-9DBE62A709A8}"/>
              </a:ext>
            </a:extLst>
          </p:cNvPr>
          <p:cNvGraphicFramePr/>
          <p:nvPr>
            <p:extLst>
              <p:ext uri="{D42A27DB-BD31-4B8C-83A1-F6EECF244321}">
                <p14:modId xmlns:p14="http://schemas.microsoft.com/office/powerpoint/2010/main" val="254694593"/>
              </p:ext>
            </p:extLst>
          </p:nvPr>
        </p:nvGraphicFramePr>
        <p:xfrm>
          <a:off x="2047009" y="1319646"/>
          <a:ext cx="9737003" cy="503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52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normAutofit fontScale="90000"/>
          </a:bodyPr>
          <a:lstStyle/>
          <a:p>
            <a:pPr algn="ctr"/>
            <a:r>
              <a:rPr lang="lt-LT" dirty="0"/>
              <a:t>Artimiausiu metu numatoma </a:t>
            </a:r>
            <a:br>
              <a:rPr lang="lt-LT" dirty="0"/>
            </a:br>
            <a:r>
              <a:rPr lang="lt-LT" dirty="0" err="1"/>
              <a:t>cpo</a:t>
            </a:r>
            <a:r>
              <a:rPr lang="lt-LT" dirty="0"/>
              <a:t> </a:t>
            </a:r>
            <a:r>
              <a:rPr lang="lt-LT" dirty="0" err="1"/>
              <a:t>lt</a:t>
            </a:r>
            <a:r>
              <a:rPr lang="lt-LT" dirty="0"/>
              <a:t> Elektroninio katalogo plėtra</a:t>
            </a:r>
            <a:endParaRPr lang="en-US" dirty="0"/>
          </a:p>
        </p:txBody>
      </p:sp>
      <p:sp>
        <p:nvSpPr>
          <p:cNvPr id="7" name="Rectangle: Rounded Corners 6">
            <a:extLst>
              <a:ext uri="{FF2B5EF4-FFF2-40B4-BE49-F238E27FC236}">
                <a16:creationId xmlns:a16="http://schemas.microsoft.com/office/drawing/2014/main" id="{733BEC81-9321-43EA-9D1B-2A9A40240129}"/>
              </a:ext>
            </a:extLst>
          </p:cNvPr>
          <p:cNvSpPr/>
          <p:nvPr/>
        </p:nvSpPr>
        <p:spPr>
          <a:xfrm>
            <a:off x="2665123" y="1704110"/>
            <a:ext cx="3169227"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Maitinimo</a:t>
            </a:r>
            <a:r>
              <a:rPr lang="en-US" dirty="0"/>
              <a:t> </a:t>
            </a:r>
            <a:r>
              <a:rPr lang="en-US" dirty="0" err="1"/>
              <a:t>paslaugos</a:t>
            </a:r>
            <a:r>
              <a:rPr lang="en-US" dirty="0"/>
              <a:t> </a:t>
            </a:r>
            <a:r>
              <a:rPr lang="en-US" dirty="0" err="1"/>
              <a:t>darželiams</a:t>
            </a:r>
            <a:r>
              <a:rPr lang="lt-LT" dirty="0"/>
              <a:t> ir mokykloms</a:t>
            </a:r>
            <a:endParaRPr lang="en-US" dirty="0"/>
          </a:p>
        </p:txBody>
      </p:sp>
      <p:sp>
        <p:nvSpPr>
          <p:cNvPr id="9" name="Rectangle: Rounded Corners 8">
            <a:extLst>
              <a:ext uri="{FF2B5EF4-FFF2-40B4-BE49-F238E27FC236}">
                <a16:creationId xmlns:a16="http://schemas.microsoft.com/office/drawing/2014/main" id="{69384D1C-B7E4-45D9-9CBC-1F6CCC377C41}"/>
              </a:ext>
            </a:extLst>
          </p:cNvPr>
          <p:cNvSpPr/>
          <p:nvPr/>
        </p:nvSpPr>
        <p:spPr>
          <a:xfrm>
            <a:off x="7200899" y="1704110"/>
            <a:ext cx="3169227"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Maitinimo paslaugos ligoninėms</a:t>
            </a:r>
            <a:endParaRPr lang="en-US" dirty="0"/>
          </a:p>
        </p:txBody>
      </p:sp>
      <p:sp>
        <p:nvSpPr>
          <p:cNvPr id="11" name="Rectangle: Rounded Corners 10">
            <a:extLst>
              <a:ext uri="{FF2B5EF4-FFF2-40B4-BE49-F238E27FC236}">
                <a16:creationId xmlns:a16="http://schemas.microsoft.com/office/drawing/2014/main" id="{9714EB37-DD91-4543-9A04-B2F2056899B8}"/>
              </a:ext>
            </a:extLst>
          </p:cNvPr>
          <p:cNvSpPr/>
          <p:nvPr/>
        </p:nvSpPr>
        <p:spPr>
          <a:xfrm>
            <a:off x="2665123" y="3948546"/>
            <a:ext cx="3169227"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Maitinimo paslaugoms globos namams</a:t>
            </a:r>
            <a:endParaRPr lang="en-US" dirty="0"/>
          </a:p>
        </p:txBody>
      </p:sp>
      <p:sp>
        <p:nvSpPr>
          <p:cNvPr id="12" name="Rectangle: Rounded Corners 11">
            <a:extLst>
              <a:ext uri="{FF2B5EF4-FFF2-40B4-BE49-F238E27FC236}">
                <a16:creationId xmlns:a16="http://schemas.microsoft.com/office/drawing/2014/main" id="{01734F4D-6D24-4EF5-B740-EA6EAB28EEEC}"/>
              </a:ext>
            </a:extLst>
          </p:cNvPr>
          <p:cNvSpPr/>
          <p:nvPr/>
        </p:nvSpPr>
        <p:spPr>
          <a:xfrm>
            <a:off x="7356763" y="3948546"/>
            <a:ext cx="3169227"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Tarnybinių kelionių organizavimo paslaugos</a:t>
            </a:r>
            <a:endParaRPr lang="en-US" dirty="0"/>
          </a:p>
        </p:txBody>
      </p:sp>
    </p:spTree>
    <p:extLst>
      <p:ext uri="{BB962C8B-B14F-4D97-AF65-F5344CB8AC3E}">
        <p14:creationId xmlns:p14="http://schemas.microsoft.com/office/powerpoint/2010/main" val="283605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392" y="219075"/>
            <a:ext cx="10295102" cy="828490"/>
          </a:xfrm>
        </p:spPr>
        <p:txBody>
          <a:bodyPr>
            <a:normAutofit/>
          </a:bodyPr>
          <a:lstStyle/>
          <a:p>
            <a:pPr algn="ctr"/>
            <a:r>
              <a:rPr lang="en-US" dirty="0"/>
              <a:t>CPO LT </a:t>
            </a:r>
            <a:r>
              <a:rPr lang="lt-LT" dirty="0"/>
              <a:t>ĮRANKIAI</a:t>
            </a:r>
            <a:r>
              <a:rPr lang="en-US" dirty="0"/>
              <a:t> </a:t>
            </a:r>
            <a:r>
              <a:rPr lang="lt-LT" dirty="0"/>
              <a:t>RENOVACIJAI</a:t>
            </a:r>
            <a:endParaRPr lang="en-US" dirty="0"/>
          </a:p>
        </p:txBody>
      </p:sp>
      <p:sp>
        <p:nvSpPr>
          <p:cNvPr id="2" name="Content Placeholder 1"/>
          <p:cNvSpPr>
            <a:spLocks noGrp="1"/>
          </p:cNvSpPr>
          <p:nvPr>
            <p:ph idx="1"/>
          </p:nvPr>
        </p:nvSpPr>
        <p:spPr>
          <a:xfrm>
            <a:off x="1860169" y="881856"/>
            <a:ext cx="9521448" cy="5190470"/>
          </a:xfrm>
        </p:spPr>
        <p:txBody>
          <a:bodyPr>
            <a:normAutofit/>
          </a:bodyPr>
          <a:lstStyle/>
          <a:p>
            <a:pPr marL="0" indent="0" algn="ctr">
              <a:buNone/>
            </a:pPr>
            <a:endParaRPr lang="lt-LT" sz="1000" dirty="0"/>
          </a:p>
          <a:p>
            <a:pPr>
              <a:buFont typeface="Wingdings" panose="05000000000000000000" pitchFamily="2" charset="2"/>
              <a:buChar char="Ø"/>
            </a:pPr>
            <a:r>
              <a:rPr lang="lt-LT" sz="2400" dirty="0">
                <a:solidFill>
                  <a:schemeClr val="tx1"/>
                </a:solidFill>
              </a:rPr>
              <a:t>skirta </a:t>
            </a:r>
            <a:r>
              <a:rPr lang="lt-LT" sz="2400" u="sng" dirty="0">
                <a:solidFill>
                  <a:schemeClr val="tx1"/>
                </a:solidFill>
              </a:rPr>
              <a:t>perkančiosioms </a:t>
            </a:r>
            <a:r>
              <a:rPr lang="lt-LT" sz="2400" dirty="0">
                <a:solidFill>
                  <a:schemeClr val="tx1"/>
                </a:solidFill>
              </a:rPr>
              <a:t>organizacijoms</a:t>
            </a:r>
            <a:endParaRPr lang="lt-LT" sz="2400" i="1" dirty="0"/>
          </a:p>
          <a:p>
            <a:pPr marL="0" indent="0">
              <a:buNone/>
            </a:pPr>
            <a:endParaRPr lang="lt-LT" sz="2400" i="1" dirty="0"/>
          </a:p>
          <a:p>
            <a:endParaRPr lang="lt-LT" dirty="0"/>
          </a:p>
        </p:txBody>
      </p:sp>
      <p:pic>
        <p:nvPicPr>
          <p:cNvPr id="17" name="Picture 16">
            <a:extLst>
              <a:ext uri="{FF2B5EF4-FFF2-40B4-BE49-F238E27FC236}">
                <a16:creationId xmlns:a16="http://schemas.microsoft.com/office/drawing/2014/main" id="{368D7D0E-9263-4E46-9831-0AE463C5F834}"/>
              </a:ext>
            </a:extLst>
          </p:cNvPr>
          <p:cNvPicPr>
            <a:picLocks noChangeAspect="1"/>
          </p:cNvPicPr>
          <p:nvPr/>
        </p:nvPicPr>
        <p:blipFill>
          <a:blip r:embed="rId3"/>
          <a:stretch>
            <a:fillRect/>
          </a:stretch>
        </p:blipFill>
        <p:spPr>
          <a:xfrm>
            <a:off x="4507776" y="1854105"/>
            <a:ext cx="2924175" cy="1514475"/>
          </a:xfrm>
          <a:prstGeom prst="rect">
            <a:avLst/>
          </a:prstGeom>
        </p:spPr>
      </p:pic>
      <p:sp>
        <p:nvSpPr>
          <p:cNvPr id="6" name="Content Placeholder 1">
            <a:extLst>
              <a:ext uri="{FF2B5EF4-FFF2-40B4-BE49-F238E27FC236}">
                <a16:creationId xmlns:a16="http://schemas.microsoft.com/office/drawing/2014/main" id="{8299D212-5ADE-492E-8CEE-C665A25D68D4}"/>
              </a:ext>
            </a:extLst>
          </p:cNvPr>
          <p:cNvSpPr txBox="1">
            <a:spLocks/>
          </p:cNvSpPr>
          <p:nvPr/>
        </p:nvSpPr>
        <p:spPr>
          <a:xfrm>
            <a:off x="1860169" y="3477091"/>
            <a:ext cx="7559449" cy="828490"/>
          </a:xfrm>
          <a:prstGeom prst="rect">
            <a:avLst/>
          </a:prstGeom>
        </p:spPr>
        <p:txBody>
          <a:bodyPr vert="horz" lIns="0" tIns="45720" rIns="0" bIns="45720" rtlCol="0">
            <a:normAutofit/>
          </a:bodyPr>
          <a:lstStyle>
            <a:lvl1pPr marL="342900" indent="-3429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32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48691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66979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85267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103555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endParaRPr lang="lt-LT" sz="1000" dirty="0"/>
          </a:p>
          <a:p>
            <a:pPr>
              <a:buFont typeface="Wingdings" panose="05000000000000000000" pitchFamily="2" charset="2"/>
              <a:buChar char="Ø"/>
            </a:pPr>
            <a:r>
              <a:rPr lang="lt-LT" sz="2400" dirty="0">
                <a:solidFill>
                  <a:schemeClr val="tx1"/>
                </a:solidFill>
              </a:rPr>
              <a:t>skirta </a:t>
            </a:r>
            <a:r>
              <a:rPr lang="lt-LT" sz="2400" u="sng" dirty="0">
                <a:solidFill>
                  <a:schemeClr val="tx1"/>
                </a:solidFill>
              </a:rPr>
              <a:t>neperkančiosioms </a:t>
            </a:r>
            <a:r>
              <a:rPr lang="lt-LT" sz="2400" dirty="0">
                <a:solidFill>
                  <a:schemeClr val="tx1"/>
                </a:solidFill>
              </a:rPr>
              <a:t>organizacijoms </a:t>
            </a:r>
          </a:p>
          <a:p>
            <a:pPr marL="0" indent="0">
              <a:buFont typeface="Arial" panose="020B0604020202020204" pitchFamily="34" charset="0"/>
              <a:buNone/>
            </a:pPr>
            <a:endParaRPr lang="lt-LT" sz="2400" i="1" dirty="0"/>
          </a:p>
          <a:p>
            <a:pPr marL="0" indent="0">
              <a:buFont typeface="Arial" panose="020B0604020202020204" pitchFamily="34" charset="0"/>
              <a:buNone/>
            </a:pPr>
            <a:endParaRPr lang="lt-LT" sz="2400" i="1" dirty="0"/>
          </a:p>
          <a:p>
            <a:endParaRPr lang="lt-LT" dirty="0"/>
          </a:p>
        </p:txBody>
      </p:sp>
      <p:pic>
        <p:nvPicPr>
          <p:cNvPr id="7" name="Picture 6">
            <a:extLst>
              <a:ext uri="{FF2B5EF4-FFF2-40B4-BE49-F238E27FC236}">
                <a16:creationId xmlns:a16="http://schemas.microsoft.com/office/drawing/2014/main" id="{AB2BB2C3-A715-4457-A258-D7AFB51FCE4C}"/>
              </a:ext>
            </a:extLst>
          </p:cNvPr>
          <p:cNvPicPr>
            <a:picLocks noChangeAspect="1"/>
          </p:cNvPicPr>
          <p:nvPr/>
        </p:nvPicPr>
        <p:blipFill>
          <a:blip r:embed="rId4"/>
          <a:stretch>
            <a:fillRect/>
          </a:stretch>
        </p:blipFill>
        <p:spPr>
          <a:xfrm>
            <a:off x="4688658" y="4328848"/>
            <a:ext cx="3019425" cy="2247900"/>
          </a:xfrm>
          <a:prstGeom prst="rect">
            <a:avLst/>
          </a:prstGeom>
        </p:spPr>
      </p:pic>
    </p:spTree>
    <p:extLst>
      <p:ext uri="{BB962C8B-B14F-4D97-AF65-F5344CB8AC3E}">
        <p14:creationId xmlns:p14="http://schemas.microsoft.com/office/powerpoint/2010/main" val="22701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1">
            <a:extLst>
              <a:ext uri="{FF2B5EF4-FFF2-40B4-BE49-F238E27FC236}">
                <a16:creationId xmlns:a16="http://schemas.microsoft.com/office/drawing/2014/main" id="{A0BACEF7-583B-43C3-9069-888AD6D508E7}"/>
              </a:ext>
            </a:extLst>
          </p:cNvPr>
          <p:cNvSpPr>
            <a:spLocks noGrp="1"/>
          </p:cNvSpPr>
          <p:nvPr>
            <p:ph type="sldNum" sz="quarter" idx="12"/>
          </p:nvPr>
        </p:nvSpPr>
        <p:spPr>
          <a:xfrm>
            <a:off x="9900458" y="6459785"/>
            <a:ext cx="1312025" cy="365125"/>
          </a:xfrm>
        </p:spPr>
        <p:txBody>
          <a:bodyPr/>
          <a:lstStyle/>
          <a:p>
            <a:pPr>
              <a:spcAft>
                <a:spcPts val="600"/>
              </a:spcAft>
            </a:pPr>
            <a:fld id="{B69CB6CF-1992-4116-97DA-1AA159B02BFE}" type="slidenum">
              <a:rPr lang="lt-LT" smtClean="0"/>
              <a:pPr>
                <a:spcAft>
                  <a:spcPts val="600"/>
                </a:spcAft>
              </a:pPr>
              <a:t>19</a:t>
            </a:fld>
            <a:endParaRPr lang="lt-LT"/>
          </a:p>
        </p:txBody>
      </p:sp>
      <p:sp>
        <p:nvSpPr>
          <p:cNvPr id="58" name="Slide Number Placeholder 3" hidden="1">
            <a:extLst>
              <a:ext uri="{FF2B5EF4-FFF2-40B4-BE49-F238E27FC236}">
                <a16:creationId xmlns:a16="http://schemas.microsoft.com/office/drawing/2014/main" id="{C6E1CC5F-8FD1-4AC7-8FC3-6E891C7DC6D2}"/>
              </a:ext>
            </a:extLst>
          </p:cNvPr>
          <p:cNvSpPr>
            <a:spLocks noGrp="1"/>
          </p:cNvSpPr>
          <p:nvPr>
            <p:ph type="sldNum" sz="quarter" idx="12"/>
          </p:nvPr>
        </p:nvSpPr>
        <p:spPr>
          <a:xfrm>
            <a:off x="9900458" y="6459785"/>
            <a:ext cx="1312025" cy="365125"/>
          </a:xfrm>
        </p:spPr>
        <p:txBody>
          <a:bodyPr/>
          <a:lstStyle/>
          <a:p>
            <a:pPr>
              <a:spcAft>
                <a:spcPts val="600"/>
              </a:spcAft>
            </a:pPr>
            <a:fld id="{B69CB6CF-1992-4116-97DA-1AA159B02BFE}" type="slidenum">
              <a:rPr lang="lt-LT" smtClean="0"/>
              <a:pPr>
                <a:spcAft>
                  <a:spcPts val="600"/>
                </a:spcAft>
              </a:pPr>
              <a:t>19</a:t>
            </a:fld>
            <a:endParaRPr lang="lt-LT"/>
          </a:p>
        </p:txBody>
      </p:sp>
      <p:sp>
        <p:nvSpPr>
          <p:cNvPr id="77" name="TextBox 76">
            <a:extLst>
              <a:ext uri="{FF2B5EF4-FFF2-40B4-BE49-F238E27FC236}">
                <a16:creationId xmlns:a16="http://schemas.microsoft.com/office/drawing/2014/main" id="{DF7FEC65-ACFD-429D-89DC-4CBC702DDC56}"/>
              </a:ext>
            </a:extLst>
          </p:cNvPr>
          <p:cNvSpPr txBox="1"/>
          <p:nvPr/>
        </p:nvSpPr>
        <p:spPr>
          <a:xfrm>
            <a:off x="1944280" y="344607"/>
            <a:ext cx="6094428" cy="430887"/>
          </a:xfrm>
          <a:prstGeom prst="rect">
            <a:avLst/>
          </a:prstGeom>
          <a:noFill/>
        </p:spPr>
        <p:txBody>
          <a:bodyPr wrap="square">
            <a:spAutoFit/>
          </a:bodyPr>
          <a:lstStyle/>
          <a:p>
            <a:r>
              <a:rPr lang="en-150" sz="2200" b="1" dirty="0">
                <a:latin typeface="Times New Roman" panose="02020603050405020304" pitchFamily="18" charset="0"/>
                <a:cs typeface="Times New Roman" panose="02020603050405020304" pitchFamily="18" charset="0"/>
              </a:rPr>
              <a:t>RENOVACIJAI SKIRTI CPO LT MODULIAI</a:t>
            </a:r>
            <a:endParaRPr lang="en-US" sz="2200" b="1" dirty="0"/>
          </a:p>
        </p:txBody>
      </p:sp>
      <p:graphicFrame>
        <p:nvGraphicFramePr>
          <p:cNvPr id="78" name="Table 77">
            <a:extLst>
              <a:ext uri="{FF2B5EF4-FFF2-40B4-BE49-F238E27FC236}">
                <a16:creationId xmlns:a16="http://schemas.microsoft.com/office/drawing/2014/main" id="{02FA13A3-2E50-4195-A143-228EF2E54B0E}"/>
              </a:ext>
            </a:extLst>
          </p:cNvPr>
          <p:cNvGraphicFramePr>
            <a:graphicFrameLocks noGrp="1"/>
          </p:cNvGraphicFramePr>
          <p:nvPr/>
        </p:nvGraphicFramePr>
        <p:xfrm>
          <a:off x="261718" y="1189193"/>
          <a:ext cx="11668564" cy="5034055"/>
        </p:xfrm>
        <a:graphic>
          <a:graphicData uri="http://schemas.openxmlformats.org/drawingml/2006/table">
            <a:tbl>
              <a:tblPr firstRow="1" bandRow="1">
                <a:tableStyleId>{21E4AEA4-8DFA-4A89-87EB-49C32662AFE0}</a:tableStyleId>
              </a:tblPr>
              <a:tblGrid>
                <a:gridCol w="515918">
                  <a:extLst>
                    <a:ext uri="{9D8B030D-6E8A-4147-A177-3AD203B41FA5}">
                      <a16:colId xmlns:a16="http://schemas.microsoft.com/office/drawing/2014/main" val="2647448588"/>
                    </a:ext>
                  </a:extLst>
                </a:gridCol>
                <a:gridCol w="1535469">
                  <a:extLst>
                    <a:ext uri="{9D8B030D-6E8A-4147-A177-3AD203B41FA5}">
                      <a16:colId xmlns:a16="http://schemas.microsoft.com/office/drawing/2014/main" val="3235757781"/>
                    </a:ext>
                  </a:extLst>
                </a:gridCol>
                <a:gridCol w="9617177">
                  <a:extLst>
                    <a:ext uri="{9D8B030D-6E8A-4147-A177-3AD203B41FA5}">
                      <a16:colId xmlns:a16="http://schemas.microsoft.com/office/drawing/2014/main" val="1252837640"/>
                    </a:ext>
                  </a:extLst>
                </a:gridCol>
              </a:tblGrid>
              <a:tr h="738238">
                <a:tc>
                  <a:txBody>
                    <a:bodyPr/>
                    <a:lstStyle/>
                    <a:p>
                      <a:pPr algn="ctr" fontAlgn="ctr"/>
                      <a:r>
                        <a:rPr lang="en-US" sz="2000" b="1" u="none" strike="noStrike" dirty="0" err="1">
                          <a:effectLst/>
                        </a:rPr>
                        <a:t>Eil</a:t>
                      </a:r>
                      <a:r>
                        <a:rPr lang="en-US" sz="2000" b="1" u="none" strike="noStrike" dirty="0">
                          <a:effectLst/>
                        </a:rPr>
                        <a:t>. Nr. </a:t>
                      </a:r>
                      <a:endParaRPr lang="en-US"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000" b="1" u="none" strike="noStrike" dirty="0">
                          <a:effectLst/>
                        </a:rPr>
                        <a:t>CPO/EPC</a:t>
                      </a:r>
                      <a:endParaRPr lang="en-US"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000" b="1" u="none" strike="noStrike" dirty="0" err="1">
                          <a:effectLst/>
                        </a:rPr>
                        <a:t>Modulio</a:t>
                      </a:r>
                      <a:r>
                        <a:rPr lang="en-US" sz="2000" b="1" u="none" strike="noStrike" dirty="0">
                          <a:effectLst/>
                        </a:rPr>
                        <a:t> </a:t>
                      </a:r>
                      <a:r>
                        <a:rPr lang="en-US" sz="2000" b="1" u="none" strike="noStrike" dirty="0" err="1">
                          <a:effectLst/>
                        </a:rPr>
                        <a:t>pavadinimas</a:t>
                      </a:r>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57066139"/>
                  </a:ext>
                </a:extLst>
              </a:tr>
              <a:tr h="477313">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CPO/EPC</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pt-BR" sz="1600" u="none" strike="noStrike" dirty="0">
                          <a:effectLst/>
                        </a:rPr>
                        <a:t>Investicijų plano ir/ar energinio naudingumo sertifikato rengimo paslaugos (DPS)</a:t>
                      </a:r>
                      <a:endParaRPr lang="pt-BR"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16623399"/>
                  </a:ext>
                </a:extLst>
              </a:tr>
              <a:tr h="477313">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CPO</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lt-LT" sz="1600" u="none" strike="noStrike" dirty="0">
                          <a:effectLst/>
                        </a:rPr>
                        <a:t>Statinių ekspertizės paslaugos (DPS)</a:t>
                      </a:r>
                      <a:endParaRPr lang="lt-LT"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82045656"/>
                  </a:ext>
                </a:extLst>
              </a:tr>
              <a:tr h="477313">
                <a:tc>
                  <a:txBody>
                    <a:bodyPr/>
                    <a:lstStyle/>
                    <a:p>
                      <a:pPr algn="ctr" fontAlgn="ct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CPO</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pt-BR" sz="1600" u="none" strike="noStrike" dirty="0">
                          <a:effectLst/>
                        </a:rPr>
                        <a:t>Energijos vartojimo pastatuose auditai (DPS)</a:t>
                      </a:r>
                      <a:endParaRPr lang="pt-BR"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85338801"/>
                  </a:ext>
                </a:extLst>
              </a:tr>
              <a:tr h="477313">
                <a:tc>
                  <a:txBody>
                    <a:bodyPr/>
                    <a:lstStyle/>
                    <a:p>
                      <a:pPr algn="ctr" fontAlgn="ct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CPO/EPC</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lt-LT" sz="1600" u="none" strike="noStrike" dirty="0">
                          <a:effectLst/>
                        </a:rPr>
                        <a:t>Statinių (PASTATŲ) projektavimo ir projekto vykdymo priežiūros paslaugos (DPS)</a:t>
                      </a:r>
                      <a:endParaRPr lang="lt-LT"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1750702"/>
                  </a:ext>
                </a:extLst>
              </a:tr>
              <a:tr h="477313">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CPO/EPC</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lt-LT" sz="1600" u="none" strike="noStrike" dirty="0">
                          <a:effectLst/>
                        </a:rPr>
                        <a:t>Statinio projekto ekspertizės paslaugos (DPS)</a:t>
                      </a:r>
                      <a:endParaRPr lang="lt-LT"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35916383"/>
                  </a:ext>
                </a:extLst>
              </a:tr>
              <a:tr h="477313">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CPO/EPC</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lt-LT" sz="1600" u="none" strike="noStrike" dirty="0">
                          <a:effectLst/>
                        </a:rPr>
                        <a:t>Daugiabučių namų atnaujinimo (modernizavimo) rangos darbai be projektavimo paslaugų (DPS)</a:t>
                      </a:r>
                      <a:endParaRPr lang="lt-LT"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70527832"/>
                  </a:ext>
                </a:extLst>
              </a:tr>
              <a:tr h="477313">
                <a:tc>
                  <a:txBody>
                    <a:bodyPr/>
                    <a:lstStyle/>
                    <a:p>
                      <a:pPr algn="ctr" fontAlgn="ctr"/>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CPO/EPC</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lt-LT" sz="1600" u="none" strike="noStrike" dirty="0">
                          <a:effectLst/>
                        </a:rPr>
                        <a:t>Daugiabučių namų atnaujinimo (modernizavimo) rangos darbai su projektavimo paslaugomis (DPS)</a:t>
                      </a:r>
                      <a:endParaRPr lang="lt-LT"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4767890"/>
                  </a:ext>
                </a:extLst>
              </a:tr>
              <a:tr h="477313">
                <a:tc>
                  <a:txBody>
                    <a:bodyPr/>
                    <a:lstStyle/>
                    <a:p>
                      <a:pPr algn="ctr" fontAlgn="ctr"/>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CPO/EPC</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lt-LT" sz="1600" u="none" strike="noStrike" dirty="0">
                          <a:effectLst/>
                        </a:rPr>
                        <a:t>Statinio statybos techninės priežiūros paslaugos (DPS)</a:t>
                      </a:r>
                      <a:endParaRPr lang="lt-LT"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59784408"/>
                  </a:ext>
                </a:extLst>
              </a:tr>
              <a:tr h="477313">
                <a:tc>
                  <a:txBody>
                    <a:bodyPr/>
                    <a:lstStyle/>
                    <a:p>
                      <a:pPr algn="ctr" fontAlgn="ctr"/>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CPO</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lt-LT" sz="1600" u="none" strike="noStrike" dirty="0">
                          <a:effectLst/>
                        </a:rPr>
                        <a:t>Pastatų sandarumo matavimai (DPS)</a:t>
                      </a:r>
                      <a:endParaRPr lang="lt-LT"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34458890"/>
                  </a:ext>
                </a:extLst>
              </a:tr>
            </a:tbl>
          </a:graphicData>
        </a:graphic>
      </p:graphicFrame>
    </p:spTree>
    <p:extLst>
      <p:ext uri="{BB962C8B-B14F-4D97-AF65-F5344CB8AC3E}">
        <p14:creationId xmlns:p14="http://schemas.microsoft.com/office/powerpoint/2010/main" val="311138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aveikslėlis 40">
            <a:extLst>
              <a:ext uri="{FF2B5EF4-FFF2-40B4-BE49-F238E27FC236}">
                <a16:creationId xmlns:a16="http://schemas.microsoft.com/office/drawing/2014/main" id="{B9B32548-778E-4E3E-A313-9EC51BCB2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102" y="5617974"/>
            <a:ext cx="1137240" cy="1137240"/>
          </a:xfrm>
          <a:prstGeom prst="rect">
            <a:avLst/>
          </a:prstGeom>
        </p:spPr>
      </p:pic>
      <p:sp>
        <p:nvSpPr>
          <p:cNvPr id="4" name="Pavadinimas 3">
            <a:extLst>
              <a:ext uri="{FF2B5EF4-FFF2-40B4-BE49-F238E27FC236}">
                <a16:creationId xmlns:a16="http://schemas.microsoft.com/office/drawing/2014/main" id="{3786A47D-BA9F-4A5F-A2BB-632EE68E10E4}"/>
              </a:ext>
            </a:extLst>
          </p:cNvPr>
          <p:cNvSpPr>
            <a:spLocks noGrp="1"/>
          </p:cNvSpPr>
          <p:nvPr>
            <p:ph type="title"/>
          </p:nvPr>
        </p:nvSpPr>
        <p:spPr>
          <a:xfrm>
            <a:off x="1711471" y="151503"/>
            <a:ext cx="10358215" cy="1325563"/>
          </a:xfrm>
        </p:spPr>
        <p:txBody>
          <a:bodyPr/>
          <a:lstStyle/>
          <a:p>
            <a:r>
              <a:rPr lang="en-US" dirty="0" err="1"/>
              <a:t>Pirkim</a:t>
            </a:r>
            <a:r>
              <a:rPr lang="lt-LT" dirty="0"/>
              <a:t>ų</a:t>
            </a:r>
            <a:r>
              <a:rPr lang="en-US" dirty="0"/>
              <a:t> </a:t>
            </a:r>
            <a:r>
              <a:rPr lang="en-US" dirty="0" err="1"/>
              <a:t>centralizavimas</a:t>
            </a:r>
            <a:r>
              <a:rPr lang="en-US" dirty="0"/>
              <a:t>: </a:t>
            </a:r>
            <a:r>
              <a:rPr lang="en-US" dirty="0" err="1"/>
              <a:t>kiekybinis</a:t>
            </a:r>
            <a:r>
              <a:rPr lang="en-US" dirty="0"/>
              <a:t> </a:t>
            </a:r>
            <a:r>
              <a:rPr lang="en-US" dirty="0" err="1"/>
              <a:t>aspektas</a:t>
            </a:r>
            <a:endParaRPr lang="lt-LT" dirty="0">
              <a:highlight>
                <a:srgbClr val="FFFF00"/>
              </a:highlight>
            </a:endParaRPr>
          </a:p>
        </p:txBody>
      </p:sp>
      <p:sp>
        <p:nvSpPr>
          <p:cNvPr id="5" name="TextBox 4">
            <a:extLst>
              <a:ext uri="{FF2B5EF4-FFF2-40B4-BE49-F238E27FC236}">
                <a16:creationId xmlns:a16="http://schemas.microsoft.com/office/drawing/2014/main" id="{B464F789-58DD-40C4-9CA5-D47CC9E13B3B}"/>
              </a:ext>
            </a:extLst>
          </p:cNvPr>
          <p:cNvSpPr txBox="1"/>
          <p:nvPr/>
        </p:nvSpPr>
        <p:spPr>
          <a:xfrm>
            <a:off x="2699869" y="1898660"/>
            <a:ext cx="184731" cy="830997"/>
          </a:xfrm>
          <a:prstGeom prst="rect">
            <a:avLst/>
          </a:prstGeom>
          <a:noFill/>
        </p:spPr>
        <p:txBody>
          <a:bodyPr wrap="none" rtlCol="0">
            <a:spAutoFit/>
          </a:bodyPr>
          <a:lstStyle/>
          <a:p>
            <a:endParaRPr lang="lt-LT" sz="48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65195F3-956D-4376-9627-256F0DF3BB75}"/>
              </a:ext>
            </a:extLst>
          </p:cNvPr>
          <p:cNvSpPr txBox="1"/>
          <p:nvPr/>
        </p:nvSpPr>
        <p:spPr>
          <a:xfrm>
            <a:off x="4342000" y="1888770"/>
            <a:ext cx="1749197"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53</a:t>
            </a:r>
            <a:r>
              <a:rPr lang="lt-LT" dirty="0">
                <a:solidFill>
                  <a:schemeClr val="tx1">
                    <a:lumMod val="75000"/>
                    <a:lumOff val="25000"/>
                  </a:schemeClr>
                </a:solidFill>
                <a:latin typeface="Times New Roman" panose="02020603050405020304" pitchFamily="18" charset="0"/>
                <a:cs typeface="Times New Roman" panose="02020603050405020304" pitchFamily="18" charset="0"/>
              </a:rPr>
              <a:t>dinaminės</a:t>
            </a:r>
          </a:p>
        </p:txBody>
      </p:sp>
      <p:sp>
        <p:nvSpPr>
          <p:cNvPr id="10" name="TextBox 9">
            <a:extLst>
              <a:ext uri="{FF2B5EF4-FFF2-40B4-BE49-F238E27FC236}">
                <a16:creationId xmlns:a16="http://schemas.microsoft.com/office/drawing/2014/main" id="{63B00B7E-5525-4F6C-B82A-2B53ADF79591}"/>
              </a:ext>
            </a:extLst>
          </p:cNvPr>
          <p:cNvSpPr txBox="1"/>
          <p:nvPr/>
        </p:nvSpPr>
        <p:spPr>
          <a:xfrm>
            <a:off x="4346974" y="2507577"/>
            <a:ext cx="986167" cy="646331"/>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pirkimų </a:t>
            </a:r>
          </a:p>
          <a:p>
            <a:r>
              <a:rPr lang="lt-LT" dirty="0">
                <a:solidFill>
                  <a:schemeClr val="tx1">
                    <a:lumMod val="75000"/>
                    <a:lumOff val="25000"/>
                  </a:schemeClr>
                </a:solidFill>
                <a:latin typeface="Times New Roman" panose="02020603050405020304" pitchFamily="18" charset="0"/>
                <a:cs typeface="Times New Roman" panose="02020603050405020304" pitchFamily="18" charset="0"/>
              </a:rPr>
              <a:t>sistemos</a:t>
            </a:r>
          </a:p>
        </p:txBody>
      </p:sp>
      <p:sp>
        <p:nvSpPr>
          <p:cNvPr id="14" name="TextBox 13">
            <a:extLst>
              <a:ext uri="{FF2B5EF4-FFF2-40B4-BE49-F238E27FC236}">
                <a16:creationId xmlns:a16="http://schemas.microsoft.com/office/drawing/2014/main" id="{B2AE2B96-48AA-4220-BAB5-7EBD327FE5BE}"/>
              </a:ext>
            </a:extLst>
          </p:cNvPr>
          <p:cNvSpPr txBox="1"/>
          <p:nvPr/>
        </p:nvSpPr>
        <p:spPr>
          <a:xfrm>
            <a:off x="7054500" y="3792667"/>
            <a:ext cx="1107996"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950</a:t>
            </a:r>
          </a:p>
        </p:txBody>
      </p:sp>
      <p:sp>
        <p:nvSpPr>
          <p:cNvPr id="15" name="TextBox 14">
            <a:extLst>
              <a:ext uri="{FF2B5EF4-FFF2-40B4-BE49-F238E27FC236}">
                <a16:creationId xmlns:a16="http://schemas.microsoft.com/office/drawing/2014/main" id="{E227E35B-F5E6-4059-B49E-1763228990BF}"/>
              </a:ext>
            </a:extLst>
          </p:cNvPr>
          <p:cNvSpPr txBox="1"/>
          <p:nvPr/>
        </p:nvSpPr>
        <p:spPr>
          <a:xfrm>
            <a:off x="7181948" y="4464655"/>
            <a:ext cx="813043" cy="369332"/>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tiekėjų</a:t>
            </a:r>
          </a:p>
        </p:txBody>
      </p:sp>
      <p:pic>
        <p:nvPicPr>
          <p:cNvPr id="17" name="Paveikslėlis 16">
            <a:extLst>
              <a:ext uri="{FF2B5EF4-FFF2-40B4-BE49-F238E27FC236}">
                <a16:creationId xmlns:a16="http://schemas.microsoft.com/office/drawing/2014/main" id="{E3160A94-1867-434F-B956-EDAC735D87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136" b="19711"/>
          <a:stretch/>
        </p:blipFill>
        <p:spPr>
          <a:xfrm>
            <a:off x="8345056" y="3818780"/>
            <a:ext cx="1843717" cy="1127488"/>
          </a:xfrm>
          <a:prstGeom prst="rect">
            <a:avLst/>
          </a:prstGeom>
        </p:spPr>
      </p:pic>
      <p:sp>
        <p:nvSpPr>
          <p:cNvPr id="18" name="TextBox 17">
            <a:extLst>
              <a:ext uri="{FF2B5EF4-FFF2-40B4-BE49-F238E27FC236}">
                <a16:creationId xmlns:a16="http://schemas.microsoft.com/office/drawing/2014/main" id="{42C9067D-48A6-415C-8E65-536D2D67F390}"/>
              </a:ext>
            </a:extLst>
          </p:cNvPr>
          <p:cNvSpPr txBox="1"/>
          <p:nvPr/>
        </p:nvSpPr>
        <p:spPr>
          <a:xfrm>
            <a:off x="10519191" y="3593711"/>
            <a:ext cx="1274708" cy="830997"/>
          </a:xfrm>
          <a:prstGeom prst="rect">
            <a:avLst/>
          </a:prstGeom>
          <a:noFill/>
        </p:spPr>
        <p:txBody>
          <a:bodyPr wrap="none" rtlCol="0">
            <a:spAutoFit/>
          </a:bodyPr>
          <a:lstStyle/>
          <a:p>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a:t>
            </a:r>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 72</a:t>
            </a:r>
          </a:p>
        </p:txBody>
      </p:sp>
      <p:sp>
        <p:nvSpPr>
          <p:cNvPr id="19" name="TextBox 18">
            <a:extLst>
              <a:ext uri="{FF2B5EF4-FFF2-40B4-BE49-F238E27FC236}">
                <a16:creationId xmlns:a16="http://schemas.microsoft.com/office/drawing/2014/main" id="{48628D97-4065-4288-88C4-1B63CF6F0599}"/>
              </a:ext>
            </a:extLst>
          </p:cNvPr>
          <p:cNvSpPr txBox="1"/>
          <p:nvPr/>
        </p:nvSpPr>
        <p:spPr>
          <a:xfrm>
            <a:off x="10163524" y="4319353"/>
            <a:ext cx="1960793" cy="646331"/>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pirkimus kiekvieną</a:t>
            </a:r>
          </a:p>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darbo dieną</a:t>
            </a:r>
          </a:p>
        </p:txBody>
      </p:sp>
      <p:pic>
        <p:nvPicPr>
          <p:cNvPr id="21" name="Paveikslėlis 20">
            <a:extLst>
              <a:ext uri="{FF2B5EF4-FFF2-40B4-BE49-F238E27FC236}">
                <a16:creationId xmlns:a16="http://schemas.microsoft.com/office/drawing/2014/main" id="{102673E5-753A-4553-98E4-21DF31AF77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69999">
            <a:off x="4207215" y="5418867"/>
            <a:ext cx="983369" cy="983369"/>
          </a:xfrm>
          <a:prstGeom prst="rect">
            <a:avLst/>
          </a:prstGeom>
        </p:spPr>
      </p:pic>
      <p:pic>
        <p:nvPicPr>
          <p:cNvPr id="31" name="Paveikslėlis 30">
            <a:extLst>
              <a:ext uri="{FF2B5EF4-FFF2-40B4-BE49-F238E27FC236}">
                <a16:creationId xmlns:a16="http://schemas.microsoft.com/office/drawing/2014/main" id="{AEC0C46C-B7FB-4802-9E87-7009B86353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7351" y="5380934"/>
            <a:ext cx="1325563" cy="1325563"/>
          </a:xfrm>
          <a:prstGeom prst="rect">
            <a:avLst/>
          </a:prstGeom>
        </p:spPr>
      </p:pic>
      <p:sp>
        <p:nvSpPr>
          <p:cNvPr id="34" name="TextBox 33">
            <a:extLst>
              <a:ext uri="{FF2B5EF4-FFF2-40B4-BE49-F238E27FC236}">
                <a16:creationId xmlns:a16="http://schemas.microsoft.com/office/drawing/2014/main" id="{103CD2F0-D4D5-4198-BE8C-91C969B150CA}"/>
              </a:ext>
            </a:extLst>
          </p:cNvPr>
          <p:cNvSpPr txBox="1"/>
          <p:nvPr/>
        </p:nvSpPr>
        <p:spPr>
          <a:xfrm>
            <a:off x="6151381" y="5495054"/>
            <a:ext cx="800219"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70</a:t>
            </a:r>
          </a:p>
        </p:txBody>
      </p:sp>
      <p:sp>
        <p:nvSpPr>
          <p:cNvPr id="35" name="TextBox 34">
            <a:extLst>
              <a:ext uri="{FF2B5EF4-FFF2-40B4-BE49-F238E27FC236}">
                <a16:creationId xmlns:a16="http://schemas.microsoft.com/office/drawing/2014/main" id="{33361289-2349-4AFA-A71A-EC3BBFFBDE1E}"/>
              </a:ext>
            </a:extLst>
          </p:cNvPr>
          <p:cNvSpPr txBox="1"/>
          <p:nvPr/>
        </p:nvSpPr>
        <p:spPr>
          <a:xfrm>
            <a:off x="6084543" y="6130409"/>
            <a:ext cx="1005403" cy="646331"/>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pirkimo </a:t>
            </a:r>
          </a:p>
          <a:p>
            <a:r>
              <a:rPr lang="lt-LT" dirty="0">
                <a:solidFill>
                  <a:schemeClr val="tx1">
                    <a:lumMod val="75000"/>
                    <a:lumOff val="25000"/>
                  </a:schemeClr>
                </a:solidFill>
                <a:latin typeface="Times New Roman" panose="02020603050405020304" pitchFamily="18" charset="0"/>
                <a:cs typeface="Times New Roman" panose="02020603050405020304" pitchFamily="18" charset="0"/>
              </a:rPr>
              <a:t>modulių</a:t>
            </a:r>
          </a:p>
        </p:txBody>
      </p:sp>
      <p:sp>
        <p:nvSpPr>
          <p:cNvPr id="36" name="TextBox 35">
            <a:extLst>
              <a:ext uri="{FF2B5EF4-FFF2-40B4-BE49-F238E27FC236}">
                <a16:creationId xmlns:a16="http://schemas.microsoft.com/office/drawing/2014/main" id="{56D72266-026E-49D2-93C5-8E39CC748FCC}"/>
              </a:ext>
            </a:extLst>
          </p:cNvPr>
          <p:cNvSpPr txBox="1"/>
          <p:nvPr/>
        </p:nvSpPr>
        <p:spPr>
          <a:xfrm>
            <a:off x="10197899" y="5516260"/>
            <a:ext cx="800219"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12</a:t>
            </a:r>
          </a:p>
        </p:txBody>
      </p:sp>
      <p:sp>
        <p:nvSpPr>
          <p:cNvPr id="37" name="TextBox 36">
            <a:extLst>
              <a:ext uri="{FF2B5EF4-FFF2-40B4-BE49-F238E27FC236}">
                <a16:creationId xmlns:a16="http://schemas.microsoft.com/office/drawing/2014/main" id="{74381DEF-1EBD-48AB-B8FA-A11F2A406A93}"/>
              </a:ext>
            </a:extLst>
          </p:cNvPr>
          <p:cNvSpPr txBox="1"/>
          <p:nvPr/>
        </p:nvSpPr>
        <p:spPr>
          <a:xfrm>
            <a:off x="10246880" y="6134682"/>
            <a:ext cx="1794082" cy="646331"/>
          </a:xfrm>
          <a:prstGeom prst="rect">
            <a:avLst/>
          </a:prstGeom>
          <a:noFill/>
        </p:spPr>
        <p:txBody>
          <a:bodyPr wrap="none" rtlCol="0">
            <a:spAutoFit/>
          </a:bodyPr>
          <a:lstStyle/>
          <a:p>
            <a:r>
              <a:rPr lang="lt-LT" b="1" dirty="0">
                <a:solidFill>
                  <a:schemeClr val="tx1">
                    <a:lumMod val="75000"/>
                    <a:lumOff val="25000"/>
                  </a:schemeClr>
                </a:solidFill>
                <a:latin typeface="Times New Roman" panose="02020603050405020304" pitchFamily="18" charset="0"/>
                <a:cs typeface="Times New Roman" panose="02020603050405020304" pitchFamily="18" charset="0"/>
              </a:rPr>
              <a:t>naujų</a:t>
            </a:r>
            <a:r>
              <a:rPr lang="lt-LT" dirty="0">
                <a:solidFill>
                  <a:schemeClr val="tx1">
                    <a:lumMod val="75000"/>
                    <a:lumOff val="25000"/>
                  </a:schemeClr>
                </a:solidFill>
                <a:latin typeface="Times New Roman" panose="02020603050405020304" pitchFamily="18" charset="0"/>
                <a:cs typeface="Times New Roman" panose="02020603050405020304" pitchFamily="18" charset="0"/>
              </a:rPr>
              <a:t> pirkimo</a:t>
            </a:r>
          </a:p>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modulių 2021 m.</a:t>
            </a:r>
          </a:p>
        </p:txBody>
      </p:sp>
      <p:cxnSp>
        <p:nvCxnSpPr>
          <p:cNvPr id="45" name="Tiesioji jungtis 44">
            <a:extLst>
              <a:ext uri="{FF2B5EF4-FFF2-40B4-BE49-F238E27FC236}">
                <a16:creationId xmlns:a16="http://schemas.microsoft.com/office/drawing/2014/main" id="{0A6FC523-12E7-460D-94BA-AE0EAA4B94F8}"/>
              </a:ext>
            </a:extLst>
          </p:cNvPr>
          <p:cNvCxnSpPr/>
          <p:nvPr/>
        </p:nvCxnSpPr>
        <p:spPr>
          <a:xfrm>
            <a:off x="1771392" y="3429000"/>
            <a:ext cx="10157991" cy="0"/>
          </a:xfrm>
          <a:prstGeom prst="line">
            <a:avLst/>
          </a:prstGeom>
        </p:spPr>
        <p:style>
          <a:lnRef idx="3">
            <a:schemeClr val="dk1"/>
          </a:lnRef>
          <a:fillRef idx="0">
            <a:schemeClr val="dk1"/>
          </a:fillRef>
          <a:effectRef idx="2">
            <a:schemeClr val="dk1"/>
          </a:effectRef>
          <a:fontRef idx="minor">
            <a:schemeClr val="tx1"/>
          </a:fontRef>
        </p:style>
      </p:cxnSp>
      <p:cxnSp>
        <p:nvCxnSpPr>
          <p:cNvPr id="46" name="Tiesioji jungtis 45">
            <a:extLst>
              <a:ext uri="{FF2B5EF4-FFF2-40B4-BE49-F238E27FC236}">
                <a16:creationId xmlns:a16="http://schemas.microsoft.com/office/drawing/2014/main" id="{F3CFAF31-2A36-4DF6-8AA7-BABAD22B7D61}"/>
              </a:ext>
            </a:extLst>
          </p:cNvPr>
          <p:cNvCxnSpPr/>
          <p:nvPr/>
        </p:nvCxnSpPr>
        <p:spPr>
          <a:xfrm>
            <a:off x="1811584" y="5299668"/>
            <a:ext cx="10157991" cy="0"/>
          </a:xfrm>
          <a:prstGeom prst="line">
            <a:avLst/>
          </a:prstGeom>
        </p:spPr>
        <p:style>
          <a:lnRef idx="3">
            <a:schemeClr val="dk1"/>
          </a:lnRef>
          <a:fillRef idx="0">
            <a:schemeClr val="dk1"/>
          </a:fillRef>
          <a:effectRef idx="2">
            <a:schemeClr val="dk1"/>
          </a:effectRef>
          <a:fontRef idx="minor">
            <a:schemeClr val="tx1"/>
          </a:fontRef>
        </p:style>
      </p:cxnSp>
      <p:cxnSp>
        <p:nvCxnSpPr>
          <p:cNvPr id="49" name="Tiesioji jungtis 48">
            <a:extLst>
              <a:ext uri="{FF2B5EF4-FFF2-40B4-BE49-F238E27FC236}">
                <a16:creationId xmlns:a16="http://schemas.microsoft.com/office/drawing/2014/main" id="{A33C33D6-BBD3-4EFC-B27C-D2A15100ECB1}"/>
              </a:ext>
            </a:extLst>
          </p:cNvPr>
          <p:cNvCxnSpPr/>
          <p:nvPr/>
        </p:nvCxnSpPr>
        <p:spPr>
          <a:xfrm>
            <a:off x="7089946" y="1541599"/>
            <a:ext cx="0" cy="1887401"/>
          </a:xfrm>
          <a:prstGeom prst="line">
            <a:avLst/>
          </a:prstGeom>
        </p:spPr>
        <p:style>
          <a:lnRef idx="3">
            <a:schemeClr val="dk1"/>
          </a:lnRef>
          <a:fillRef idx="0">
            <a:schemeClr val="dk1"/>
          </a:fillRef>
          <a:effectRef idx="2">
            <a:schemeClr val="dk1"/>
          </a:effectRef>
          <a:fontRef idx="minor">
            <a:schemeClr val="tx1"/>
          </a:fontRef>
        </p:style>
      </p:cxnSp>
      <p:cxnSp>
        <p:nvCxnSpPr>
          <p:cNvPr id="50" name="Tiesioji jungtis 49">
            <a:extLst>
              <a:ext uri="{FF2B5EF4-FFF2-40B4-BE49-F238E27FC236}">
                <a16:creationId xmlns:a16="http://schemas.microsoft.com/office/drawing/2014/main" id="{56678714-7BE1-446F-86BB-8F1959CF61C3}"/>
              </a:ext>
            </a:extLst>
          </p:cNvPr>
          <p:cNvCxnSpPr>
            <a:cxnSpLocks/>
          </p:cNvCxnSpPr>
          <p:nvPr/>
        </p:nvCxnSpPr>
        <p:spPr>
          <a:xfrm>
            <a:off x="8266128" y="3455617"/>
            <a:ext cx="0" cy="1870668"/>
          </a:xfrm>
          <a:prstGeom prst="line">
            <a:avLst/>
          </a:prstGeom>
        </p:spPr>
        <p:style>
          <a:lnRef idx="3">
            <a:schemeClr val="dk1"/>
          </a:lnRef>
          <a:fillRef idx="0">
            <a:schemeClr val="dk1"/>
          </a:fillRef>
          <a:effectRef idx="2">
            <a:schemeClr val="dk1"/>
          </a:effectRef>
          <a:fontRef idx="minor">
            <a:schemeClr val="tx1"/>
          </a:fontRef>
        </p:style>
      </p:cxnSp>
      <p:cxnSp>
        <p:nvCxnSpPr>
          <p:cNvPr id="52" name="Tiesioji jungtis 51">
            <a:extLst>
              <a:ext uri="{FF2B5EF4-FFF2-40B4-BE49-F238E27FC236}">
                <a16:creationId xmlns:a16="http://schemas.microsoft.com/office/drawing/2014/main" id="{2B3798BF-31FD-4297-9E86-20183F18C2A9}"/>
              </a:ext>
            </a:extLst>
          </p:cNvPr>
          <p:cNvCxnSpPr>
            <a:cxnSpLocks/>
          </p:cNvCxnSpPr>
          <p:nvPr/>
        </p:nvCxnSpPr>
        <p:spPr>
          <a:xfrm>
            <a:off x="7293389" y="5299668"/>
            <a:ext cx="0" cy="1558332"/>
          </a:xfrm>
          <a:prstGeom prst="line">
            <a:avLst/>
          </a:prstGeom>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91D4251-391B-4D60-97C7-AE1C9FD22738}"/>
              </a:ext>
            </a:extLst>
          </p:cNvPr>
          <p:cNvSpPr txBox="1"/>
          <p:nvPr/>
        </p:nvSpPr>
        <p:spPr>
          <a:xfrm>
            <a:off x="9234486" y="1842841"/>
            <a:ext cx="2582758"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22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kainos</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ir</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kokyb</a:t>
            </a:r>
            <a:r>
              <a:rPr lang="lt-LT" dirty="0">
                <a:solidFill>
                  <a:schemeClr val="tx1">
                    <a:lumMod val="75000"/>
                    <a:lumOff val="25000"/>
                  </a:schemeClr>
                </a:solidFill>
                <a:latin typeface="Times New Roman" panose="02020603050405020304" pitchFamily="18" charset="0"/>
                <a:cs typeface="Times New Roman" panose="02020603050405020304" pitchFamily="18" charset="0"/>
              </a:rPr>
              <a:t>ės</a:t>
            </a:r>
          </a:p>
        </p:txBody>
      </p:sp>
      <p:pic>
        <p:nvPicPr>
          <p:cNvPr id="47" name="Paveikslėlis 46">
            <a:extLst>
              <a:ext uri="{FF2B5EF4-FFF2-40B4-BE49-F238E27FC236}">
                <a16:creationId xmlns:a16="http://schemas.microsoft.com/office/drawing/2014/main" id="{9D631528-E987-4734-8E9D-1A1FFEE94C94}"/>
              </a:ext>
            </a:extLst>
          </p:cNvPr>
          <p:cNvPicPr>
            <a:picLocks noChangeAspect="1"/>
          </p:cNvPicPr>
          <p:nvPr/>
        </p:nvPicPr>
        <p:blipFill>
          <a:blip r:embed="rId7"/>
          <a:stretch>
            <a:fillRect/>
          </a:stretch>
        </p:blipFill>
        <p:spPr>
          <a:xfrm>
            <a:off x="7765023" y="1637642"/>
            <a:ext cx="1502000" cy="1506237"/>
          </a:xfrm>
          <a:prstGeom prst="rect">
            <a:avLst/>
          </a:prstGeom>
        </p:spPr>
      </p:pic>
      <p:sp>
        <p:nvSpPr>
          <p:cNvPr id="40" name="TextBox 39">
            <a:extLst>
              <a:ext uri="{FF2B5EF4-FFF2-40B4-BE49-F238E27FC236}">
                <a16:creationId xmlns:a16="http://schemas.microsoft.com/office/drawing/2014/main" id="{AF0D58BF-25AE-463B-864E-10BE092DDB79}"/>
              </a:ext>
            </a:extLst>
          </p:cNvPr>
          <p:cNvSpPr txBox="1"/>
          <p:nvPr/>
        </p:nvSpPr>
        <p:spPr>
          <a:xfrm>
            <a:off x="9267023" y="2442199"/>
            <a:ext cx="2662360" cy="646331"/>
          </a:xfrm>
          <a:prstGeom prst="rect">
            <a:avLst/>
          </a:prstGeom>
          <a:noFill/>
        </p:spPr>
        <p:txBody>
          <a:bodyPr wrap="squar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             santykio</a:t>
            </a:r>
          </a:p>
          <a:p>
            <a:r>
              <a:rPr lang="lt-LT" dirty="0">
                <a:solidFill>
                  <a:schemeClr val="tx1">
                    <a:lumMod val="75000"/>
                    <a:lumOff val="25000"/>
                  </a:schemeClr>
                </a:solidFill>
                <a:latin typeface="Times New Roman" panose="02020603050405020304" pitchFamily="18" charset="0"/>
                <a:cs typeface="Times New Roman" panose="02020603050405020304" pitchFamily="18" charset="0"/>
              </a:rPr>
              <a:t>             modulių</a:t>
            </a:r>
          </a:p>
        </p:txBody>
      </p:sp>
      <p:pic>
        <p:nvPicPr>
          <p:cNvPr id="12" name="Paveikslėlis 11">
            <a:extLst>
              <a:ext uri="{FF2B5EF4-FFF2-40B4-BE49-F238E27FC236}">
                <a16:creationId xmlns:a16="http://schemas.microsoft.com/office/drawing/2014/main" id="{CF759587-DCBC-456C-8E6C-13D1C1C326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4632" y="1504524"/>
            <a:ext cx="1584006" cy="1584006"/>
          </a:xfrm>
          <a:prstGeom prst="rect">
            <a:avLst/>
          </a:prstGeom>
        </p:spPr>
      </p:pic>
      <p:pic>
        <p:nvPicPr>
          <p:cNvPr id="24" name="Paveikslėlis 23">
            <a:extLst>
              <a:ext uri="{FF2B5EF4-FFF2-40B4-BE49-F238E27FC236}">
                <a16:creationId xmlns:a16="http://schemas.microsoft.com/office/drawing/2014/main" id="{AD18B26A-416E-46AB-88A8-6C796ED05B28}"/>
              </a:ext>
            </a:extLst>
          </p:cNvPr>
          <p:cNvPicPr>
            <a:picLocks noChangeAspect="1"/>
          </p:cNvPicPr>
          <p:nvPr/>
        </p:nvPicPr>
        <p:blipFill>
          <a:blip r:embed="rId9"/>
          <a:stretch>
            <a:fillRect/>
          </a:stretch>
        </p:blipFill>
        <p:spPr>
          <a:xfrm>
            <a:off x="7588470" y="5372107"/>
            <a:ext cx="353106" cy="1404633"/>
          </a:xfrm>
          <a:prstGeom prst="rect">
            <a:avLst/>
          </a:prstGeom>
        </p:spPr>
      </p:pic>
      <p:pic>
        <p:nvPicPr>
          <p:cNvPr id="28" name="Paveikslėlis 27">
            <a:extLst>
              <a:ext uri="{FF2B5EF4-FFF2-40B4-BE49-F238E27FC236}">
                <a16:creationId xmlns:a16="http://schemas.microsoft.com/office/drawing/2014/main" id="{B2F068BA-C442-4A57-9D8D-CB32711D1C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5855" y="5438878"/>
            <a:ext cx="1299170" cy="1299170"/>
          </a:xfrm>
          <a:prstGeom prst="rect">
            <a:avLst/>
          </a:prstGeom>
        </p:spPr>
      </p:pic>
      <p:pic>
        <p:nvPicPr>
          <p:cNvPr id="30" name="Paveikslėlis 29">
            <a:extLst>
              <a:ext uri="{FF2B5EF4-FFF2-40B4-BE49-F238E27FC236}">
                <a16:creationId xmlns:a16="http://schemas.microsoft.com/office/drawing/2014/main" id="{CD51ABE0-F505-4C29-B7CE-E95CA8439A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249" y="5679819"/>
            <a:ext cx="1076751" cy="1076751"/>
          </a:xfrm>
          <a:prstGeom prst="rect">
            <a:avLst/>
          </a:prstGeom>
        </p:spPr>
      </p:pic>
      <p:pic>
        <p:nvPicPr>
          <p:cNvPr id="51" name="Paveikslėlis 50">
            <a:extLst>
              <a:ext uri="{FF2B5EF4-FFF2-40B4-BE49-F238E27FC236}">
                <a16:creationId xmlns:a16="http://schemas.microsoft.com/office/drawing/2014/main" id="{37F9EA21-C5CA-4F76-A273-5490F38D33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570519">
            <a:off x="4572958" y="6067092"/>
            <a:ext cx="703658" cy="703658"/>
          </a:xfrm>
          <a:prstGeom prst="rect">
            <a:avLst/>
          </a:prstGeom>
        </p:spPr>
      </p:pic>
      <p:pic>
        <p:nvPicPr>
          <p:cNvPr id="54" name="Paveikslėlis 53">
            <a:extLst>
              <a:ext uri="{FF2B5EF4-FFF2-40B4-BE49-F238E27FC236}">
                <a16:creationId xmlns:a16="http://schemas.microsoft.com/office/drawing/2014/main" id="{CBDBEDC8-265C-4AB3-B1EB-274F00980C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2506" y="5534403"/>
            <a:ext cx="1227749" cy="1225351"/>
          </a:xfrm>
          <a:prstGeom prst="rect">
            <a:avLst/>
          </a:prstGeom>
        </p:spPr>
      </p:pic>
      <p:pic>
        <p:nvPicPr>
          <p:cNvPr id="56" name="Paveikslėlis 55">
            <a:extLst>
              <a:ext uri="{FF2B5EF4-FFF2-40B4-BE49-F238E27FC236}">
                <a16:creationId xmlns:a16="http://schemas.microsoft.com/office/drawing/2014/main" id="{0A98A83F-9C23-494E-91D1-C823C5D1EC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89880" y="3553647"/>
            <a:ext cx="1428344" cy="1428344"/>
          </a:xfrm>
          <a:prstGeom prst="rect">
            <a:avLst/>
          </a:prstGeom>
        </p:spPr>
      </p:pic>
      <p:cxnSp>
        <p:nvCxnSpPr>
          <p:cNvPr id="33" name="Tiesioji jungtis 49">
            <a:extLst>
              <a:ext uri="{FF2B5EF4-FFF2-40B4-BE49-F238E27FC236}">
                <a16:creationId xmlns:a16="http://schemas.microsoft.com/office/drawing/2014/main" id="{EC8F8D15-B8E3-46EE-B4A1-9AEDCD65517A}"/>
              </a:ext>
            </a:extLst>
          </p:cNvPr>
          <p:cNvCxnSpPr>
            <a:cxnSpLocks/>
          </p:cNvCxnSpPr>
          <p:nvPr/>
        </p:nvCxnSpPr>
        <p:spPr>
          <a:xfrm>
            <a:off x="5439801" y="3447190"/>
            <a:ext cx="0" cy="1870668"/>
          </a:xfrm>
          <a:prstGeom prst="line">
            <a:avLst/>
          </a:prstGeom>
        </p:spPr>
        <p:style>
          <a:lnRef idx="3">
            <a:schemeClr val="dk1"/>
          </a:lnRef>
          <a:fillRef idx="0">
            <a:schemeClr val="dk1"/>
          </a:fillRef>
          <a:effectRef idx="2">
            <a:schemeClr val="dk1"/>
          </a:effectRef>
          <a:fontRef idx="minor">
            <a:schemeClr val="tx1"/>
          </a:fontRef>
        </p:style>
      </p:cxnSp>
      <p:pic>
        <p:nvPicPr>
          <p:cNvPr id="7" name="Picture 6" descr="Stick figure families holding hands">
            <a:extLst>
              <a:ext uri="{FF2B5EF4-FFF2-40B4-BE49-F238E27FC236}">
                <a16:creationId xmlns:a16="http://schemas.microsoft.com/office/drawing/2014/main" id="{BC28D69C-023E-445A-AAE5-F62E42B241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09696" y="3834654"/>
            <a:ext cx="1333590" cy="889060"/>
          </a:xfrm>
          <a:prstGeom prst="rect">
            <a:avLst/>
          </a:prstGeom>
        </p:spPr>
      </p:pic>
      <p:sp>
        <p:nvSpPr>
          <p:cNvPr id="39" name="TextBox 38">
            <a:extLst>
              <a:ext uri="{FF2B5EF4-FFF2-40B4-BE49-F238E27FC236}">
                <a16:creationId xmlns:a16="http://schemas.microsoft.com/office/drawing/2014/main" id="{C262D6AB-C3DC-4832-8DFB-2EFE43A9429A}"/>
              </a:ext>
            </a:extLst>
          </p:cNvPr>
          <p:cNvSpPr txBox="1"/>
          <p:nvPr/>
        </p:nvSpPr>
        <p:spPr>
          <a:xfrm>
            <a:off x="1520604" y="3471598"/>
            <a:ext cx="3511773" cy="369332"/>
          </a:xfrm>
          <a:prstGeom prst="rect">
            <a:avLst/>
          </a:prstGeom>
          <a:noFill/>
        </p:spPr>
        <p:txBody>
          <a:bodyPr wrap="square" rtlCol="0">
            <a:spAutoFit/>
          </a:bodyPr>
          <a:lstStyle/>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Pirkimai pagal pavedimą</a:t>
            </a:r>
          </a:p>
        </p:txBody>
      </p:sp>
      <p:sp>
        <p:nvSpPr>
          <p:cNvPr id="42" name="TextBox 41">
            <a:extLst>
              <a:ext uri="{FF2B5EF4-FFF2-40B4-BE49-F238E27FC236}">
                <a16:creationId xmlns:a16="http://schemas.microsoft.com/office/drawing/2014/main" id="{EBF8AE2C-419E-4AD2-9DA8-58F7E1B6E5A7}"/>
              </a:ext>
            </a:extLst>
          </p:cNvPr>
          <p:cNvSpPr txBox="1"/>
          <p:nvPr/>
        </p:nvSpPr>
        <p:spPr>
          <a:xfrm>
            <a:off x="1736355" y="3991909"/>
            <a:ext cx="800219" cy="830997"/>
          </a:xfrm>
          <a:prstGeom prst="rect">
            <a:avLst/>
          </a:prstGeom>
          <a:noFill/>
        </p:spPr>
        <p:txBody>
          <a:bodyPr wrap="none" rtlCol="0">
            <a:spAutoFit/>
          </a:bodyPr>
          <a:lstStyle/>
          <a:p>
            <a:pPr algn="ctr"/>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22</a:t>
            </a:r>
          </a:p>
        </p:txBody>
      </p:sp>
      <p:sp>
        <p:nvSpPr>
          <p:cNvPr id="44" name="TextBox 43">
            <a:extLst>
              <a:ext uri="{FF2B5EF4-FFF2-40B4-BE49-F238E27FC236}">
                <a16:creationId xmlns:a16="http://schemas.microsoft.com/office/drawing/2014/main" id="{9391AD26-B23B-48D5-8A56-2782BA96FB88}"/>
              </a:ext>
            </a:extLst>
          </p:cNvPr>
          <p:cNvSpPr txBox="1"/>
          <p:nvPr/>
        </p:nvSpPr>
        <p:spPr>
          <a:xfrm>
            <a:off x="3962907" y="4020121"/>
            <a:ext cx="1428597" cy="830997"/>
          </a:xfrm>
          <a:prstGeom prst="rect">
            <a:avLst/>
          </a:prstGeom>
          <a:noFill/>
        </p:spPr>
        <p:txBody>
          <a:bodyPr wrap="none" rtlCol="0">
            <a:spAutoFit/>
          </a:bodyPr>
          <a:lstStyle/>
          <a:p>
            <a:pPr algn="ct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a:t>
            </a:r>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500</a:t>
            </a:r>
          </a:p>
        </p:txBody>
      </p:sp>
      <p:sp>
        <p:nvSpPr>
          <p:cNvPr id="48" name="TextBox 47">
            <a:extLst>
              <a:ext uri="{FF2B5EF4-FFF2-40B4-BE49-F238E27FC236}">
                <a16:creationId xmlns:a16="http://schemas.microsoft.com/office/drawing/2014/main" id="{C1C3C0B3-B0D5-4EF8-9792-9ADF8E5D0BF0}"/>
              </a:ext>
            </a:extLst>
          </p:cNvPr>
          <p:cNvSpPr txBox="1"/>
          <p:nvPr/>
        </p:nvSpPr>
        <p:spPr>
          <a:xfrm>
            <a:off x="1437020" y="4382524"/>
            <a:ext cx="1792786" cy="923330"/>
          </a:xfrm>
          <a:prstGeom prst="rect">
            <a:avLst/>
          </a:prstGeom>
          <a:noFill/>
        </p:spPr>
        <p:txBody>
          <a:bodyPr wrap="squar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             perkančiosios        organizacijos</a:t>
            </a:r>
          </a:p>
        </p:txBody>
      </p:sp>
      <p:sp>
        <p:nvSpPr>
          <p:cNvPr id="53" name="TextBox 52">
            <a:extLst>
              <a:ext uri="{FF2B5EF4-FFF2-40B4-BE49-F238E27FC236}">
                <a16:creationId xmlns:a16="http://schemas.microsoft.com/office/drawing/2014/main" id="{B1189F15-97F2-4B28-8B7A-F14221339CA8}"/>
              </a:ext>
            </a:extLst>
          </p:cNvPr>
          <p:cNvSpPr txBox="1"/>
          <p:nvPr/>
        </p:nvSpPr>
        <p:spPr>
          <a:xfrm>
            <a:off x="4004722" y="4729355"/>
            <a:ext cx="1428343" cy="369332"/>
          </a:xfrm>
          <a:prstGeom prst="rect">
            <a:avLst/>
          </a:prstGeom>
          <a:noFill/>
        </p:spPr>
        <p:txBody>
          <a:bodyPr wrap="square" rtlCol="0">
            <a:spAutoFit/>
          </a:bodyPr>
          <a:lstStyle/>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pirkimų</a:t>
            </a:r>
          </a:p>
        </p:txBody>
      </p:sp>
    </p:spTree>
    <p:extLst>
      <p:ext uri="{BB962C8B-B14F-4D97-AF65-F5344CB8AC3E}">
        <p14:creationId xmlns:p14="http://schemas.microsoft.com/office/powerpoint/2010/main" val="13382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97EEF-1138-4DFD-9C41-3F3F4625FCE9}"/>
              </a:ext>
            </a:extLst>
          </p:cNvPr>
          <p:cNvSpPr>
            <a:spLocks noGrp="1"/>
          </p:cNvSpPr>
          <p:nvPr>
            <p:ph type="sldNum" sz="quarter" idx="12"/>
          </p:nvPr>
        </p:nvSpPr>
        <p:spPr/>
        <p:txBody>
          <a:bodyPr/>
          <a:lstStyle/>
          <a:p>
            <a:fld id="{B69CB6CF-1992-4116-97DA-1AA159B02BFE}" type="slidenum">
              <a:rPr lang="lt-LT" smtClean="0"/>
              <a:pPr/>
              <a:t>20</a:t>
            </a:fld>
            <a:endParaRPr lang="lt-LT"/>
          </a:p>
        </p:txBody>
      </p:sp>
      <p:sp>
        <p:nvSpPr>
          <p:cNvPr id="3" name="TextBox 2">
            <a:extLst>
              <a:ext uri="{FF2B5EF4-FFF2-40B4-BE49-F238E27FC236}">
                <a16:creationId xmlns:a16="http://schemas.microsoft.com/office/drawing/2014/main" id="{3CBE104A-CB93-4F9B-9E3D-AF03EAE0D73F}"/>
              </a:ext>
            </a:extLst>
          </p:cNvPr>
          <p:cNvSpPr txBox="1"/>
          <p:nvPr/>
        </p:nvSpPr>
        <p:spPr>
          <a:xfrm>
            <a:off x="1088193" y="245317"/>
            <a:ext cx="9034696" cy="430887"/>
          </a:xfrm>
          <a:prstGeom prst="rect">
            <a:avLst/>
          </a:prstGeom>
          <a:noFill/>
        </p:spPr>
        <p:txBody>
          <a:bodyPr wrap="square">
            <a:spAutoFit/>
          </a:bodyPr>
          <a:lstStyle/>
          <a:p>
            <a:r>
              <a:rPr lang="en-150" sz="2200" b="1" dirty="0">
                <a:latin typeface="Times New Roman" panose="02020603050405020304" pitchFamily="18" charset="0"/>
                <a:cs typeface="Times New Roman" panose="02020603050405020304" pitchFamily="18" charset="0"/>
              </a:rPr>
              <a:t>RENOVACIJAI SKIRT</a:t>
            </a:r>
            <a:r>
              <a:rPr lang="lt-LT" sz="2200" b="1" dirty="0">
                <a:latin typeface="Times New Roman" panose="02020603050405020304" pitchFamily="18" charset="0"/>
                <a:cs typeface="Times New Roman" panose="02020603050405020304" pitchFamily="18" charset="0"/>
              </a:rPr>
              <a:t>Ų MODULIŲ TOBULINIMO KRYPTYS 2022 m.</a:t>
            </a:r>
            <a:endParaRPr lang="en-US" sz="2200" b="1" dirty="0"/>
          </a:p>
        </p:txBody>
      </p:sp>
      <p:sp>
        <p:nvSpPr>
          <p:cNvPr id="4" name="Freeform 6">
            <a:extLst>
              <a:ext uri="{FF2B5EF4-FFF2-40B4-BE49-F238E27FC236}">
                <a16:creationId xmlns:a16="http://schemas.microsoft.com/office/drawing/2014/main" id="{BEE62DA8-48F1-4E82-A36C-1B25CF268E6B}"/>
              </a:ext>
            </a:extLst>
          </p:cNvPr>
          <p:cNvSpPr>
            <a:spLocks/>
          </p:cNvSpPr>
          <p:nvPr/>
        </p:nvSpPr>
        <p:spPr bwMode="auto">
          <a:xfrm>
            <a:off x="5201830" y="5165097"/>
            <a:ext cx="1283355" cy="1051815"/>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 name="Freeform 7">
            <a:extLst>
              <a:ext uri="{FF2B5EF4-FFF2-40B4-BE49-F238E27FC236}">
                <a16:creationId xmlns:a16="http://schemas.microsoft.com/office/drawing/2014/main" id="{4F337AB6-0334-49D1-A53B-0919AB6FCA49}"/>
              </a:ext>
            </a:extLst>
          </p:cNvPr>
          <p:cNvSpPr>
            <a:spLocks/>
          </p:cNvSpPr>
          <p:nvPr/>
        </p:nvSpPr>
        <p:spPr bwMode="auto">
          <a:xfrm>
            <a:off x="4368330" y="1135099"/>
            <a:ext cx="2906220" cy="952329"/>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 name="Freeform 10">
            <a:extLst>
              <a:ext uri="{FF2B5EF4-FFF2-40B4-BE49-F238E27FC236}">
                <a16:creationId xmlns:a16="http://schemas.microsoft.com/office/drawing/2014/main" id="{A421007D-0094-43BF-9816-0ADE1BEA90DC}"/>
              </a:ext>
            </a:extLst>
          </p:cNvPr>
          <p:cNvSpPr>
            <a:spLocks/>
          </p:cNvSpPr>
          <p:nvPr/>
        </p:nvSpPr>
        <p:spPr bwMode="auto">
          <a:xfrm>
            <a:off x="4281754" y="2158723"/>
            <a:ext cx="3079371" cy="916680"/>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accent5"/>
          </a:solid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 name="Freeform 12">
            <a:extLst>
              <a:ext uri="{FF2B5EF4-FFF2-40B4-BE49-F238E27FC236}">
                <a16:creationId xmlns:a16="http://schemas.microsoft.com/office/drawing/2014/main" id="{FCFACFE1-676D-45F4-B2EF-19FC7CDD8D47}"/>
              </a:ext>
            </a:extLst>
          </p:cNvPr>
          <p:cNvSpPr>
            <a:spLocks/>
          </p:cNvSpPr>
          <p:nvPr/>
        </p:nvSpPr>
        <p:spPr bwMode="auto">
          <a:xfrm>
            <a:off x="4867412" y="4136379"/>
            <a:ext cx="1906359" cy="952329"/>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accent1"/>
          </a:solid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 name="Freeform 14">
            <a:extLst>
              <a:ext uri="{FF2B5EF4-FFF2-40B4-BE49-F238E27FC236}">
                <a16:creationId xmlns:a16="http://schemas.microsoft.com/office/drawing/2014/main" id="{38C626BF-59EF-4389-A1A8-7A94AF5107A6}"/>
              </a:ext>
            </a:extLst>
          </p:cNvPr>
          <p:cNvSpPr>
            <a:spLocks/>
          </p:cNvSpPr>
          <p:nvPr/>
        </p:nvSpPr>
        <p:spPr bwMode="auto">
          <a:xfrm>
            <a:off x="4364935" y="3148399"/>
            <a:ext cx="2913009" cy="916680"/>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accent3"/>
          </a:solid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pic>
        <p:nvPicPr>
          <p:cNvPr id="9" name="Picture 8">
            <a:extLst>
              <a:ext uri="{FF2B5EF4-FFF2-40B4-BE49-F238E27FC236}">
                <a16:creationId xmlns:a16="http://schemas.microsoft.com/office/drawing/2014/main" id="{262D96C7-E6A0-412E-B4D1-CD74018E3A12}"/>
              </a:ext>
            </a:extLst>
          </p:cNvPr>
          <p:cNvPicPr>
            <a:picLocks noChangeAspect="1"/>
          </p:cNvPicPr>
          <p:nvPr/>
        </p:nvPicPr>
        <p:blipFill>
          <a:blip r:embed="rId2"/>
          <a:stretch>
            <a:fillRect/>
          </a:stretch>
        </p:blipFill>
        <p:spPr>
          <a:xfrm>
            <a:off x="5355773" y="3327253"/>
            <a:ext cx="931333" cy="540927"/>
          </a:xfrm>
          <a:prstGeom prst="rect">
            <a:avLst/>
          </a:prstGeom>
        </p:spPr>
      </p:pic>
      <p:pic>
        <p:nvPicPr>
          <p:cNvPr id="10" name="Picture 9">
            <a:extLst>
              <a:ext uri="{FF2B5EF4-FFF2-40B4-BE49-F238E27FC236}">
                <a16:creationId xmlns:a16="http://schemas.microsoft.com/office/drawing/2014/main" id="{6D5BA23A-0F76-4346-B9D8-2D78CE5DDD70}"/>
              </a:ext>
            </a:extLst>
          </p:cNvPr>
          <p:cNvPicPr>
            <a:picLocks noChangeAspect="1"/>
          </p:cNvPicPr>
          <p:nvPr/>
        </p:nvPicPr>
        <p:blipFill>
          <a:blip r:embed="rId3"/>
          <a:stretch>
            <a:fillRect/>
          </a:stretch>
        </p:blipFill>
        <p:spPr>
          <a:xfrm>
            <a:off x="5605541" y="2313566"/>
            <a:ext cx="431801" cy="616859"/>
          </a:xfrm>
          <a:prstGeom prst="rect">
            <a:avLst/>
          </a:prstGeom>
        </p:spPr>
      </p:pic>
      <p:pic>
        <p:nvPicPr>
          <p:cNvPr id="11" name="Picture 10">
            <a:extLst>
              <a:ext uri="{FF2B5EF4-FFF2-40B4-BE49-F238E27FC236}">
                <a16:creationId xmlns:a16="http://schemas.microsoft.com/office/drawing/2014/main" id="{D2EC5D70-D6E3-4040-A57D-4E8EDEF7B7C0}"/>
              </a:ext>
            </a:extLst>
          </p:cNvPr>
          <p:cNvPicPr>
            <a:picLocks noChangeAspect="1"/>
          </p:cNvPicPr>
          <p:nvPr/>
        </p:nvPicPr>
        <p:blipFill>
          <a:blip r:embed="rId4"/>
          <a:stretch>
            <a:fillRect/>
          </a:stretch>
        </p:blipFill>
        <p:spPr>
          <a:xfrm>
            <a:off x="5567440" y="4288918"/>
            <a:ext cx="508000" cy="573924"/>
          </a:xfrm>
          <a:prstGeom prst="rect">
            <a:avLst/>
          </a:prstGeom>
        </p:spPr>
      </p:pic>
      <p:pic>
        <p:nvPicPr>
          <p:cNvPr id="12" name="Picture 11">
            <a:extLst>
              <a:ext uri="{FF2B5EF4-FFF2-40B4-BE49-F238E27FC236}">
                <a16:creationId xmlns:a16="http://schemas.microsoft.com/office/drawing/2014/main" id="{2CE6D243-068B-45A1-94BD-419DF646FBD3}"/>
              </a:ext>
            </a:extLst>
          </p:cNvPr>
          <p:cNvPicPr>
            <a:picLocks noChangeAspect="1"/>
          </p:cNvPicPr>
          <p:nvPr/>
        </p:nvPicPr>
        <p:blipFill>
          <a:blip r:embed="rId5"/>
          <a:stretch>
            <a:fillRect/>
          </a:stretch>
        </p:blipFill>
        <p:spPr>
          <a:xfrm>
            <a:off x="5436334" y="1452399"/>
            <a:ext cx="770211" cy="492491"/>
          </a:xfrm>
          <a:prstGeom prst="rect">
            <a:avLst/>
          </a:prstGeom>
        </p:spPr>
      </p:pic>
      <p:cxnSp>
        <p:nvCxnSpPr>
          <p:cNvPr id="13" name="Straight Connector 12">
            <a:extLst>
              <a:ext uri="{FF2B5EF4-FFF2-40B4-BE49-F238E27FC236}">
                <a16:creationId xmlns:a16="http://schemas.microsoft.com/office/drawing/2014/main" id="{76C73255-D03F-49F7-B9F1-A9086F5485AC}"/>
              </a:ext>
            </a:extLst>
          </p:cNvPr>
          <p:cNvCxnSpPr/>
          <p:nvPr/>
        </p:nvCxnSpPr>
        <p:spPr>
          <a:xfrm>
            <a:off x="6576574" y="1617994"/>
            <a:ext cx="122894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44186AC-99B7-453E-B09F-C240B15AF516}"/>
              </a:ext>
            </a:extLst>
          </p:cNvPr>
          <p:cNvSpPr/>
          <p:nvPr/>
        </p:nvSpPr>
        <p:spPr>
          <a:xfrm>
            <a:off x="7805502" y="1224346"/>
            <a:ext cx="787296" cy="787296"/>
          </a:xfrm>
          <a:prstGeom prst="ellipse">
            <a:avLst/>
          </a:prstGeom>
          <a:solidFill>
            <a:schemeClr val="bg2">
              <a:alpha val="20000"/>
            </a:schemeClr>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dirty="0">
                <a:solidFill>
                  <a:schemeClr val="tx1"/>
                </a:solidFill>
              </a:rPr>
              <a:t>D</a:t>
            </a:r>
          </a:p>
        </p:txBody>
      </p:sp>
      <p:cxnSp>
        <p:nvCxnSpPr>
          <p:cNvPr id="15" name="Straight Connector 14">
            <a:extLst>
              <a:ext uri="{FF2B5EF4-FFF2-40B4-BE49-F238E27FC236}">
                <a16:creationId xmlns:a16="http://schemas.microsoft.com/office/drawing/2014/main" id="{849F014E-2354-441D-BDC8-25D2FAEB51B6}"/>
              </a:ext>
            </a:extLst>
          </p:cNvPr>
          <p:cNvCxnSpPr/>
          <p:nvPr/>
        </p:nvCxnSpPr>
        <p:spPr>
          <a:xfrm flipV="1">
            <a:off x="6960619" y="2617063"/>
            <a:ext cx="8448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0302A888-B67D-4911-AF9E-85D7C441ABB8}"/>
              </a:ext>
            </a:extLst>
          </p:cNvPr>
          <p:cNvSpPr/>
          <p:nvPr/>
        </p:nvSpPr>
        <p:spPr>
          <a:xfrm>
            <a:off x="7805502" y="2223415"/>
            <a:ext cx="787296" cy="787296"/>
          </a:xfrm>
          <a:prstGeom prst="ellipse">
            <a:avLst/>
          </a:prstGeom>
          <a:solidFill>
            <a:schemeClr val="accent5">
              <a:alpha val="20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dirty="0">
                <a:solidFill>
                  <a:schemeClr val="tx1"/>
                </a:solidFill>
              </a:rPr>
              <a:t>C</a:t>
            </a:r>
          </a:p>
        </p:txBody>
      </p:sp>
      <p:cxnSp>
        <p:nvCxnSpPr>
          <p:cNvPr id="17" name="Straight Connector 16">
            <a:extLst>
              <a:ext uri="{FF2B5EF4-FFF2-40B4-BE49-F238E27FC236}">
                <a16:creationId xmlns:a16="http://schemas.microsoft.com/office/drawing/2014/main" id="{51423250-8DD2-4448-86E2-30FE5FA0A070}"/>
              </a:ext>
            </a:extLst>
          </p:cNvPr>
          <p:cNvCxnSpPr/>
          <p:nvPr/>
        </p:nvCxnSpPr>
        <p:spPr>
          <a:xfrm>
            <a:off x="6576574" y="3604466"/>
            <a:ext cx="122894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266AA60-DD7D-42A8-837E-163C740DE01A}"/>
              </a:ext>
            </a:extLst>
          </p:cNvPr>
          <p:cNvSpPr/>
          <p:nvPr/>
        </p:nvSpPr>
        <p:spPr>
          <a:xfrm>
            <a:off x="7805502" y="3210818"/>
            <a:ext cx="787296" cy="787296"/>
          </a:xfrm>
          <a:prstGeom prst="ellipse">
            <a:avLst/>
          </a:prstGeom>
          <a:solidFill>
            <a:schemeClr val="accent3">
              <a:alpha val="20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dirty="0">
                <a:solidFill>
                  <a:schemeClr val="tx1"/>
                </a:solidFill>
              </a:rPr>
              <a:t>B</a:t>
            </a:r>
          </a:p>
        </p:txBody>
      </p:sp>
      <p:cxnSp>
        <p:nvCxnSpPr>
          <p:cNvPr id="19" name="Straight Connector 18">
            <a:extLst>
              <a:ext uri="{FF2B5EF4-FFF2-40B4-BE49-F238E27FC236}">
                <a16:creationId xmlns:a16="http://schemas.microsoft.com/office/drawing/2014/main" id="{F4ED94A2-B41E-4531-82E6-E09A47CA3585}"/>
              </a:ext>
            </a:extLst>
          </p:cNvPr>
          <p:cNvCxnSpPr/>
          <p:nvPr/>
        </p:nvCxnSpPr>
        <p:spPr>
          <a:xfrm>
            <a:off x="6281556" y="4591934"/>
            <a:ext cx="15239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DCFE16C-0109-411D-9AF8-29EB615F6315}"/>
              </a:ext>
            </a:extLst>
          </p:cNvPr>
          <p:cNvSpPr/>
          <p:nvPr/>
        </p:nvSpPr>
        <p:spPr>
          <a:xfrm>
            <a:off x="7805502" y="4218894"/>
            <a:ext cx="787296" cy="787296"/>
          </a:xfrm>
          <a:prstGeom prst="ellipse">
            <a:avLst/>
          </a:prstGeom>
          <a:solidFill>
            <a:schemeClr val="accent1">
              <a:alpha val="2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dirty="0">
                <a:solidFill>
                  <a:schemeClr val="tx1"/>
                </a:solidFill>
              </a:rPr>
              <a:t>A</a:t>
            </a:r>
          </a:p>
        </p:txBody>
      </p:sp>
      <p:sp>
        <p:nvSpPr>
          <p:cNvPr id="21" name="Rectangle 20">
            <a:extLst>
              <a:ext uri="{FF2B5EF4-FFF2-40B4-BE49-F238E27FC236}">
                <a16:creationId xmlns:a16="http://schemas.microsoft.com/office/drawing/2014/main" id="{4E96DE09-24C1-4CB5-B0C1-A2A408181851}"/>
              </a:ext>
            </a:extLst>
          </p:cNvPr>
          <p:cNvSpPr/>
          <p:nvPr/>
        </p:nvSpPr>
        <p:spPr>
          <a:xfrm>
            <a:off x="8746251" y="3292538"/>
            <a:ext cx="3158214" cy="683136"/>
          </a:xfrm>
          <a:prstGeom prst="rect">
            <a:avLst/>
          </a:prstGeom>
        </p:spPr>
        <p:txBody>
          <a:bodyPr wrap="square">
            <a:spAutoFit/>
          </a:bodyPr>
          <a:lstStyle/>
          <a:p>
            <a:pPr>
              <a:lnSpc>
                <a:spcPct val="90000"/>
              </a:lnSpc>
            </a:pPr>
            <a:r>
              <a:rPr lang="lt-LT" sz="2133" dirty="0"/>
              <a:t>Techninių specifikacijų atnaujinimas</a:t>
            </a:r>
            <a:endParaRPr lang="en-US" sz="1467" dirty="0"/>
          </a:p>
        </p:txBody>
      </p:sp>
      <p:sp>
        <p:nvSpPr>
          <p:cNvPr id="22" name="Rectangle 21">
            <a:extLst>
              <a:ext uri="{FF2B5EF4-FFF2-40B4-BE49-F238E27FC236}">
                <a16:creationId xmlns:a16="http://schemas.microsoft.com/office/drawing/2014/main" id="{50D3D979-19AF-421F-A07E-4F8F3A03DCED}"/>
              </a:ext>
            </a:extLst>
          </p:cNvPr>
          <p:cNvSpPr/>
          <p:nvPr/>
        </p:nvSpPr>
        <p:spPr>
          <a:xfrm>
            <a:off x="8728780" y="2152311"/>
            <a:ext cx="3445749" cy="978538"/>
          </a:xfrm>
          <a:prstGeom prst="rect">
            <a:avLst/>
          </a:prstGeom>
        </p:spPr>
        <p:txBody>
          <a:bodyPr wrap="square">
            <a:spAutoFit/>
          </a:bodyPr>
          <a:lstStyle/>
          <a:p>
            <a:pPr>
              <a:lnSpc>
                <a:spcPct val="90000"/>
              </a:lnSpc>
            </a:pPr>
            <a:r>
              <a:rPr lang="lt-LT" sz="2133" dirty="0"/>
              <a:t>Kelių daugiabučių rangos pirkimo galimybė viena sutartimi</a:t>
            </a:r>
            <a:endParaRPr lang="en-US" sz="1467" dirty="0"/>
          </a:p>
        </p:txBody>
      </p:sp>
      <p:sp>
        <p:nvSpPr>
          <p:cNvPr id="23" name="Rectangle 22">
            <a:extLst>
              <a:ext uri="{FF2B5EF4-FFF2-40B4-BE49-F238E27FC236}">
                <a16:creationId xmlns:a16="http://schemas.microsoft.com/office/drawing/2014/main" id="{E882A4FC-5E61-4BF5-8295-D33E0C973346}"/>
              </a:ext>
            </a:extLst>
          </p:cNvPr>
          <p:cNvSpPr/>
          <p:nvPr/>
        </p:nvSpPr>
        <p:spPr>
          <a:xfrm>
            <a:off x="8746251" y="1315525"/>
            <a:ext cx="3079371" cy="683136"/>
          </a:xfrm>
          <a:prstGeom prst="rect">
            <a:avLst/>
          </a:prstGeom>
        </p:spPr>
        <p:txBody>
          <a:bodyPr wrap="square">
            <a:spAutoFit/>
          </a:bodyPr>
          <a:lstStyle/>
          <a:p>
            <a:pPr>
              <a:lnSpc>
                <a:spcPct val="90000"/>
              </a:lnSpc>
            </a:pPr>
            <a:r>
              <a:rPr lang="lt-LT" sz="2133" dirty="0"/>
              <a:t>EPC pirkimų ir sutarčių atnaujinimas</a:t>
            </a:r>
            <a:endParaRPr lang="en-US" sz="1467" dirty="0"/>
          </a:p>
        </p:txBody>
      </p:sp>
      <p:sp>
        <p:nvSpPr>
          <p:cNvPr id="24" name="Rectangle 23">
            <a:extLst>
              <a:ext uri="{FF2B5EF4-FFF2-40B4-BE49-F238E27FC236}">
                <a16:creationId xmlns:a16="http://schemas.microsoft.com/office/drawing/2014/main" id="{805D8A4D-E4C4-434E-B21D-CD43B25A80C1}"/>
              </a:ext>
            </a:extLst>
          </p:cNvPr>
          <p:cNvSpPr/>
          <p:nvPr/>
        </p:nvSpPr>
        <p:spPr>
          <a:xfrm>
            <a:off x="8746251" y="4340726"/>
            <a:ext cx="3158214" cy="683136"/>
          </a:xfrm>
          <a:prstGeom prst="rect">
            <a:avLst/>
          </a:prstGeom>
        </p:spPr>
        <p:txBody>
          <a:bodyPr wrap="square">
            <a:spAutoFit/>
          </a:bodyPr>
          <a:lstStyle/>
          <a:p>
            <a:pPr>
              <a:lnSpc>
                <a:spcPct val="90000"/>
              </a:lnSpc>
            </a:pPr>
            <a:r>
              <a:rPr lang="lt-LT" sz="2133" dirty="0"/>
              <a:t>Esamų sutarčių tobulinimas</a:t>
            </a:r>
            <a:endParaRPr lang="en-US" sz="2133" dirty="0"/>
          </a:p>
        </p:txBody>
      </p:sp>
      <p:sp>
        <p:nvSpPr>
          <p:cNvPr id="25" name="Rectangle 24">
            <a:extLst>
              <a:ext uri="{FF2B5EF4-FFF2-40B4-BE49-F238E27FC236}">
                <a16:creationId xmlns:a16="http://schemas.microsoft.com/office/drawing/2014/main" id="{96B8B512-498C-49E1-BB71-3C0E4E35AF12}"/>
              </a:ext>
            </a:extLst>
          </p:cNvPr>
          <p:cNvSpPr/>
          <p:nvPr/>
        </p:nvSpPr>
        <p:spPr>
          <a:xfrm>
            <a:off x="281470" y="2313566"/>
            <a:ext cx="4083464" cy="2308324"/>
          </a:xfrm>
          <a:prstGeom prst="rect">
            <a:avLst/>
          </a:prstGeom>
        </p:spPr>
        <p:txBody>
          <a:bodyPr wrap="square">
            <a:spAutoFit/>
          </a:bodyPr>
          <a:lstStyle/>
          <a:p>
            <a:pPr>
              <a:lnSpc>
                <a:spcPct val="90000"/>
              </a:lnSpc>
            </a:pPr>
            <a:r>
              <a:rPr lang="en-US" sz="1600" dirty="0"/>
              <a:t>DARBO GRUPĖ ILGALAIKĖS RENOVACIJOS STRATEGIJOS ĮGYVENDINIMO PLANUI PARENGTI</a:t>
            </a:r>
            <a:endParaRPr lang="lt-LT" sz="1600" dirty="0"/>
          </a:p>
          <a:p>
            <a:pPr>
              <a:lnSpc>
                <a:spcPct val="90000"/>
              </a:lnSpc>
            </a:pPr>
            <a:endParaRPr lang="lt-LT" sz="1600" dirty="0"/>
          </a:p>
          <a:p>
            <a:pPr>
              <a:lnSpc>
                <a:spcPct val="90000"/>
              </a:lnSpc>
            </a:pPr>
            <a:r>
              <a:rPr lang="lt-LT" sz="1600" dirty="0"/>
              <a:t>Tiksliniai pogrupiai:</a:t>
            </a:r>
          </a:p>
          <a:p>
            <a:pPr>
              <a:lnSpc>
                <a:spcPct val="90000"/>
              </a:lnSpc>
            </a:pPr>
            <a:r>
              <a:rPr lang="lt-LT" sz="1600" dirty="0"/>
              <a:t>1. </a:t>
            </a:r>
            <a:r>
              <a:rPr lang="en-US" sz="1600" dirty="0" err="1"/>
              <a:t>Technologijos</a:t>
            </a:r>
            <a:r>
              <a:rPr lang="en-US" sz="1600" dirty="0"/>
              <a:t> </a:t>
            </a:r>
            <a:r>
              <a:rPr lang="en-US" sz="1600" dirty="0" err="1"/>
              <a:t>ir</a:t>
            </a:r>
            <a:r>
              <a:rPr lang="en-US" sz="1600" dirty="0"/>
              <a:t> </a:t>
            </a:r>
            <a:r>
              <a:rPr lang="en-US" sz="1600" dirty="0" err="1"/>
              <a:t>techniniai</a:t>
            </a:r>
            <a:r>
              <a:rPr lang="en-US" sz="1600" dirty="0"/>
              <a:t> </a:t>
            </a:r>
            <a:r>
              <a:rPr lang="en-US" sz="1600" dirty="0" err="1"/>
              <a:t>sprendimai</a:t>
            </a:r>
            <a:endParaRPr lang="lt-LT" sz="1600" dirty="0"/>
          </a:p>
          <a:p>
            <a:pPr>
              <a:lnSpc>
                <a:spcPct val="90000"/>
              </a:lnSpc>
            </a:pPr>
            <a:r>
              <a:rPr lang="lt-LT" sz="1600" dirty="0"/>
              <a:t>2. </a:t>
            </a:r>
            <a:r>
              <a:rPr lang="pt-BR" sz="1600" dirty="0"/>
              <a:t>Kompleksiniai planavimo ir įgyvendinimo instrumentai</a:t>
            </a:r>
            <a:endParaRPr lang="lt-LT" sz="1600" dirty="0"/>
          </a:p>
          <a:p>
            <a:pPr>
              <a:lnSpc>
                <a:spcPct val="90000"/>
              </a:lnSpc>
            </a:pPr>
            <a:r>
              <a:rPr lang="lt-LT" sz="1600" dirty="0"/>
              <a:t>3. </a:t>
            </a:r>
            <a:r>
              <a:rPr lang="en-US" sz="1600" dirty="0" err="1"/>
              <a:t>Finansai</a:t>
            </a:r>
            <a:r>
              <a:rPr lang="en-US" sz="1600" dirty="0"/>
              <a:t> </a:t>
            </a:r>
            <a:r>
              <a:rPr lang="en-US" sz="1600" dirty="0" err="1"/>
              <a:t>ir</a:t>
            </a:r>
            <a:r>
              <a:rPr lang="en-US" sz="1600" dirty="0"/>
              <a:t> paramos </a:t>
            </a:r>
            <a:r>
              <a:rPr lang="en-US" sz="1600" dirty="0" err="1"/>
              <a:t>modeliai</a:t>
            </a:r>
            <a:endParaRPr lang="lt-LT" sz="1600" dirty="0"/>
          </a:p>
          <a:p>
            <a:pPr>
              <a:lnSpc>
                <a:spcPct val="90000"/>
              </a:lnSpc>
            </a:pPr>
            <a:r>
              <a:rPr lang="lt-LT" sz="1600" dirty="0"/>
              <a:t>4. Procesai ir jų optimizavimas</a:t>
            </a:r>
            <a:endParaRPr lang="en-US" sz="1467" dirty="0"/>
          </a:p>
        </p:txBody>
      </p:sp>
    </p:spTree>
    <p:extLst>
      <p:ext uri="{BB962C8B-B14F-4D97-AF65-F5344CB8AC3E}">
        <p14:creationId xmlns:p14="http://schemas.microsoft.com/office/powerpoint/2010/main" val="18393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P spid="16" grpId="0" animBg="1"/>
      <p:bldP spid="18" grpId="0" animBg="1"/>
      <p:bldP spid="20" grpId="0" animBg="1"/>
      <p:bldP spid="21" grpId="0"/>
      <p:bldP spid="22"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a:extLst>
              <a:ext uri="{FF2B5EF4-FFF2-40B4-BE49-F238E27FC236}">
                <a16:creationId xmlns:a16="http://schemas.microsoft.com/office/drawing/2014/main" id="{574635AC-37D4-4544-8266-99C567C46629}"/>
              </a:ext>
            </a:extLst>
          </p:cNvPr>
          <p:cNvSpPr txBox="1"/>
          <p:nvPr/>
        </p:nvSpPr>
        <p:spPr>
          <a:xfrm>
            <a:off x="2905113" y="474604"/>
            <a:ext cx="5942769" cy="430887"/>
          </a:xfrm>
          <a:prstGeom prst="rect">
            <a:avLst/>
          </a:prstGeom>
          <a:noFill/>
        </p:spPr>
        <p:txBody>
          <a:bodyPr wrap="square">
            <a:spAutoFit/>
          </a:bodyPr>
          <a:lstStyle/>
          <a:p>
            <a:r>
              <a:rPr lang="lt-LT" sz="2200" b="1" dirty="0">
                <a:latin typeface="Times New Roman" panose="02020603050405020304" pitchFamily="18" charset="0"/>
                <a:cs typeface="Times New Roman" panose="02020603050405020304" pitchFamily="18" charset="0"/>
              </a:rPr>
              <a:t>SAULĖS ELEKTRINĖS</a:t>
            </a:r>
            <a:r>
              <a:rPr lang="en-US" sz="2200" b="1" dirty="0">
                <a:latin typeface="Times New Roman" panose="02020603050405020304" pitchFamily="18" charset="0"/>
                <a:cs typeface="Times New Roman" panose="02020603050405020304" pitchFamily="18" charset="0"/>
              </a:rPr>
              <a:t> CPO LT KATALOGE</a:t>
            </a:r>
            <a:endParaRPr lang="en-US" sz="2200" b="1" dirty="0"/>
          </a:p>
        </p:txBody>
      </p:sp>
      <p:sp>
        <p:nvSpPr>
          <p:cNvPr id="94" name="Oval 93">
            <a:extLst>
              <a:ext uri="{FF2B5EF4-FFF2-40B4-BE49-F238E27FC236}">
                <a16:creationId xmlns:a16="http://schemas.microsoft.com/office/drawing/2014/main" id="{824455DC-3BC1-4DDB-9517-62855E956C16}"/>
              </a:ext>
            </a:extLst>
          </p:cNvPr>
          <p:cNvSpPr/>
          <p:nvPr/>
        </p:nvSpPr>
        <p:spPr>
          <a:xfrm>
            <a:off x="3605381" y="1599733"/>
            <a:ext cx="2580253" cy="2580251"/>
          </a:xfrm>
          <a:prstGeom prst="ellipse">
            <a:avLst/>
          </a:prstGeom>
          <a:solidFill>
            <a:schemeClr val="accent1">
              <a:alpha val="80000"/>
            </a:schemeClr>
          </a:solidFill>
          <a:ln>
            <a:solidFill>
              <a:schemeClr val="accent1">
                <a:alpha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5" name="Oval 94">
            <a:extLst>
              <a:ext uri="{FF2B5EF4-FFF2-40B4-BE49-F238E27FC236}">
                <a16:creationId xmlns:a16="http://schemas.microsoft.com/office/drawing/2014/main" id="{376395B3-CD87-401C-A275-51853FDB10B5}"/>
              </a:ext>
            </a:extLst>
          </p:cNvPr>
          <p:cNvSpPr/>
          <p:nvPr/>
        </p:nvSpPr>
        <p:spPr>
          <a:xfrm>
            <a:off x="5443805" y="1599733"/>
            <a:ext cx="2580253" cy="2580251"/>
          </a:xfrm>
          <a:prstGeom prst="ellipse">
            <a:avLst/>
          </a:prstGeom>
          <a:solidFill>
            <a:schemeClr val="accent5">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6" name="Rectangle 95">
            <a:extLst>
              <a:ext uri="{FF2B5EF4-FFF2-40B4-BE49-F238E27FC236}">
                <a16:creationId xmlns:a16="http://schemas.microsoft.com/office/drawing/2014/main" id="{A3B9BA6C-55E9-40FB-B44A-F8BEFE754384}"/>
              </a:ext>
            </a:extLst>
          </p:cNvPr>
          <p:cNvSpPr/>
          <p:nvPr/>
        </p:nvSpPr>
        <p:spPr>
          <a:xfrm>
            <a:off x="3647939" y="1958087"/>
            <a:ext cx="1980312" cy="1027782"/>
          </a:xfrm>
          <a:prstGeom prst="rect">
            <a:avLst/>
          </a:prstGeom>
        </p:spPr>
        <p:txBody>
          <a:bodyPr wrap="square">
            <a:spAutoFit/>
          </a:bodyPr>
          <a:lstStyle/>
          <a:p>
            <a:pPr algn="ctr">
              <a:lnSpc>
                <a:spcPct val="95000"/>
              </a:lnSpc>
            </a:pPr>
            <a:r>
              <a:rPr lang="lt-LT" sz="2133" dirty="0">
                <a:solidFill>
                  <a:srgbClr val="FFFFFF"/>
                </a:solidFill>
              </a:rPr>
              <a:t>Saulės elektrinės ant stogų/žemės</a:t>
            </a:r>
            <a:endParaRPr lang="en-US" sz="2133" dirty="0">
              <a:solidFill>
                <a:srgbClr val="FFFFFF"/>
              </a:solidFill>
            </a:endParaRPr>
          </a:p>
        </p:txBody>
      </p:sp>
      <p:sp>
        <p:nvSpPr>
          <p:cNvPr id="97" name="Rectangle 96">
            <a:extLst>
              <a:ext uri="{FF2B5EF4-FFF2-40B4-BE49-F238E27FC236}">
                <a16:creationId xmlns:a16="http://schemas.microsoft.com/office/drawing/2014/main" id="{DCFA018F-8E94-42FA-A376-729808E52127}"/>
              </a:ext>
            </a:extLst>
          </p:cNvPr>
          <p:cNvSpPr/>
          <p:nvPr/>
        </p:nvSpPr>
        <p:spPr>
          <a:xfrm>
            <a:off x="5971060" y="1887074"/>
            <a:ext cx="1994616" cy="715965"/>
          </a:xfrm>
          <a:prstGeom prst="rect">
            <a:avLst/>
          </a:prstGeom>
        </p:spPr>
        <p:txBody>
          <a:bodyPr wrap="square">
            <a:spAutoFit/>
          </a:bodyPr>
          <a:lstStyle/>
          <a:p>
            <a:pPr algn="ctr">
              <a:lnSpc>
                <a:spcPct val="95000"/>
              </a:lnSpc>
            </a:pPr>
            <a:r>
              <a:rPr lang="lt-LT" sz="2133" dirty="0">
                <a:solidFill>
                  <a:srgbClr val="FFFFFF"/>
                </a:solidFill>
              </a:rPr>
              <a:t>Saulės </a:t>
            </a:r>
          </a:p>
          <a:p>
            <a:pPr algn="ctr">
              <a:lnSpc>
                <a:spcPct val="95000"/>
              </a:lnSpc>
            </a:pPr>
            <a:r>
              <a:rPr lang="lt-LT" sz="2133" dirty="0">
                <a:solidFill>
                  <a:srgbClr val="FFFFFF"/>
                </a:solidFill>
              </a:rPr>
              <a:t>parkai</a:t>
            </a:r>
            <a:endParaRPr lang="en-US" sz="2133" dirty="0">
              <a:solidFill>
                <a:srgbClr val="FFFFFF"/>
              </a:solidFill>
            </a:endParaRPr>
          </a:p>
        </p:txBody>
      </p:sp>
      <p:sp>
        <p:nvSpPr>
          <p:cNvPr id="98" name="Rectangle 97">
            <a:extLst>
              <a:ext uri="{FF2B5EF4-FFF2-40B4-BE49-F238E27FC236}">
                <a16:creationId xmlns:a16="http://schemas.microsoft.com/office/drawing/2014/main" id="{D2CEE27A-B45B-43AF-9B80-C4EC826AFE87}"/>
              </a:ext>
            </a:extLst>
          </p:cNvPr>
          <p:cNvSpPr/>
          <p:nvPr/>
        </p:nvSpPr>
        <p:spPr>
          <a:xfrm>
            <a:off x="3684426" y="4497116"/>
            <a:ext cx="4192122" cy="715965"/>
          </a:xfrm>
          <a:prstGeom prst="rect">
            <a:avLst/>
          </a:prstGeom>
          <a:solidFill>
            <a:schemeClr val="tx1">
              <a:lumMod val="50000"/>
            </a:schemeClr>
          </a:solidFill>
        </p:spPr>
        <p:txBody>
          <a:bodyPr wrap="square">
            <a:spAutoFit/>
          </a:bodyPr>
          <a:lstStyle/>
          <a:p>
            <a:pPr algn="ctr">
              <a:lnSpc>
                <a:spcPct val="95000"/>
              </a:lnSpc>
            </a:pPr>
            <a:r>
              <a:rPr lang="lt-LT" sz="2133" dirty="0">
                <a:solidFill>
                  <a:schemeClr val="bg1"/>
                </a:solidFill>
              </a:rPr>
              <a:t>Vienodi vertinimo kriterijai ir techniniai reikalavimai įrangai</a:t>
            </a:r>
            <a:endParaRPr lang="en-US" sz="2133" dirty="0">
              <a:solidFill>
                <a:schemeClr val="bg1"/>
              </a:solidFill>
            </a:endParaRPr>
          </a:p>
        </p:txBody>
      </p:sp>
      <p:sp>
        <p:nvSpPr>
          <p:cNvPr id="99" name="Oval 98">
            <a:extLst>
              <a:ext uri="{FF2B5EF4-FFF2-40B4-BE49-F238E27FC236}">
                <a16:creationId xmlns:a16="http://schemas.microsoft.com/office/drawing/2014/main" id="{E0FDFDD3-A570-4DA7-A6D0-8BB2B43658E9}"/>
              </a:ext>
            </a:extLst>
          </p:cNvPr>
          <p:cNvSpPr/>
          <p:nvPr/>
        </p:nvSpPr>
        <p:spPr>
          <a:xfrm>
            <a:off x="5684477" y="2793848"/>
            <a:ext cx="192021" cy="192021"/>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04" name="Straight Connector 103">
            <a:extLst>
              <a:ext uri="{FF2B5EF4-FFF2-40B4-BE49-F238E27FC236}">
                <a16:creationId xmlns:a16="http://schemas.microsoft.com/office/drawing/2014/main" id="{2C5DC1C2-88D9-4054-82FE-6580C08CC060}"/>
              </a:ext>
            </a:extLst>
          </p:cNvPr>
          <p:cNvCxnSpPr>
            <a:cxnSpLocks/>
            <a:stCxn id="99" idx="4"/>
            <a:endCxn id="98" idx="0"/>
          </p:cNvCxnSpPr>
          <p:nvPr/>
        </p:nvCxnSpPr>
        <p:spPr>
          <a:xfrm flipH="1">
            <a:off x="5780487" y="2985869"/>
            <a:ext cx="1" cy="1511247"/>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82004187-F4D4-4067-911B-DB8B32C0B286}"/>
              </a:ext>
            </a:extLst>
          </p:cNvPr>
          <p:cNvGrpSpPr/>
          <p:nvPr/>
        </p:nvGrpSpPr>
        <p:grpSpPr>
          <a:xfrm>
            <a:off x="6381224" y="2954332"/>
            <a:ext cx="1042097" cy="872985"/>
            <a:chOff x="119063" y="2792413"/>
            <a:chExt cx="361950" cy="303213"/>
          </a:xfrm>
        </p:grpSpPr>
        <p:sp>
          <p:nvSpPr>
            <p:cNvPr id="106" name="Freeform 31">
              <a:extLst>
                <a:ext uri="{FF2B5EF4-FFF2-40B4-BE49-F238E27FC236}">
                  <a16:creationId xmlns:a16="http://schemas.microsoft.com/office/drawing/2014/main" id="{5028B0BB-C9A1-40F8-8360-F58611A3C636}"/>
                </a:ext>
              </a:extLst>
            </p:cNvPr>
            <p:cNvSpPr>
              <a:spLocks noEditPoints="1"/>
            </p:cNvSpPr>
            <p:nvPr/>
          </p:nvSpPr>
          <p:spPr bwMode="auto">
            <a:xfrm>
              <a:off x="119063" y="2792413"/>
              <a:ext cx="361950" cy="303213"/>
            </a:xfrm>
            <a:custGeom>
              <a:avLst/>
              <a:gdLst>
                <a:gd name="T0" fmla="*/ 212 w 214"/>
                <a:gd name="T1" fmla="*/ 51 h 179"/>
                <a:gd name="T2" fmla="*/ 162 w 214"/>
                <a:gd name="T3" fmla="*/ 38 h 179"/>
                <a:gd name="T4" fmla="*/ 163 w 214"/>
                <a:gd name="T5" fmla="*/ 30 h 179"/>
                <a:gd name="T6" fmla="*/ 133 w 214"/>
                <a:gd name="T7" fmla="*/ 0 h 179"/>
                <a:gd name="T8" fmla="*/ 103 w 214"/>
                <a:gd name="T9" fmla="*/ 30 h 179"/>
                <a:gd name="T10" fmla="*/ 105 w 214"/>
                <a:gd name="T11" fmla="*/ 42 h 179"/>
                <a:gd name="T12" fmla="*/ 72 w 214"/>
                <a:gd name="T13" fmla="*/ 51 h 179"/>
                <a:gd name="T14" fmla="*/ 3 w 214"/>
                <a:gd name="T15" fmla="*/ 33 h 179"/>
                <a:gd name="T16" fmla="*/ 1 w 214"/>
                <a:gd name="T17" fmla="*/ 33 h 179"/>
                <a:gd name="T18" fmla="*/ 0 w 214"/>
                <a:gd name="T19" fmla="*/ 35 h 179"/>
                <a:gd name="T20" fmla="*/ 0 w 214"/>
                <a:gd name="T21" fmla="*/ 159 h 179"/>
                <a:gd name="T22" fmla="*/ 2 w 214"/>
                <a:gd name="T23" fmla="*/ 161 h 179"/>
                <a:gd name="T24" fmla="*/ 72 w 214"/>
                <a:gd name="T25" fmla="*/ 179 h 179"/>
                <a:gd name="T26" fmla="*/ 72 w 214"/>
                <a:gd name="T27" fmla="*/ 179 h 179"/>
                <a:gd name="T28" fmla="*/ 72 w 214"/>
                <a:gd name="T29" fmla="*/ 179 h 179"/>
                <a:gd name="T30" fmla="*/ 72 w 214"/>
                <a:gd name="T31" fmla="*/ 179 h 179"/>
                <a:gd name="T32" fmla="*/ 73 w 214"/>
                <a:gd name="T33" fmla="*/ 179 h 179"/>
                <a:gd name="T34" fmla="*/ 142 w 214"/>
                <a:gd name="T35" fmla="*/ 161 h 179"/>
                <a:gd name="T36" fmla="*/ 211 w 214"/>
                <a:gd name="T37" fmla="*/ 179 h 179"/>
                <a:gd name="T38" fmla="*/ 212 w 214"/>
                <a:gd name="T39" fmla="*/ 179 h 179"/>
                <a:gd name="T40" fmla="*/ 213 w 214"/>
                <a:gd name="T41" fmla="*/ 178 h 179"/>
                <a:gd name="T42" fmla="*/ 214 w 214"/>
                <a:gd name="T43" fmla="*/ 176 h 179"/>
                <a:gd name="T44" fmla="*/ 214 w 214"/>
                <a:gd name="T45" fmla="*/ 53 h 179"/>
                <a:gd name="T46" fmla="*/ 212 w 214"/>
                <a:gd name="T47" fmla="*/ 51 h 179"/>
                <a:gd name="T48" fmla="*/ 133 w 214"/>
                <a:gd name="T49" fmla="*/ 5 h 179"/>
                <a:gd name="T50" fmla="*/ 159 w 214"/>
                <a:gd name="T51" fmla="*/ 30 h 179"/>
                <a:gd name="T52" fmla="*/ 157 w 214"/>
                <a:gd name="T53" fmla="*/ 39 h 179"/>
                <a:gd name="T54" fmla="*/ 157 w 214"/>
                <a:gd name="T55" fmla="*/ 39 h 179"/>
                <a:gd name="T56" fmla="*/ 157 w 214"/>
                <a:gd name="T57" fmla="*/ 39 h 179"/>
                <a:gd name="T58" fmla="*/ 133 w 214"/>
                <a:gd name="T59" fmla="*/ 75 h 179"/>
                <a:gd name="T60" fmla="*/ 108 w 214"/>
                <a:gd name="T61" fmla="*/ 30 h 179"/>
                <a:gd name="T62" fmla="*/ 133 w 214"/>
                <a:gd name="T63" fmla="*/ 5 h 179"/>
                <a:gd name="T64" fmla="*/ 5 w 214"/>
                <a:gd name="T65" fmla="*/ 38 h 179"/>
                <a:gd name="T66" fmla="*/ 70 w 214"/>
                <a:gd name="T67" fmla="*/ 55 h 179"/>
                <a:gd name="T68" fmla="*/ 70 w 214"/>
                <a:gd name="T69" fmla="*/ 173 h 179"/>
                <a:gd name="T70" fmla="*/ 5 w 214"/>
                <a:gd name="T71" fmla="*/ 157 h 179"/>
                <a:gd name="T72" fmla="*/ 5 w 214"/>
                <a:gd name="T73" fmla="*/ 38 h 179"/>
                <a:gd name="T74" fmla="*/ 75 w 214"/>
                <a:gd name="T75" fmla="*/ 55 h 179"/>
                <a:gd name="T76" fmla="*/ 107 w 214"/>
                <a:gd name="T77" fmla="*/ 47 h 179"/>
                <a:gd name="T78" fmla="*/ 133 w 214"/>
                <a:gd name="T79" fmla="*/ 79 h 179"/>
                <a:gd name="T80" fmla="*/ 140 w 214"/>
                <a:gd name="T81" fmla="*/ 77 h 179"/>
                <a:gd name="T82" fmla="*/ 140 w 214"/>
                <a:gd name="T83" fmla="*/ 157 h 179"/>
                <a:gd name="T84" fmla="*/ 75 w 214"/>
                <a:gd name="T85" fmla="*/ 173 h 179"/>
                <a:gd name="T86" fmla="*/ 75 w 214"/>
                <a:gd name="T87" fmla="*/ 55 h 179"/>
                <a:gd name="T88" fmla="*/ 209 w 214"/>
                <a:gd name="T89" fmla="*/ 173 h 179"/>
                <a:gd name="T90" fmla="*/ 144 w 214"/>
                <a:gd name="T91" fmla="*/ 157 h 179"/>
                <a:gd name="T92" fmla="*/ 144 w 214"/>
                <a:gd name="T93" fmla="*/ 73 h 179"/>
                <a:gd name="T94" fmla="*/ 161 w 214"/>
                <a:gd name="T95" fmla="*/ 43 h 179"/>
                <a:gd name="T96" fmla="*/ 209 w 214"/>
                <a:gd name="T97" fmla="*/ 55 h 179"/>
                <a:gd name="T98" fmla="*/ 209 w 214"/>
                <a:gd name="T99" fmla="*/ 1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9">
                  <a:moveTo>
                    <a:pt x="212" y="51"/>
                  </a:moveTo>
                  <a:cubicBezTo>
                    <a:pt x="162" y="38"/>
                    <a:pt x="162" y="38"/>
                    <a:pt x="162" y="38"/>
                  </a:cubicBezTo>
                  <a:cubicBezTo>
                    <a:pt x="163" y="35"/>
                    <a:pt x="163" y="33"/>
                    <a:pt x="163" y="30"/>
                  </a:cubicBezTo>
                  <a:cubicBezTo>
                    <a:pt x="163" y="14"/>
                    <a:pt x="150" y="0"/>
                    <a:pt x="133" y="0"/>
                  </a:cubicBezTo>
                  <a:cubicBezTo>
                    <a:pt x="117" y="0"/>
                    <a:pt x="103" y="14"/>
                    <a:pt x="103" y="30"/>
                  </a:cubicBezTo>
                  <a:cubicBezTo>
                    <a:pt x="103" y="34"/>
                    <a:pt x="104" y="38"/>
                    <a:pt x="105" y="42"/>
                  </a:cubicBezTo>
                  <a:cubicBezTo>
                    <a:pt x="72" y="51"/>
                    <a:pt x="72" y="51"/>
                    <a:pt x="72" y="51"/>
                  </a:cubicBezTo>
                  <a:cubicBezTo>
                    <a:pt x="3" y="33"/>
                    <a:pt x="3" y="33"/>
                    <a:pt x="3" y="33"/>
                  </a:cubicBezTo>
                  <a:cubicBezTo>
                    <a:pt x="2" y="33"/>
                    <a:pt x="2" y="33"/>
                    <a:pt x="1" y="33"/>
                  </a:cubicBezTo>
                  <a:cubicBezTo>
                    <a:pt x="0" y="34"/>
                    <a:pt x="0" y="35"/>
                    <a:pt x="0" y="35"/>
                  </a:cubicBezTo>
                  <a:cubicBezTo>
                    <a:pt x="0" y="159"/>
                    <a:pt x="0" y="159"/>
                    <a:pt x="0" y="159"/>
                  </a:cubicBezTo>
                  <a:cubicBezTo>
                    <a:pt x="0" y="160"/>
                    <a:pt x="1" y="161"/>
                    <a:pt x="2" y="161"/>
                  </a:cubicBezTo>
                  <a:cubicBezTo>
                    <a:pt x="72" y="179"/>
                    <a:pt x="72" y="179"/>
                    <a:pt x="72" y="179"/>
                  </a:cubicBezTo>
                  <a:cubicBezTo>
                    <a:pt x="72" y="179"/>
                    <a:pt x="72" y="179"/>
                    <a:pt x="72" y="179"/>
                  </a:cubicBezTo>
                  <a:cubicBezTo>
                    <a:pt x="72" y="179"/>
                    <a:pt x="72" y="179"/>
                    <a:pt x="72" y="179"/>
                  </a:cubicBezTo>
                  <a:cubicBezTo>
                    <a:pt x="72" y="179"/>
                    <a:pt x="72" y="179"/>
                    <a:pt x="72" y="179"/>
                  </a:cubicBezTo>
                  <a:cubicBezTo>
                    <a:pt x="72" y="179"/>
                    <a:pt x="73" y="179"/>
                    <a:pt x="73" y="179"/>
                  </a:cubicBezTo>
                  <a:cubicBezTo>
                    <a:pt x="142" y="161"/>
                    <a:pt x="142" y="161"/>
                    <a:pt x="142" y="161"/>
                  </a:cubicBezTo>
                  <a:cubicBezTo>
                    <a:pt x="211" y="179"/>
                    <a:pt x="211" y="179"/>
                    <a:pt x="211" y="179"/>
                  </a:cubicBezTo>
                  <a:cubicBezTo>
                    <a:pt x="211" y="179"/>
                    <a:pt x="211" y="179"/>
                    <a:pt x="212" y="179"/>
                  </a:cubicBezTo>
                  <a:cubicBezTo>
                    <a:pt x="212" y="179"/>
                    <a:pt x="213" y="179"/>
                    <a:pt x="213" y="178"/>
                  </a:cubicBezTo>
                  <a:cubicBezTo>
                    <a:pt x="214" y="178"/>
                    <a:pt x="214" y="177"/>
                    <a:pt x="214" y="176"/>
                  </a:cubicBezTo>
                  <a:cubicBezTo>
                    <a:pt x="214" y="53"/>
                    <a:pt x="214" y="53"/>
                    <a:pt x="214" y="53"/>
                  </a:cubicBezTo>
                  <a:cubicBezTo>
                    <a:pt x="214" y="52"/>
                    <a:pt x="213" y="51"/>
                    <a:pt x="212" y="51"/>
                  </a:cubicBezTo>
                  <a:close/>
                  <a:moveTo>
                    <a:pt x="133" y="5"/>
                  </a:moveTo>
                  <a:cubicBezTo>
                    <a:pt x="147" y="5"/>
                    <a:pt x="159" y="16"/>
                    <a:pt x="159" y="30"/>
                  </a:cubicBezTo>
                  <a:cubicBezTo>
                    <a:pt x="159" y="33"/>
                    <a:pt x="158" y="36"/>
                    <a:pt x="157" y="39"/>
                  </a:cubicBezTo>
                  <a:cubicBezTo>
                    <a:pt x="157" y="39"/>
                    <a:pt x="157" y="39"/>
                    <a:pt x="157" y="39"/>
                  </a:cubicBezTo>
                  <a:cubicBezTo>
                    <a:pt x="157" y="39"/>
                    <a:pt x="157" y="39"/>
                    <a:pt x="157" y="39"/>
                  </a:cubicBezTo>
                  <a:cubicBezTo>
                    <a:pt x="153" y="55"/>
                    <a:pt x="140" y="75"/>
                    <a:pt x="133" y="75"/>
                  </a:cubicBezTo>
                  <a:cubicBezTo>
                    <a:pt x="125" y="75"/>
                    <a:pt x="108" y="45"/>
                    <a:pt x="108" y="30"/>
                  </a:cubicBezTo>
                  <a:cubicBezTo>
                    <a:pt x="108" y="16"/>
                    <a:pt x="119" y="5"/>
                    <a:pt x="133" y="5"/>
                  </a:cubicBezTo>
                  <a:close/>
                  <a:moveTo>
                    <a:pt x="5" y="38"/>
                  </a:moveTo>
                  <a:cubicBezTo>
                    <a:pt x="70" y="55"/>
                    <a:pt x="70" y="55"/>
                    <a:pt x="70" y="55"/>
                  </a:cubicBezTo>
                  <a:cubicBezTo>
                    <a:pt x="70" y="173"/>
                    <a:pt x="70" y="173"/>
                    <a:pt x="70" y="173"/>
                  </a:cubicBezTo>
                  <a:cubicBezTo>
                    <a:pt x="5" y="157"/>
                    <a:pt x="5" y="157"/>
                    <a:pt x="5" y="157"/>
                  </a:cubicBezTo>
                  <a:lnTo>
                    <a:pt x="5" y="38"/>
                  </a:lnTo>
                  <a:close/>
                  <a:moveTo>
                    <a:pt x="75" y="55"/>
                  </a:moveTo>
                  <a:cubicBezTo>
                    <a:pt x="107" y="47"/>
                    <a:pt x="107" y="47"/>
                    <a:pt x="107" y="47"/>
                  </a:cubicBezTo>
                  <a:cubicBezTo>
                    <a:pt x="112" y="62"/>
                    <a:pt x="124" y="79"/>
                    <a:pt x="133" y="79"/>
                  </a:cubicBezTo>
                  <a:cubicBezTo>
                    <a:pt x="135" y="79"/>
                    <a:pt x="137" y="79"/>
                    <a:pt x="140" y="77"/>
                  </a:cubicBezTo>
                  <a:cubicBezTo>
                    <a:pt x="140" y="157"/>
                    <a:pt x="140" y="157"/>
                    <a:pt x="140" y="157"/>
                  </a:cubicBezTo>
                  <a:cubicBezTo>
                    <a:pt x="75" y="173"/>
                    <a:pt x="75" y="173"/>
                    <a:pt x="75" y="173"/>
                  </a:cubicBezTo>
                  <a:lnTo>
                    <a:pt x="75" y="55"/>
                  </a:lnTo>
                  <a:close/>
                  <a:moveTo>
                    <a:pt x="209" y="173"/>
                  </a:moveTo>
                  <a:cubicBezTo>
                    <a:pt x="144" y="157"/>
                    <a:pt x="144" y="157"/>
                    <a:pt x="144" y="157"/>
                  </a:cubicBezTo>
                  <a:cubicBezTo>
                    <a:pt x="144" y="73"/>
                    <a:pt x="144" y="73"/>
                    <a:pt x="144" y="73"/>
                  </a:cubicBezTo>
                  <a:cubicBezTo>
                    <a:pt x="151" y="66"/>
                    <a:pt x="158" y="53"/>
                    <a:pt x="161" y="43"/>
                  </a:cubicBezTo>
                  <a:cubicBezTo>
                    <a:pt x="209" y="55"/>
                    <a:pt x="209" y="55"/>
                    <a:pt x="209" y="55"/>
                  </a:cubicBezTo>
                  <a:lnTo>
                    <a:pt x="209"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7" name="Freeform 32">
              <a:extLst>
                <a:ext uri="{FF2B5EF4-FFF2-40B4-BE49-F238E27FC236}">
                  <a16:creationId xmlns:a16="http://schemas.microsoft.com/office/drawing/2014/main" id="{F8774A4A-7E09-4C5B-9A6C-7C78E4BB297D}"/>
                </a:ext>
              </a:extLst>
            </p:cNvPr>
            <p:cNvSpPr>
              <a:spLocks noEditPoints="1"/>
            </p:cNvSpPr>
            <p:nvPr/>
          </p:nvSpPr>
          <p:spPr bwMode="auto">
            <a:xfrm>
              <a:off x="317500" y="2817813"/>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08" name="Group 107">
            <a:extLst>
              <a:ext uri="{FF2B5EF4-FFF2-40B4-BE49-F238E27FC236}">
                <a16:creationId xmlns:a16="http://schemas.microsoft.com/office/drawing/2014/main" id="{909CA014-7B3F-4AF0-8DD6-17B473F32A33}"/>
              </a:ext>
            </a:extLst>
          </p:cNvPr>
          <p:cNvGrpSpPr/>
          <p:nvPr/>
        </p:nvGrpSpPr>
        <p:grpSpPr>
          <a:xfrm>
            <a:off x="4414771" y="2985869"/>
            <a:ext cx="654019" cy="1064773"/>
            <a:chOff x="2832100" y="2760663"/>
            <a:chExt cx="260350" cy="423863"/>
          </a:xfrm>
        </p:grpSpPr>
        <p:sp>
          <p:nvSpPr>
            <p:cNvPr id="109" name="Freeform 36">
              <a:extLst>
                <a:ext uri="{FF2B5EF4-FFF2-40B4-BE49-F238E27FC236}">
                  <a16:creationId xmlns:a16="http://schemas.microsoft.com/office/drawing/2014/main" id="{F565AD77-A46B-4FC6-B54F-DF9F106688DE}"/>
                </a:ext>
              </a:extLst>
            </p:cNvPr>
            <p:cNvSpPr>
              <a:spLocks noEditPoints="1"/>
            </p:cNvSpPr>
            <p:nvPr/>
          </p:nvSpPr>
          <p:spPr bwMode="auto">
            <a:xfrm>
              <a:off x="2898775" y="3095625"/>
              <a:ext cx="123825" cy="38100"/>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5 h 22"/>
                <a:gd name="T16" fmla="*/ 5 w 73"/>
                <a:gd name="T17" fmla="*/ 11 h 22"/>
                <a:gd name="T18" fmla="*/ 12 w 73"/>
                <a:gd name="T19" fmla="*/ 18 h 22"/>
                <a:gd name="T20" fmla="*/ 62 w 73"/>
                <a:gd name="T21" fmla="*/ 18 h 22"/>
                <a:gd name="T22" fmla="*/ 69 w 73"/>
                <a:gd name="T23" fmla="*/ 11 h 22"/>
                <a:gd name="T24" fmla="*/ 62 w 73"/>
                <a:gd name="T25" fmla="*/ 5 h 22"/>
                <a:gd name="T26" fmla="*/ 12 w 73"/>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5"/>
                  </a:moveTo>
                  <a:cubicBezTo>
                    <a:pt x="8" y="5"/>
                    <a:pt x="5" y="7"/>
                    <a:pt x="5" y="11"/>
                  </a:cubicBezTo>
                  <a:cubicBezTo>
                    <a:pt x="5" y="15"/>
                    <a:pt x="8" y="18"/>
                    <a:pt x="12" y="18"/>
                  </a:cubicBezTo>
                  <a:cubicBezTo>
                    <a:pt x="62" y="18"/>
                    <a:pt x="62" y="18"/>
                    <a:pt x="62" y="18"/>
                  </a:cubicBezTo>
                  <a:cubicBezTo>
                    <a:pt x="66" y="18"/>
                    <a:pt x="69" y="15"/>
                    <a:pt x="69" y="11"/>
                  </a:cubicBezTo>
                  <a:cubicBezTo>
                    <a:pt x="69" y="7"/>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0" name="Freeform 37">
              <a:extLst>
                <a:ext uri="{FF2B5EF4-FFF2-40B4-BE49-F238E27FC236}">
                  <a16:creationId xmlns:a16="http://schemas.microsoft.com/office/drawing/2014/main" id="{C880E71B-F801-4676-94F0-0060F98E5B08}"/>
                </a:ext>
              </a:extLst>
            </p:cNvPr>
            <p:cNvSpPr>
              <a:spLocks noEditPoints="1"/>
            </p:cNvSpPr>
            <p:nvPr/>
          </p:nvSpPr>
          <p:spPr bwMode="auto">
            <a:xfrm>
              <a:off x="2898775" y="3127375"/>
              <a:ext cx="123825" cy="36513"/>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4 h 22"/>
                <a:gd name="T16" fmla="*/ 5 w 73"/>
                <a:gd name="T17" fmla="*/ 11 h 22"/>
                <a:gd name="T18" fmla="*/ 12 w 73"/>
                <a:gd name="T19" fmla="*/ 18 h 22"/>
                <a:gd name="T20" fmla="*/ 62 w 73"/>
                <a:gd name="T21" fmla="*/ 18 h 22"/>
                <a:gd name="T22" fmla="*/ 69 w 73"/>
                <a:gd name="T23" fmla="*/ 11 h 22"/>
                <a:gd name="T24" fmla="*/ 62 w 73"/>
                <a:gd name="T25" fmla="*/ 4 h 22"/>
                <a:gd name="T26" fmla="*/ 12 w 7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4"/>
                  </a:moveTo>
                  <a:cubicBezTo>
                    <a:pt x="8" y="4"/>
                    <a:pt x="5" y="7"/>
                    <a:pt x="5" y="11"/>
                  </a:cubicBezTo>
                  <a:cubicBezTo>
                    <a:pt x="5" y="15"/>
                    <a:pt x="8" y="18"/>
                    <a:pt x="12" y="18"/>
                  </a:cubicBezTo>
                  <a:cubicBezTo>
                    <a:pt x="62" y="18"/>
                    <a:pt x="62" y="18"/>
                    <a:pt x="62" y="18"/>
                  </a:cubicBezTo>
                  <a:cubicBezTo>
                    <a:pt x="66" y="18"/>
                    <a:pt x="69" y="15"/>
                    <a:pt x="69" y="11"/>
                  </a:cubicBezTo>
                  <a:cubicBezTo>
                    <a:pt x="69" y="7"/>
                    <a:pt x="66" y="4"/>
                    <a:pt x="62" y="4"/>
                  </a:cubicBez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1" name="Freeform 38">
              <a:extLst>
                <a:ext uri="{FF2B5EF4-FFF2-40B4-BE49-F238E27FC236}">
                  <a16:creationId xmlns:a16="http://schemas.microsoft.com/office/drawing/2014/main" id="{8C96EB92-8212-4AD8-AAC7-431032B1C4C0}"/>
                </a:ext>
              </a:extLst>
            </p:cNvPr>
            <p:cNvSpPr>
              <a:spLocks/>
            </p:cNvSpPr>
            <p:nvPr/>
          </p:nvSpPr>
          <p:spPr bwMode="auto">
            <a:xfrm>
              <a:off x="2921000" y="3157538"/>
              <a:ext cx="80963" cy="26988"/>
            </a:xfrm>
            <a:custGeom>
              <a:avLst/>
              <a:gdLst>
                <a:gd name="T0" fmla="*/ 24 w 48"/>
                <a:gd name="T1" fmla="*/ 16 h 16"/>
                <a:gd name="T2" fmla="*/ 0 w 48"/>
                <a:gd name="T3" fmla="*/ 2 h 16"/>
                <a:gd name="T4" fmla="*/ 2 w 48"/>
                <a:gd name="T5" fmla="*/ 0 h 16"/>
                <a:gd name="T6" fmla="*/ 4 w 48"/>
                <a:gd name="T7" fmla="*/ 2 h 16"/>
                <a:gd name="T8" fmla="*/ 24 w 48"/>
                <a:gd name="T9" fmla="*/ 11 h 16"/>
                <a:gd name="T10" fmla="*/ 43 w 48"/>
                <a:gd name="T11" fmla="*/ 2 h 16"/>
                <a:gd name="T12" fmla="*/ 46 w 48"/>
                <a:gd name="T13" fmla="*/ 0 h 16"/>
                <a:gd name="T14" fmla="*/ 48 w 48"/>
                <a:gd name="T15" fmla="*/ 2 h 16"/>
                <a:gd name="T16" fmla="*/ 2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24" y="16"/>
                  </a:moveTo>
                  <a:cubicBezTo>
                    <a:pt x="10" y="16"/>
                    <a:pt x="0" y="10"/>
                    <a:pt x="0" y="2"/>
                  </a:cubicBezTo>
                  <a:cubicBezTo>
                    <a:pt x="0" y="1"/>
                    <a:pt x="1" y="0"/>
                    <a:pt x="2" y="0"/>
                  </a:cubicBezTo>
                  <a:cubicBezTo>
                    <a:pt x="3" y="0"/>
                    <a:pt x="4" y="1"/>
                    <a:pt x="4" y="2"/>
                  </a:cubicBezTo>
                  <a:cubicBezTo>
                    <a:pt x="4" y="6"/>
                    <a:pt x="12" y="11"/>
                    <a:pt x="24" y="11"/>
                  </a:cubicBezTo>
                  <a:cubicBezTo>
                    <a:pt x="35" y="11"/>
                    <a:pt x="43" y="6"/>
                    <a:pt x="43" y="2"/>
                  </a:cubicBezTo>
                  <a:cubicBezTo>
                    <a:pt x="43" y="1"/>
                    <a:pt x="44" y="0"/>
                    <a:pt x="46" y="0"/>
                  </a:cubicBezTo>
                  <a:cubicBezTo>
                    <a:pt x="47" y="0"/>
                    <a:pt x="48" y="1"/>
                    <a:pt x="48" y="2"/>
                  </a:cubicBezTo>
                  <a:cubicBezTo>
                    <a:pt x="48" y="10"/>
                    <a:pt x="37" y="16"/>
                    <a:pt x="24"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2" name="Freeform 39">
              <a:extLst>
                <a:ext uri="{FF2B5EF4-FFF2-40B4-BE49-F238E27FC236}">
                  <a16:creationId xmlns:a16="http://schemas.microsoft.com/office/drawing/2014/main" id="{7AACA61D-FE9B-4720-93EB-D6D69D81C927}"/>
                </a:ext>
              </a:extLst>
            </p:cNvPr>
            <p:cNvSpPr>
              <a:spLocks noEditPoints="1"/>
            </p:cNvSpPr>
            <p:nvPr/>
          </p:nvSpPr>
          <p:spPr bwMode="auto">
            <a:xfrm>
              <a:off x="2832100" y="2760663"/>
              <a:ext cx="260350" cy="314325"/>
            </a:xfrm>
            <a:custGeom>
              <a:avLst/>
              <a:gdLst>
                <a:gd name="T0" fmla="*/ 101 w 154"/>
                <a:gd name="T1" fmla="*/ 185 h 185"/>
                <a:gd name="T2" fmla="*/ 53 w 154"/>
                <a:gd name="T3" fmla="*/ 185 h 185"/>
                <a:gd name="T4" fmla="*/ 32 w 154"/>
                <a:gd name="T5" fmla="*/ 164 h 185"/>
                <a:gd name="T6" fmla="*/ 32 w 154"/>
                <a:gd name="T7" fmla="*/ 149 h 185"/>
                <a:gd name="T8" fmla="*/ 22 w 154"/>
                <a:gd name="T9" fmla="*/ 130 h 185"/>
                <a:gd name="T10" fmla="*/ 0 w 154"/>
                <a:gd name="T11" fmla="*/ 77 h 185"/>
                <a:gd name="T12" fmla="*/ 77 w 154"/>
                <a:gd name="T13" fmla="*/ 0 h 185"/>
                <a:gd name="T14" fmla="*/ 154 w 154"/>
                <a:gd name="T15" fmla="*/ 77 h 185"/>
                <a:gd name="T16" fmla="*/ 132 w 154"/>
                <a:gd name="T17" fmla="*/ 130 h 185"/>
                <a:gd name="T18" fmla="*/ 122 w 154"/>
                <a:gd name="T19" fmla="*/ 149 h 185"/>
                <a:gd name="T20" fmla="*/ 122 w 154"/>
                <a:gd name="T21" fmla="*/ 164 h 185"/>
                <a:gd name="T22" fmla="*/ 101 w 154"/>
                <a:gd name="T23" fmla="*/ 185 h 185"/>
                <a:gd name="T24" fmla="*/ 77 w 154"/>
                <a:gd name="T25" fmla="*/ 5 h 185"/>
                <a:gd name="T26" fmla="*/ 5 w 154"/>
                <a:gd name="T27" fmla="*/ 77 h 185"/>
                <a:gd name="T28" fmla="*/ 25 w 154"/>
                <a:gd name="T29" fmla="*/ 127 h 185"/>
                <a:gd name="T30" fmla="*/ 36 w 154"/>
                <a:gd name="T31" fmla="*/ 149 h 185"/>
                <a:gd name="T32" fmla="*/ 36 w 154"/>
                <a:gd name="T33" fmla="*/ 164 h 185"/>
                <a:gd name="T34" fmla="*/ 53 w 154"/>
                <a:gd name="T35" fmla="*/ 180 h 185"/>
                <a:gd name="T36" fmla="*/ 101 w 154"/>
                <a:gd name="T37" fmla="*/ 180 h 185"/>
                <a:gd name="T38" fmla="*/ 117 w 154"/>
                <a:gd name="T39" fmla="*/ 164 h 185"/>
                <a:gd name="T40" fmla="*/ 117 w 154"/>
                <a:gd name="T41" fmla="*/ 149 h 185"/>
                <a:gd name="T42" fmla="*/ 129 w 154"/>
                <a:gd name="T43" fmla="*/ 127 h 185"/>
                <a:gd name="T44" fmla="*/ 149 w 154"/>
                <a:gd name="T45" fmla="*/ 77 h 185"/>
                <a:gd name="T46" fmla="*/ 77 w 154"/>
                <a:gd name="T47"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85">
                  <a:moveTo>
                    <a:pt x="101" y="185"/>
                  </a:moveTo>
                  <a:cubicBezTo>
                    <a:pt x="53" y="185"/>
                    <a:pt x="53" y="185"/>
                    <a:pt x="53" y="185"/>
                  </a:cubicBezTo>
                  <a:cubicBezTo>
                    <a:pt x="41" y="185"/>
                    <a:pt x="32" y="175"/>
                    <a:pt x="32" y="164"/>
                  </a:cubicBezTo>
                  <a:cubicBezTo>
                    <a:pt x="32" y="149"/>
                    <a:pt x="32" y="149"/>
                    <a:pt x="32" y="149"/>
                  </a:cubicBezTo>
                  <a:cubicBezTo>
                    <a:pt x="32" y="141"/>
                    <a:pt x="28" y="137"/>
                    <a:pt x="22" y="130"/>
                  </a:cubicBezTo>
                  <a:cubicBezTo>
                    <a:pt x="8" y="117"/>
                    <a:pt x="0" y="97"/>
                    <a:pt x="0" y="77"/>
                  </a:cubicBezTo>
                  <a:cubicBezTo>
                    <a:pt x="0" y="34"/>
                    <a:pt x="34" y="0"/>
                    <a:pt x="77" y="0"/>
                  </a:cubicBezTo>
                  <a:cubicBezTo>
                    <a:pt x="119" y="0"/>
                    <a:pt x="154" y="34"/>
                    <a:pt x="154" y="77"/>
                  </a:cubicBezTo>
                  <a:cubicBezTo>
                    <a:pt x="154" y="97"/>
                    <a:pt x="146" y="117"/>
                    <a:pt x="132" y="130"/>
                  </a:cubicBezTo>
                  <a:cubicBezTo>
                    <a:pt x="125" y="137"/>
                    <a:pt x="122" y="141"/>
                    <a:pt x="122" y="149"/>
                  </a:cubicBezTo>
                  <a:cubicBezTo>
                    <a:pt x="122" y="164"/>
                    <a:pt x="122" y="164"/>
                    <a:pt x="122" y="164"/>
                  </a:cubicBezTo>
                  <a:cubicBezTo>
                    <a:pt x="122" y="175"/>
                    <a:pt x="113" y="185"/>
                    <a:pt x="101" y="185"/>
                  </a:cubicBezTo>
                  <a:close/>
                  <a:moveTo>
                    <a:pt x="77" y="5"/>
                  </a:moveTo>
                  <a:cubicBezTo>
                    <a:pt x="37" y="5"/>
                    <a:pt x="5" y="37"/>
                    <a:pt x="5" y="77"/>
                  </a:cubicBezTo>
                  <a:cubicBezTo>
                    <a:pt x="5" y="96"/>
                    <a:pt x="12" y="114"/>
                    <a:pt x="25" y="127"/>
                  </a:cubicBezTo>
                  <a:cubicBezTo>
                    <a:pt x="32" y="134"/>
                    <a:pt x="36" y="140"/>
                    <a:pt x="36" y="149"/>
                  </a:cubicBezTo>
                  <a:cubicBezTo>
                    <a:pt x="36" y="164"/>
                    <a:pt x="36" y="164"/>
                    <a:pt x="36" y="164"/>
                  </a:cubicBezTo>
                  <a:cubicBezTo>
                    <a:pt x="36" y="173"/>
                    <a:pt x="44" y="180"/>
                    <a:pt x="53" y="180"/>
                  </a:cubicBezTo>
                  <a:cubicBezTo>
                    <a:pt x="101" y="180"/>
                    <a:pt x="101" y="180"/>
                    <a:pt x="101" y="180"/>
                  </a:cubicBezTo>
                  <a:cubicBezTo>
                    <a:pt x="110" y="180"/>
                    <a:pt x="117" y="173"/>
                    <a:pt x="117" y="164"/>
                  </a:cubicBezTo>
                  <a:cubicBezTo>
                    <a:pt x="117" y="149"/>
                    <a:pt x="117" y="149"/>
                    <a:pt x="117" y="149"/>
                  </a:cubicBezTo>
                  <a:cubicBezTo>
                    <a:pt x="117" y="140"/>
                    <a:pt x="122" y="134"/>
                    <a:pt x="129" y="127"/>
                  </a:cubicBezTo>
                  <a:cubicBezTo>
                    <a:pt x="142" y="114"/>
                    <a:pt x="149" y="96"/>
                    <a:pt x="149" y="77"/>
                  </a:cubicBezTo>
                  <a:cubicBezTo>
                    <a:pt x="149" y="37"/>
                    <a:pt x="117" y="5"/>
                    <a:pt x="7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3" name="Freeform 40">
              <a:extLst>
                <a:ext uri="{FF2B5EF4-FFF2-40B4-BE49-F238E27FC236}">
                  <a16:creationId xmlns:a16="http://schemas.microsoft.com/office/drawing/2014/main" id="{27F5FD0E-D787-47E1-B055-71F8D2317AFF}"/>
                </a:ext>
              </a:extLst>
            </p:cNvPr>
            <p:cNvSpPr>
              <a:spLocks noEditPoints="1"/>
            </p:cNvSpPr>
            <p:nvPr/>
          </p:nvSpPr>
          <p:spPr bwMode="auto">
            <a:xfrm>
              <a:off x="2898775" y="3065463"/>
              <a:ext cx="123825" cy="39688"/>
            </a:xfrm>
            <a:custGeom>
              <a:avLst/>
              <a:gdLst>
                <a:gd name="T0" fmla="*/ 62 w 73"/>
                <a:gd name="T1" fmla="*/ 23 h 23"/>
                <a:gd name="T2" fmla="*/ 12 w 73"/>
                <a:gd name="T3" fmla="*/ 23 h 23"/>
                <a:gd name="T4" fmla="*/ 0 w 73"/>
                <a:gd name="T5" fmla="*/ 11 h 23"/>
                <a:gd name="T6" fmla="*/ 12 w 73"/>
                <a:gd name="T7" fmla="*/ 0 h 23"/>
                <a:gd name="T8" fmla="*/ 62 w 73"/>
                <a:gd name="T9" fmla="*/ 0 h 23"/>
                <a:gd name="T10" fmla="*/ 73 w 73"/>
                <a:gd name="T11" fmla="*/ 11 h 23"/>
                <a:gd name="T12" fmla="*/ 62 w 73"/>
                <a:gd name="T13" fmla="*/ 23 h 23"/>
                <a:gd name="T14" fmla="*/ 12 w 73"/>
                <a:gd name="T15" fmla="*/ 5 h 23"/>
                <a:gd name="T16" fmla="*/ 5 w 73"/>
                <a:gd name="T17" fmla="*/ 11 h 23"/>
                <a:gd name="T18" fmla="*/ 12 w 73"/>
                <a:gd name="T19" fmla="*/ 18 h 23"/>
                <a:gd name="T20" fmla="*/ 62 w 73"/>
                <a:gd name="T21" fmla="*/ 18 h 23"/>
                <a:gd name="T22" fmla="*/ 69 w 73"/>
                <a:gd name="T23" fmla="*/ 11 h 23"/>
                <a:gd name="T24" fmla="*/ 62 w 73"/>
                <a:gd name="T25" fmla="*/ 5 h 23"/>
                <a:gd name="T26" fmla="*/ 12 w 73"/>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3">
                  <a:moveTo>
                    <a:pt x="62" y="23"/>
                  </a:moveTo>
                  <a:cubicBezTo>
                    <a:pt x="12" y="23"/>
                    <a:pt x="12" y="23"/>
                    <a:pt x="12" y="23"/>
                  </a:cubicBezTo>
                  <a:cubicBezTo>
                    <a:pt x="6" y="23"/>
                    <a:pt x="0" y="17"/>
                    <a:pt x="0" y="11"/>
                  </a:cubicBezTo>
                  <a:cubicBezTo>
                    <a:pt x="0" y="5"/>
                    <a:pt x="6" y="0"/>
                    <a:pt x="12" y="0"/>
                  </a:cubicBezTo>
                  <a:cubicBezTo>
                    <a:pt x="62" y="0"/>
                    <a:pt x="62" y="0"/>
                    <a:pt x="62" y="0"/>
                  </a:cubicBezTo>
                  <a:cubicBezTo>
                    <a:pt x="68" y="0"/>
                    <a:pt x="73" y="5"/>
                    <a:pt x="73" y="11"/>
                  </a:cubicBezTo>
                  <a:cubicBezTo>
                    <a:pt x="73" y="17"/>
                    <a:pt x="68" y="23"/>
                    <a:pt x="62" y="23"/>
                  </a:cubicBezTo>
                  <a:close/>
                  <a:moveTo>
                    <a:pt x="12" y="5"/>
                  </a:moveTo>
                  <a:cubicBezTo>
                    <a:pt x="8" y="5"/>
                    <a:pt x="5" y="8"/>
                    <a:pt x="5" y="11"/>
                  </a:cubicBezTo>
                  <a:cubicBezTo>
                    <a:pt x="5" y="15"/>
                    <a:pt x="8" y="18"/>
                    <a:pt x="12" y="18"/>
                  </a:cubicBezTo>
                  <a:cubicBezTo>
                    <a:pt x="62" y="18"/>
                    <a:pt x="62" y="18"/>
                    <a:pt x="62" y="18"/>
                  </a:cubicBezTo>
                  <a:cubicBezTo>
                    <a:pt x="66" y="18"/>
                    <a:pt x="69" y="15"/>
                    <a:pt x="69" y="11"/>
                  </a:cubicBezTo>
                  <a:cubicBezTo>
                    <a:pt x="69" y="8"/>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116" name="Rectangle 115">
            <a:extLst>
              <a:ext uri="{FF2B5EF4-FFF2-40B4-BE49-F238E27FC236}">
                <a16:creationId xmlns:a16="http://schemas.microsoft.com/office/drawing/2014/main" id="{A8B67BE9-1AC9-4FEB-9090-30249624F48B}"/>
              </a:ext>
            </a:extLst>
          </p:cNvPr>
          <p:cNvSpPr/>
          <p:nvPr/>
        </p:nvSpPr>
        <p:spPr>
          <a:xfrm>
            <a:off x="214010" y="2467663"/>
            <a:ext cx="3028783" cy="3398116"/>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978">
              <a:lnSpc>
                <a:spcPct val="90000"/>
              </a:lnSpc>
              <a:spcBef>
                <a:spcPct val="0"/>
              </a:spcBef>
              <a:spcAft>
                <a:spcPts val="267"/>
              </a:spcAft>
            </a:pPr>
            <a:r>
              <a:rPr lang="lt-LT" sz="2133" dirty="0">
                <a:solidFill>
                  <a:schemeClr val="tx1"/>
                </a:solidFill>
              </a:rPr>
              <a:t>Aplinkos ministerija</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Aplinkos projektų valdymo agentūra</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Viešųjų pirkimų tarnyba</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Statybos inspekcija</a:t>
            </a:r>
          </a:p>
        </p:txBody>
      </p:sp>
      <p:sp>
        <p:nvSpPr>
          <p:cNvPr id="117" name="Rectangle 116">
            <a:extLst>
              <a:ext uri="{FF2B5EF4-FFF2-40B4-BE49-F238E27FC236}">
                <a16:creationId xmlns:a16="http://schemas.microsoft.com/office/drawing/2014/main" id="{C3B1540C-A2DA-4D09-B600-13DA9C199203}"/>
              </a:ext>
            </a:extLst>
          </p:cNvPr>
          <p:cNvSpPr/>
          <p:nvPr/>
        </p:nvSpPr>
        <p:spPr>
          <a:xfrm>
            <a:off x="214010" y="1599733"/>
            <a:ext cx="3010115" cy="867930"/>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t" anchorCtr="0">
            <a:spAutoFit/>
          </a:bodyPr>
          <a:lstStyle/>
          <a:p>
            <a:pPr defTabSz="888978">
              <a:lnSpc>
                <a:spcPct val="90000"/>
              </a:lnSpc>
              <a:spcBef>
                <a:spcPct val="0"/>
              </a:spcBef>
              <a:spcAft>
                <a:spcPts val="267"/>
              </a:spcAft>
            </a:pPr>
            <a:r>
              <a:rPr lang="lt-LT" dirty="0">
                <a:solidFill>
                  <a:schemeClr val="bg1"/>
                </a:solidFill>
              </a:rPr>
              <a:t>Rengiant pirkimo sąlygas dalyvavo:</a:t>
            </a:r>
            <a:endParaRPr lang="en-US" dirty="0">
              <a:solidFill>
                <a:schemeClr val="bg1"/>
              </a:solidFill>
            </a:endParaRPr>
          </a:p>
        </p:txBody>
      </p:sp>
      <p:sp>
        <p:nvSpPr>
          <p:cNvPr id="123" name="Rectangle 122">
            <a:extLst>
              <a:ext uri="{FF2B5EF4-FFF2-40B4-BE49-F238E27FC236}">
                <a16:creationId xmlns:a16="http://schemas.microsoft.com/office/drawing/2014/main" id="{CE775E6A-DD0F-46F6-891E-54EC711ED700}"/>
              </a:ext>
            </a:extLst>
          </p:cNvPr>
          <p:cNvSpPr/>
          <p:nvPr/>
        </p:nvSpPr>
        <p:spPr>
          <a:xfrm>
            <a:off x="8447872" y="1949764"/>
            <a:ext cx="3371234" cy="4285665"/>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978">
              <a:lnSpc>
                <a:spcPct val="90000"/>
              </a:lnSpc>
              <a:spcBef>
                <a:spcPct val="0"/>
              </a:spcBef>
              <a:spcAft>
                <a:spcPts val="267"/>
              </a:spcAft>
            </a:pPr>
            <a:r>
              <a:rPr lang="lt-LT" sz="2133" dirty="0">
                <a:solidFill>
                  <a:schemeClr val="tx1"/>
                </a:solidFill>
              </a:rPr>
              <a:t>Greitos procedūros – nuo 8 dienų </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Užtikrinta viešojo pirkimo procedūrų atitiktis </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Greitesnis finansavimas – APVA neatlieka pirkimo tikrinimo</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PO specialistų darbo taupymas</a:t>
            </a:r>
          </a:p>
        </p:txBody>
      </p:sp>
      <p:sp>
        <p:nvSpPr>
          <p:cNvPr id="124" name="Rectangle 123">
            <a:extLst>
              <a:ext uri="{FF2B5EF4-FFF2-40B4-BE49-F238E27FC236}">
                <a16:creationId xmlns:a16="http://schemas.microsoft.com/office/drawing/2014/main" id="{E623020D-3DA7-4292-A98E-99C26E773E76}"/>
              </a:ext>
            </a:extLst>
          </p:cNvPr>
          <p:cNvSpPr/>
          <p:nvPr/>
        </p:nvSpPr>
        <p:spPr>
          <a:xfrm>
            <a:off x="8447873" y="1339456"/>
            <a:ext cx="3371233" cy="618631"/>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t" anchorCtr="0">
            <a:spAutoFit/>
          </a:bodyPr>
          <a:lstStyle/>
          <a:p>
            <a:pPr defTabSz="888978">
              <a:lnSpc>
                <a:spcPct val="90000"/>
              </a:lnSpc>
              <a:spcBef>
                <a:spcPct val="0"/>
              </a:spcBef>
              <a:spcAft>
                <a:spcPts val="267"/>
              </a:spcAft>
            </a:pPr>
            <a:r>
              <a:rPr lang="lt-LT" dirty="0">
                <a:solidFill>
                  <a:schemeClr val="bg1"/>
                </a:solidFill>
              </a:rPr>
              <a:t>Naudos PO:</a:t>
            </a:r>
            <a:endParaRPr lang="en-US" dirty="0">
              <a:solidFill>
                <a:schemeClr val="bg1"/>
              </a:solidFill>
            </a:endParaRPr>
          </a:p>
        </p:txBody>
      </p:sp>
    </p:spTree>
    <p:extLst>
      <p:ext uri="{BB962C8B-B14F-4D97-AF65-F5344CB8AC3E}">
        <p14:creationId xmlns:p14="http://schemas.microsoft.com/office/powerpoint/2010/main" val="1835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p:bldP spid="97" grpId="0"/>
      <p:bldP spid="98" grpId="0" animBg="1"/>
      <p:bldP spid="99" grpId="0" animBg="1"/>
      <p:bldP spid="116" grpId="0" animBg="1"/>
      <p:bldP spid="117" grpId="0" animBg="1"/>
      <p:bldP spid="123"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Slide Number Placeholder 1">
            <a:extLst>
              <a:ext uri="{FF2B5EF4-FFF2-40B4-BE49-F238E27FC236}">
                <a16:creationId xmlns:a16="http://schemas.microsoft.com/office/drawing/2014/main" id="{A0BACEF7-583B-43C3-9069-888AD6D508E7}"/>
              </a:ext>
            </a:extLst>
          </p:cNvPr>
          <p:cNvSpPr>
            <a:spLocks noGrp="1"/>
          </p:cNvSpPr>
          <p:nvPr>
            <p:ph type="sldNum" sz="quarter" idx="12"/>
          </p:nvPr>
        </p:nvSpPr>
        <p:spPr>
          <a:xfrm>
            <a:off x="9900458" y="6459785"/>
            <a:ext cx="1312025" cy="365125"/>
          </a:xfrm>
        </p:spPr>
        <p:txBody>
          <a:bodyPr/>
          <a:lstStyle/>
          <a:p>
            <a:pPr>
              <a:spcAft>
                <a:spcPts val="600"/>
              </a:spcAft>
            </a:pPr>
            <a:fld id="{B69CB6CF-1992-4116-97DA-1AA159B02BFE}" type="slidenum">
              <a:rPr lang="lt-LT" smtClean="0"/>
              <a:pPr>
                <a:spcAft>
                  <a:spcPts val="600"/>
                </a:spcAft>
              </a:pPr>
              <a:t>22</a:t>
            </a:fld>
            <a:endParaRPr lang="lt-LT"/>
          </a:p>
        </p:txBody>
      </p:sp>
      <p:sp>
        <p:nvSpPr>
          <p:cNvPr id="58" name="Slide Number Placeholder 3" hidden="1">
            <a:extLst>
              <a:ext uri="{FF2B5EF4-FFF2-40B4-BE49-F238E27FC236}">
                <a16:creationId xmlns:a16="http://schemas.microsoft.com/office/drawing/2014/main" id="{C6E1CC5F-8FD1-4AC7-8FC3-6E891C7DC6D2}"/>
              </a:ext>
            </a:extLst>
          </p:cNvPr>
          <p:cNvSpPr>
            <a:spLocks noGrp="1"/>
          </p:cNvSpPr>
          <p:nvPr>
            <p:ph type="sldNum" sz="quarter" idx="12"/>
          </p:nvPr>
        </p:nvSpPr>
        <p:spPr>
          <a:xfrm>
            <a:off x="9900458" y="6459785"/>
            <a:ext cx="1312025" cy="365125"/>
          </a:xfrm>
        </p:spPr>
        <p:txBody>
          <a:bodyPr/>
          <a:lstStyle/>
          <a:p>
            <a:pPr>
              <a:spcAft>
                <a:spcPts val="600"/>
              </a:spcAft>
            </a:pPr>
            <a:fld id="{B69CB6CF-1992-4116-97DA-1AA159B02BFE}" type="slidenum">
              <a:rPr lang="lt-LT" smtClean="0"/>
              <a:pPr>
                <a:spcAft>
                  <a:spcPts val="600"/>
                </a:spcAft>
              </a:pPr>
              <a:t>22</a:t>
            </a:fld>
            <a:endParaRPr lang="lt-LT"/>
          </a:p>
        </p:txBody>
      </p:sp>
      <p:sp>
        <p:nvSpPr>
          <p:cNvPr id="45" name="Freeform 25">
            <a:extLst>
              <a:ext uri="{FF2B5EF4-FFF2-40B4-BE49-F238E27FC236}">
                <a16:creationId xmlns:a16="http://schemas.microsoft.com/office/drawing/2014/main" id="{DDAAE397-EEA1-46E7-82F1-0D4C384F0867}"/>
              </a:ext>
            </a:extLst>
          </p:cNvPr>
          <p:cNvSpPr>
            <a:spLocks noEditPoints="1"/>
          </p:cNvSpPr>
          <p:nvPr/>
        </p:nvSpPr>
        <p:spPr bwMode="auto">
          <a:xfrm>
            <a:off x="8778779" y="2086843"/>
            <a:ext cx="786581" cy="444855"/>
          </a:xfrm>
          <a:custGeom>
            <a:avLst/>
            <a:gdLst>
              <a:gd name="T0" fmla="*/ 722 w 762"/>
              <a:gd name="T1" fmla="*/ 217 h 431"/>
              <a:gd name="T2" fmla="*/ 641 w 762"/>
              <a:gd name="T3" fmla="*/ 95 h 431"/>
              <a:gd name="T4" fmla="*/ 547 w 762"/>
              <a:gd name="T5" fmla="*/ 7 h 431"/>
              <a:gd name="T6" fmla="*/ 176 w 762"/>
              <a:gd name="T7" fmla="*/ 0 h 431"/>
              <a:gd name="T8" fmla="*/ 169 w 762"/>
              <a:gd name="T9" fmla="*/ 368 h 431"/>
              <a:gd name="T10" fmla="*/ 226 w 762"/>
              <a:gd name="T11" fmla="*/ 375 h 431"/>
              <a:gd name="T12" fmla="*/ 351 w 762"/>
              <a:gd name="T13" fmla="*/ 375 h 431"/>
              <a:gd name="T14" fmla="*/ 646 w 762"/>
              <a:gd name="T15" fmla="*/ 431 h 431"/>
              <a:gd name="T16" fmla="*/ 745 w 762"/>
              <a:gd name="T17" fmla="*/ 375 h 431"/>
              <a:gd name="T18" fmla="*/ 762 w 762"/>
              <a:gd name="T19" fmla="*/ 235 h 431"/>
              <a:gd name="T20" fmla="*/ 641 w 762"/>
              <a:gd name="T21" fmla="*/ 109 h 431"/>
              <a:gd name="T22" fmla="*/ 707 w 762"/>
              <a:gd name="T23" fmla="*/ 217 h 431"/>
              <a:gd name="T24" fmla="*/ 547 w 762"/>
              <a:gd name="T25" fmla="*/ 109 h 431"/>
              <a:gd name="T26" fmla="*/ 183 w 762"/>
              <a:gd name="T27" fmla="*/ 14 h 431"/>
              <a:gd name="T28" fmla="*/ 533 w 762"/>
              <a:gd name="T29" fmla="*/ 361 h 431"/>
              <a:gd name="T30" fmla="*/ 288 w 762"/>
              <a:gd name="T31" fmla="*/ 304 h 431"/>
              <a:gd name="T32" fmla="*/ 183 w 762"/>
              <a:gd name="T33" fmla="*/ 361 h 431"/>
              <a:gd name="T34" fmla="*/ 288 w 762"/>
              <a:gd name="T35" fmla="*/ 417 h 431"/>
              <a:gd name="T36" fmla="*/ 288 w 762"/>
              <a:gd name="T37" fmla="*/ 318 h 431"/>
              <a:gd name="T38" fmla="*/ 288 w 762"/>
              <a:gd name="T39" fmla="*/ 417 h 431"/>
              <a:gd name="T40" fmla="*/ 597 w 762"/>
              <a:gd name="T41" fmla="*/ 368 h 431"/>
              <a:gd name="T42" fmla="*/ 695 w 762"/>
              <a:gd name="T43" fmla="*/ 366 h 431"/>
              <a:gd name="T44" fmla="*/ 695 w 762"/>
              <a:gd name="T45" fmla="*/ 369 h 431"/>
              <a:gd name="T46" fmla="*/ 748 w 762"/>
              <a:gd name="T47" fmla="*/ 357 h 431"/>
              <a:gd name="T48" fmla="*/ 709 w 762"/>
              <a:gd name="T49" fmla="*/ 361 h 431"/>
              <a:gd name="T50" fmla="*/ 584 w 762"/>
              <a:gd name="T51" fmla="*/ 361 h 431"/>
              <a:gd name="T52" fmla="*/ 547 w 762"/>
              <a:gd name="T53" fmla="*/ 231 h 431"/>
              <a:gd name="T54" fmla="*/ 748 w 762"/>
              <a:gd name="T55" fmla="*/ 235 h 431"/>
              <a:gd name="T56" fmla="*/ 134 w 762"/>
              <a:gd name="T57" fmla="*/ 7 h 431"/>
              <a:gd name="T58" fmla="*/ 7 w 762"/>
              <a:gd name="T59" fmla="*/ 14 h 431"/>
              <a:gd name="T60" fmla="*/ 7 w 762"/>
              <a:gd name="T61" fmla="*/ 0 h 431"/>
              <a:gd name="T62" fmla="*/ 134 w 762"/>
              <a:gd name="T63" fmla="*/ 7 h 431"/>
              <a:gd name="T64" fmla="*/ 127 w 762"/>
              <a:gd name="T65" fmla="*/ 80 h 431"/>
              <a:gd name="T66" fmla="*/ 30 w 762"/>
              <a:gd name="T67" fmla="*/ 73 h 431"/>
              <a:gd name="T68" fmla="*/ 127 w 762"/>
              <a:gd name="T69" fmla="*/ 66 h 431"/>
              <a:gd name="T70" fmla="*/ 134 w 762"/>
              <a:gd name="T71" fmla="*/ 140 h 431"/>
              <a:gd name="T72" fmla="*/ 67 w 762"/>
              <a:gd name="T73" fmla="*/ 147 h 431"/>
              <a:gd name="T74" fmla="*/ 67 w 762"/>
              <a:gd name="T75" fmla="*/ 133 h 431"/>
              <a:gd name="T76" fmla="*/ 134 w 762"/>
              <a:gd name="T77" fmla="*/ 14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2" h="431">
                <a:moveTo>
                  <a:pt x="745" y="217"/>
                </a:moveTo>
                <a:cubicBezTo>
                  <a:pt x="722" y="217"/>
                  <a:pt x="722" y="217"/>
                  <a:pt x="722" y="217"/>
                </a:cubicBezTo>
                <a:cubicBezTo>
                  <a:pt x="713" y="196"/>
                  <a:pt x="687" y="129"/>
                  <a:pt x="686" y="129"/>
                </a:cubicBezTo>
                <a:cubicBezTo>
                  <a:pt x="678" y="110"/>
                  <a:pt x="659" y="95"/>
                  <a:pt x="641" y="95"/>
                </a:cubicBezTo>
                <a:cubicBezTo>
                  <a:pt x="547" y="95"/>
                  <a:pt x="547" y="95"/>
                  <a:pt x="547" y="95"/>
                </a:cubicBezTo>
                <a:cubicBezTo>
                  <a:pt x="547" y="7"/>
                  <a:pt x="547" y="7"/>
                  <a:pt x="547" y="7"/>
                </a:cubicBezTo>
                <a:cubicBezTo>
                  <a:pt x="547" y="3"/>
                  <a:pt x="544" y="0"/>
                  <a:pt x="540" y="0"/>
                </a:cubicBezTo>
                <a:cubicBezTo>
                  <a:pt x="176" y="0"/>
                  <a:pt x="176" y="0"/>
                  <a:pt x="176" y="0"/>
                </a:cubicBezTo>
                <a:cubicBezTo>
                  <a:pt x="172" y="0"/>
                  <a:pt x="169" y="3"/>
                  <a:pt x="169" y="7"/>
                </a:cubicBezTo>
                <a:cubicBezTo>
                  <a:pt x="169" y="368"/>
                  <a:pt x="169" y="368"/>
                  <a:pt x="169" y="368"/>
                </a:cubicBezTo>
                <a:cubicBezTo>
                  <a:pt x="169" y="371"/>
                  <a:pt x="172" y="375"/>
                  <a:pt x="176" y="375"/>
                </a:cubicBezTo>
                <a:cubicBezTo>
                  <a:pt x="226" y="375"/>
                  <a:pt x="226" y="375"/>
                  <a:pt x="226" y="375"/>
                </a:cubicBezTo>
                <a:cubicBezTo>
                  <a:pt x="229" y="406"/>
                  <a:pt x="256" y="431"/>
                  <a:pt x="288" y="431"/>
                </a:cubicBezTo>
                <a:cubicBezTo>
                  <a:pt x="321" y="431"/>
                  <a:pt x="348" y="406"/>
                  <a:pt x="351" y="375"/>
                </a:cubicBezTo>
                <a:cubicBezTo>
                  <a:pt x="584" y="375"/>
                  <a:pt x="584" y="375"/>
                  <a:pt x="584" y="375"/>
                </a:cubicBezTo>
                <a:cubicBezTo>
                  <a:pt x="587" y="406"/>
                  <a:pt x="614" y="431"/>
                  <a:pt x="646" y="431"/>
                </a:cubicBezTo>
                <a:cubicBezTo>
                  <a:pt x="679" y="431"/>
                  <a:pt x="706" y="406"/>
                  <a:pt x="709" y="375"/>
                </a:cubicBezTo>
                <a:cubicBezTo>
                  <a:pt x="745" y="375"/>
                  <a:pt x="745" y="375"/>
                  <a:pt x="745" y="375"/>
                </a:cubicBezTo>
                <a:cubicBezTo>
                  <a:pt x="754" y="375"/>
                  <a:pt x="762" y="367"/>
                  <a:pt x="762" y="357"/>
                </a:cubicBezTo>
                <a:cubicBezTo>
                  <a:pt x="762" y="235"/>
                  <a:pt x="762" y="235"/>
                  <a:pt x="762" y="235"/>
                </a:cubicBezTo>
                <a:cubicBezTo>
                  <a:pt x="762" y="225"/>
                  <a:pt x="754" y="217"/>
                  <a:pt x="745" y="217"/>
                </a:cubicBezTo>
                <a:close/>
                <a:moveTo>
                  <a:pt x="641" y="109"/>
                </a:moveTo>
                <a:cubicBezTo>
                  <a:pt x="653" y="109"/>
                  <a:pt x="668" y="121"/>
                  <a:pt x="673" y="134"/>
                </a:cubicBezTo>
                <a:cubicBezTo>
                  <a:pt x="674" y="137"/>
                  <a:pt x="696" y="192"/>
                  <a:pt x="707" y="217"/>
                </a:cubicBezTo>
                <a:cubicBezTo>
                  <a:pt x="547" y="217"/>
                  <a:pt x="547" y="217"/>
                  <a:pt x="547" y="217"/>
                </a:cubicBezTo>
                <a:cubicBezTo>
                  <a:pt x="547" y="109"/>
                  <a:pt x="547" y="109"/>
                  <a:pt x="547" y="109"/>
                </a:cubicBezTo>
                <a:lnTo>
                  <a:pt x="641" y="109"/>
                </a:lnTo>
                <a:close/>
                <a:moveTo>
                  <a:pt x="183" y="14"/>
                </a:moveTo>
                <a:cubicBezTo>
                  <a:pt x="533" y="14"/>
                  <a:pt x="533" y="14"/>
                  <a:pt x="533" y="14"/>
                </a:cubicBezTo>
                <a:cubicBezTo>
                  <a:pt x="533" y="361"/>
                  <a:pt x="533" y="361"/>
                  <a:pt x="533" y="361"/>
                </a:cubicBezTo>
                <a:cubicBezTo>
                  <a:pt x="351" y="361"/>
                  <a:pt x="351" y="361"/>
                  <a:pt x="351" y="361"/>
                </a:cubicBezTo>
                <a:cubicBezTo>
                  <a:pt x="348" y="329"/>
                  <a:pt x="321" y="304"/>
                  <a:pt x="288" y="304"/>
                </a:cubicBezTo>
                <a:cubicBezTo>
                  <a:pt x="256" y="304"/>
                  <a:pt x="229" y="329"/>
                  <a:pt x="226" y="361"/>
                </a:cubicBezTo>
                <a:cubicBezTo>
                  <a:pt x="183" y="361"/>
                  <a:pt x="183" y="361"/>
                  <a:pt x="183" y="361"/>
                </a:cubicBezTo>
                <a:lnTo>
                  <a:pt x="183" y="14"/>
                </a:lnTo>
                <a:close/>
                <a:moveTo>
                  <a:pt x="288" y="417"/>
                </a:moveTo>
                <a:cubicBezTo>
                  <a:pt x="261" y="417"/>
                  <a:pt x="239" y="395"/>
                  <a:pt x="239" y="368"/>
                </a:cubicBezTo>
                <a:cubicBezTo>
                  <a:pt x="239" y="340"/>
                  <a:pt x="261" y="318"/>
                  <a:pt x="288" y="318"/>
                </a:cubicBezTo>
                <a:cubicBezTo>
                  <a:pt x="316" y="318"/>
                  <a:pt x="338" y="340"/>
                  <a:pt x="338" y="368"/>
                </a:cubicBezTo>
                <a:cubicBezTo>
                  <a:pt x="338" y="395"/>
                  <a:pt x="316" y="417"/>
                  <a:pt x="288" y="417"/>
                </a:cubicBezTo>
                <a:close/>
                <a:moveTo>
                  <a:pt x="646" y="417"/>
                </a:moveTo>
                <a:cubicBezTo>
                  <a:pt x="619" y="417"/>
                  <a:pt x="597" y="395"/>
                  <a:pt x="597" y="368"/>
                </a:cubicBezTo>
                <a:cubicBezTo>
                  <a:pt x="597" y="340"/>
                  <a:pt x="619" y="318"/>
                  <a:pt x="646" y="318"/>
                </a:cubicBezTo>
                <a:cubicBezTo>
                  <a:pt x="673" y="318"/>
                  <a:pt x="695" y="340"/>
                  <a:pt x="695" y="366"/>
                </a:cubicBezTo>
                <a:cubicBezTo>
                  <a:pt x="695" y="367"/>
                  <a:pt x="695" y="367"/>
                  <a:pt x="695" y="368"/>
                </a:cubicBezTo>
                <a:cubicBezTo>
                  <a:pt x="695" y="368"/>
                  <a:pt x="695" y="368"/>
                  <a:pt x="695" y="369"/>
                </a:cubicBezTo>
                <a:cubicBezTo>
                  <a:pt x="695" y="395"/>
                  <a:pt x="673" y="417"/>
                  <a:pt x="646" y="417"/>
                </a:cubicBezTo>
                <a:close/>
                <a:moveTo>
                  <a:pt x="748" y="357"/>
                </a:moveTo>
                <a:cubicBezTo>
                  <a:pt x="748" y="359"/>
                  <a:pt x="746" y="361"/>
                  <a:pt x="745" y="361"/>
                </a:cubicBezTo>
                <a:cubicBezTo>
                  <a:pt x="709" y="361"/>
                  <a:pt x="709" y="361"/>
                  <a:pt x="709" y="361"/>
                </a:cubicBezTo>
                <a:cubicBezTo>
                  <a:pt x="706" y="329"/>
                  <a:pt x="679" y="304"/>
                  <a:pt x="646" y="304"/>
                </a:cubicBezTo>
                <a:cubicBezTo>
                  <a:pt x="614" y="304"/>
                  <a:pt x="587" y="329"/>
                  <a:pt x="584" y="361"/>
                </a:cubicBezTo>
                <a:cubicBezTo>
                  <a:pt x="547" y="361"/>
                  <a:pt x="547" y="361"/>
                  <a:pt x="547" y="361"/>
                </a:cubicBezTo>
                <a:cubicBezTo>
                  <a:pt x="547" y="231"/>
                  <a:pt x="547" y="231"/>
                  <a:pt x="547" y="231"/>
                </a:cubicBezTo>
                <a:cubicBezTo>
                  <a:pt x="745" y="231"/>
                  <a:pt x="745" y="231"/>
                  <a:pt x="745" y="231"/>
                </a:cubicBezTo>
                <a:cubicBezTo>
                  <a:pt x="746" y="231"/>
                  <a:pt x="748" y="233"/>
                  <a:pt x="748" y="235"/>
                </a:cubicBezTo>
                <a:lnTo>
                  <a:pt x="748" y="357"/>
                </a:lnTo>
                <a:close/>
                <a:moveTo>
                  <a:pt x="134" y="7"/>
                </a:moveTo>
                <a:cubicBezTo>
                  <a:pt x="134" y="11"/>
                  <a:pt x="130" y="14"/>
                  <a:pt x="127" y="14"/>
                </a:cubicBezTo>
                <a:cubicBezTo>
                  <a:pt x="7" y="14"/>
                  <a:pt x="7" y="14"/>
                  <a:pt x="7" y="14"/>
                </a:cubicBezTo>
                <a:cubicBezTo>
                  <a:pt x="3" y="14"/>
                  <a:pt x="0" y="11"/>
                  <a:pt x="0" y="7"/>
                </a:cubicBezTo>
                <a:cubicBezTo>
                  <a:pt x="0" y="3"/>
                  <a:pt x="3" y="0"/>
                  <a:pt x="7" y="0"/>
                </a:cubicBezTo>
                <a:cubicBezTo>
                  <a:pt x="127" y="0"/>
                  <a:pt x="127" y="0"/>
                  <a:pt x="127" y="0"/>
                </a:cubicBezTo>
                <a:cubicBezTo>
                  <a:pt x="130" y="0"/>
                  <a:pt x="134" y="3"/>
                  <a:pt x="134" y="7"/>
                </a:cubicBezTo>
                <a:close/>
                <a:moveTo>
                  <a:pt x="134" y="73"/>
                </a:moveTo>
                <a:cubicBezTo>
                  <a:pt x="134" y="77"/>
                  <a:pt x="130" y="80"/>
                  <a:pt x="127" y="80"/>
                </a:cubicBezTo>
                <a:cubicBezTo>
                  <a:pt x="37" y="80"/>
                  <a:pt x="37" y="80"/>
                  <a:pt x="37" y="80"/>
                </a:cubicBezTo>
                <a:cubicBezTo>
                  <a:pt x="33" y="80"/>
                  <a:pt x="30" y="77"/>
                  <a:pt x="30" y="73"/>
                </a:cubicBezTo>
                <a:cubicBezTo>
                  <a:pt x="30" y="69"/>
                  <a:pt x="33" y="66"/>
                  <a:pt x="37" y="66"/>
                </a:cubicBezTo>
                <a:cubicBezTo>
                  <a:pt x="127" y="66"/>
                  <a:pt x="127" y="66"/>
                  <a:pt x="127" y="66"/>
                </a:cubicBezTo>
                <a:cubicBezTo>
                  <a:pt x="130" y="66"/>
                  <a:pt x="134" y="69"/>
                  <a:pt x="134" y="73"/>
                </a:cubicBezTo>
                <a:close/>
                <a:moveTo>
                  <a:pt x="134" y="140"/>
                </a:moveTo>
                <a:cubicBezTo>
                  <a:pt x="134" y="143"/>
                  <a:pt x="130" y="147"/>
                  <a:pt x="127" y="147"/>
                </a:cubicBezTo>
                <a:cubicBezTo>
                  <a:pt x="67" y="147"/>
                  <a:pt x="67" y="147"/>
                  <a:pt x="67" y="147"/>
                </a:cubicBezTo>
                <a:cubicBezTo>
                  <a:pt x="63" y="147"/>
                  <a:pt x="60" y="143"/>
                  <a:pt x="60" y="140"/>
                </a:cubicBezTo>
                <a:cubicBezTo>
                  <a:pt x="60" y="136"/>
                  <a:pt x="63" y="133"/>
                  <a:pt x="67" y="133"/>
                </a:cubicBezTo>
                <a:cubicBezTo>
                  <a:pt x="127" y="133"/>
                  <a:pt x="127" y="133"/>
                  <a:pt x="127" y="133"/>
                </a:cubicBezTo>
                <a:cubicBezTo>
                  <a:pt x="130" y="133"/>
                  <a:pt x="134" y="136"/>
                  <a:pt x="134" y="14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13">
            <a:extLst>
              <a:ext uri="{FF2B5EF4-FFF2-40B4-BE49-F238E27FC236}">
                <a16:creationId xmlns:a16="http://schemas.microsoft.com/office/drawing/2014/main" id="{E2A5CB80-6E74-47D7-9F37-34A460E13AC7}"/>
              </a:ext>
            </a:extLst>
          </p:cNvPr>
          <p:cNvSpPr>
            <a:spLocks noChangeArrowheads="1"/>
          </p:cNvSpPr>
          <p:nvPr/>
        </p:nvSpPr>
        <p:spPr bwMode="auto">
          <a:xfrm>
            <a:off x="7386663" y="1683054"/>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5">
            <a:extLst>
              <a:ext uri="{FF2B5EF4-FFF2-40B4-BE49-F238E27FC236}">
                <a16:creationId xmlns:a16="http://schemas.microsoft.com/office/drawing/2014/main" id="{96337362-C8AE-43B2-8851-B629428C50B2}"/>
              </a:ext>
            </a:extLst>
          </p:cNvPr>
          <p:cNvSpPr>
            <a:spLocks noEditPoints="1"/>
          </p:cNvSpPr>
          <p:nvPr/>
        </p:nvSpPr>
        <p:spPr bwMode="auto">
          <a:xfrm>
            <a:off x="7506692" y="2015975"/>
            <a:ext cx="786581" cy="444855"/>
          </a:xfrm>
          <a:custGeom>
            <a:avLst/>
            <a:gdLst>
              <a:gd name="T0" fmla="*/ 722 w 762"/>
              <a:gd name="T1" fmla="*/ 217 h 431"/>
              <a:gd name="T2" fmla="*/ 641 w 762"/>
              <a:gd name="T3" fmla="*/ 95 h 431"/>
              <a:gd name="T4" fmla="*/ 547 w 762"/>
              <a:gd name="T5" fmla="*/ 7 h 431"/>
              <a:gd name="T6" fmla="*/ 176 w 762"/>
              <a:gd name="T7" fmla="*/ 0 h 431"/>
              <a:gd name="T8" fmla="*/ 169 w 762"/>
              <a:gd name="T9" fmla="*/ 368 h 431"/>
              <a:gd name="T10" fmla="*/ 226 w 762"/>
              <a:gd name="T11" fmla="*/ 375 h 431"/>
              <a:gd name="T12" fmla="*/ 351 w 762"/>
              <a:gd name="T13" fmla="*/ 375 h 431"/>
              <a:gd name="T14" fmla="*/ 646 w 762"/>
              <a:gd name="T15" fmla="*/ 431 h 431"/>
              <a:gd name="T16" fmla="*/ 745 w 762"/>
              <a:gd name="T17" fmla="*/ 375 h 431"/>
              <a:gd name="T18" fmla="*/ 762 w 762"/>
              <a:gd name="T19" fmla="*/ 235 h 431"/>
              <a:gd name="T20" fmla="*/ 641 w 762"/>
              <a:gd name="T21" fmla="*/ 109 h 431"/>
              <a:gd name="T22" fmla="*/ 707 w 762"/>
              <a:gd name="T23" fmla="*/ 217 h 431"/>
              <a:gd name="T24" fmla="*/ 547 w 762"/>
              <a:gd name="T25" fmla="*/ 109 h 431"/>
              <a:gd name="T26" fmla="*/ 183 w 762"/>
              <a:gd name="T27" fmla="*/ 14 h 431"/>
              <a:gd name="T28" fmla="*/ 533 w 762"/>
              <a:gd name="T29" fmla="*/ 361 h 431"/>
              <a:gd name="T30" fmla="*/ 288 w 762"/>
              <a:gd name="T31" fmla="*/ 304 h 431"/>
              <a:gd name="T32" fmla="*/ 183 w 762"/>
              <a:gd name="T33" fmla="*/ 361 h 431"/>
              <a:gd name="T34" fmla="*/ 288 w 762"/>
              <a:gd name="T35" fmla="*/ 417 h 431"/>
              <a:gd name="T36" fmla="*/ 288 w 762"/>
              <a:gd name="T37" fmla="*/ 318 h 431"/>
              <a:gd name="T38" fmla="*/ 288 w 762"/>
              <a:gd name="T39" fmla="*/ 417 h 431"/>
              <a:gd name="T40" fmla="*/ 597 w 762"/>
              <a:gd name="T41" fmla="*/ 368 h 431"/>
              <a:gd name="T42" fmla="*/ 695 w 762"/>
              <a:gd name="T43" fmla="*/ 366 h 431"/>
              <a:gd name="T44" fmla="*/ 695 w 762"/>
              <a:gd name="T45" fmla="*/ 369 h 431"/>
              <a:gd name="T46" fmla="*/ 748 w 762"/>
              <a:gd name="T47" fmla="*/ 357 h 431"/>
              <a:gd name="T48" fmla="*/ 709 w 762"/>
              <a:gd name="T49" fmla="*/ 361 h 431"/>
              <a:gd name="T50" fmla="*/ 584 w 762"/>
              <a:gd name="T51" fmla="*/ 361 h 431"/>
              <a:gd name="T52" fmla="*/ 547 w 762"/>
              <a:gd name="T53" fmla="*/ 231 h 431"/>
              <a:gd name="T54" fmla="*/ 748 w 762"/>
              <a:gd name="T55" fmla="*/ 235 h 431"/>
              <a:gd name="T56" fmla="*/ 134 w 762"/>
              <a:gd name="T57" fmla="*/ 7 h 431"/>
              <a:gd name="T58" fmla="*/ 7 w 762"/>
              <a:gd name="T59" fmla="*/ 14 h 431"/>
              <a:gd name="T60" fmla="*/ 7 w 762"/>
              <a:gd name="T61" fmla="*/ 0 h 431"/>
              <a:gd name="T62" fmla="*/ 134 w 762"/>
              <a:gd name="T63" fmla="*/ 7 h 431"/>
              <a:gd name="T64" fmla="*/ 127 w 762"/>
              <a:gd name="T65" fmla="*/ 80 h 431"/>
              <a:gd name="T66" fmla="*/ 30 w 762"/>
              <a:gd name="T67" fmla="*/ 73 h 431"/>
              <a:gd name="T68" fmla="*/ 127 w 762"/>
              <a:gd name="T69" fmla="*/ 66 h 431"/>
              <a:gd name="T70" fmla="*/ 134 w 762"/>
              <a:gd name="T71" fmla="*/ 140 h 431"/>
              <a:gd name="T72" fmla="*/ 67 w 762"/>
              <a:gd name="T73" fmla="*/ 147 h 431"/>
              <a:gd name="T74" fmla="*/ 67 w 762"/>
              <a:gd name="T75" fmla="*/ 133 h 431"/>
              <a:gd name="T76" fmla="*/ 134 w 762"/>
              <a:gd name="T77" fmla="*/ 14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2" h="431">
                <a:moveTo>
                  <a:pt x="745" y="217"/>
                </a:moveTo>
                <a:cubicBezTo>
                  <a:pt x="722" y="217"/>
                  <a:pt x="722" y="217"/>
                  <a:pt x="722" y="217"/>
                </a:cubicBezTo>
                <a:cubicBezTo>
                  <a:pt x="713" y="196"/>
                  <a:pt x="687" y="129"/>
                  <a:pt x="686" y="129"/>
                </a:cubicBezTo>
                <a:cubicBezTo>
                  <a:pt x="678" y="110"/>
                  <a:pt x="659" y="95"/>
                  <a:pt x="641" y="95"/>
                </a:cubicBezTo>
                <a:cubicBezTo>
                  <a:pt x="547" y="95"/>
                  <a:pt x="547" y="95"/>
                  <a:pt x="547" y="95"/>
                </a:cubicBezTo>
                <a:cubicBezTo>
                  <a:pt x="547" y="7"/>
                  <a:pt x="547" y="7"/>
                  <a:pt x="547" y="7"/>
                </a:cubicBezTo>
                <a:cubicBezTo>
                  <a:pt x="547" y="3"/>
                  <a:pt x="544" y="0"/>
                  <a:pt x="540" y="0"/>
                </a:cubicBezTo>
                <a:cubicBezTo>
                  <a:pt x="176" y="0"/>
                  <a:pt x="176" y="0"/>
                  <a:pt x="176" y="0"/>
                </a:cubicBezTo>
                <a:cubicBezTo>
                  <a:pt x="172" y="0"/>
                  <a:pt x="169" y="3"/>
                  <a:pt x="169" y="7"/>
                </a:cubicBezTo>
                <a:cubicBezTo>
                  <a:pt x="169" y="368"/>
                  <a:pt x="169" y="368"/>
                  <a:pt x="169" y="368"/>
                </a:cubicBezTo>
                <a:cubicBezTo>
                  <a:pt x="169" y="371"/>
                  <a:pt x="172" y="375"/>
                  <a:pt x="176" y="375"/>
                </a:cubicBezTo>
                <a:cubicBezTo>
                  <a:pt x="226" y="375"/>
                  <a:pt x="226" y="375"/>
                  <a:pt x="226" y="375"/>
                </a:cubicBezTo>
                <a:cubicBezTo>
                  <a:pt x="229" y="406"/>
                  <a:pt x="256" y="431"/>
                  <a:pt x="288" y="431"/>
                </a:cubicBezTo>
                <a:cubicBezTo>
                  <a:pt x="321" y="431"/>
                  <a:pt x="348" y="406"/>
                  <a:pt x="351" y="375"/>
                </a:cubicBezTo>
                <a:cubicBezTo>
                  <a:pt x="584" y="375"/>
                  <a:pt x="584" y="375"/>
                  <a:pt x="584" y="375"/>
                </a:cubicBezTo>
                <a:cubicBezTo>
                  <a:pt x="587" y="406"/>
                  <a:pt x="614" y="431"/>
                  <a:pt x="646" y="431"/>
                </a:cubicBezTo>
                <a:cubicBezTo>
                  <a:pt x="679" y="431"/>
                  <a:pt x="706" y="406"/>
                  <a:pt x="709" y="375"/>
                </a:cubicBezTo>
                <a:cubicBezTo>
                  <a:pt x="745" y="375"/>
                  <a:pt x="745" y="375"/>
                  <a:pt x="745" y="375"/>
                </a:cubicBezTo>
                <a:cubicBezTo>
                  <a:pt x="754" y="375"/>
                  <a:pt x="762" y="367"/>
                  <a:pt x="762" y="357"/>
                </a:cubicBezTo>
                <a:cubicBezTo>
                  <a:pt x="762" y="235"/>
                  <a:pt x="762" y="235"/>
                  <a:pt x="762" y="235"/>
                </a:cubicBezTo>
                <a:cubicBezTo>
                  <a:pt x="762" y="225"/>
                  <a:pt x="754" y="217"/>
                  <a:pt x="745" y="217"/>
                </a:cubicBezTo>
                <a:close/>
                <a:moveTo>
                  <a:pt x="641" y="109"/>
                </a:moveTo>
                <a:cubicBezTo>
                  <a:pt x="653" y="109"/>
                  <a:pt x="668" y="121"/>
                  <a:pt x="673" y="134"/>
                </a:cubicBezTo>
                <a:cubicBezTo>
                  <a:pt x="674" y="137"/>
                  <a:pt x="696" y="192"/>
                  <a:pt x="707" y="217"/>
                </a:cubicBezTo>
                <a:cubicBezTo>
                  <a:pt x="547" y="217"/>
                  <a:pt x="547" y="217"/>
                  <a:pt x="547" y="217"/>
                </a:cubicBezTo>
                <a:cubicBezTo>
                  <a:pt x="547" y="109"/>
                  <a:pt x="547" y="109"/>
                  <a:pt x="547" y="109"/>
                </a:cubicBezTo>
                <a:lnTo>
                  <a:pt x="641" y="109"/>
                </a:lnTo>
                <a:close/>
                <a:moveTo>
                  <a:pt x="183" y="14"/>
                </a:moveTo>
                <a:cubicBezTo>
                  <a:pt x="533" y="14"/>
                  <a:pt x="533" y="14"/>
                  <a:pt x="533" y="14"/>
                </a:cubicBezTo>
                <a:cubicBezTo>
                  <a:pt x="533" y="361"/>
                  <a:pt x="533" y="361"/>
                  <a:pt x="533" y="361"/>
                </a:cubicBezTo>
                <a:cubicBezTo>
                  <a:pt x="351" y="361"/>
                  <a:pt x="351" y="361"/>
                  <a:pt x="351" y="361"/>
                </a:cubicBezTo>
                <a:cubicBezTo>
                  <a:pt x="348" y="329"/>
                  <a:pt x="321" y="304"/>
                  <a:pt x="288" y="304"/>
                </a:cubicBezTo>
                <a:cubicBezTo>
                  <a:pt x="256" y="304"/>
                  <a:pt x="229" y="329"/>
                  <a:pt x="226" y="361"/>
                </a:cubicBezTo>
                <a:cubicBezTo>
                  <a:pt x="183" y="361"/>
                  <a:pt x="183" y="361"/>
                  <a:pt x="183" y="361"/>
                </a:cubicBezTo>
                <a:lnTo>
                  <a:pt x="183" y="14"/>
                </a:lnTo>
                <a:close/>
                <a:moveTo>
                  <a:pt x="288" y="417"/>
                </a:moveTo>
                <a:cubicBezTo>
                  <a:pt x="261" y="417"/>
                  <a:pt x="239" y="395"/>
                  <a:pt x="239" y="368"/>
                </a:cubicBezTo>
                <a:cubicBezTo>
                  <a:pt x="239" y="340"/>
                  <a:pt x="261" y="318"/>
                  <a:pt x="288" y="318"/>
                </a:cubicBezTo>
                <a:cubicBezTo>
                  <a:pt x="316" y="318"/>
                  <a:pt x="338" y="340"/>
                  <a:pt x="338" y="368"/>
                </a:cubicBezTo>
                <a:cubicBezTo>
                  <a:pt x="338" y="395"/>
                  <a:pt x="316" y="417"/>
                  <a:pt x="288" y="417"/>
                </a:cubicBezTo>
                <a:close/>
                <a:moveTo>
                  <a:pt x="646" y="417"/>
                </a:moveTo>
                <a:cubicBezTo>
                  <a:pt x="619" y="417"/>
                  <a:pt x="597" y="395"/>
                  <a:pt x="597" y="368"/>
                </a:cubicBezTo>
                <a:cubicBezTo>
                  <a:pt x="597" y="340"/>
                  <a:pt x="619" y="318"/>
                  <a:pt x="646" y="318"/>
                </a:cubicBezTo>
                <a:cubicBezTo>
                  <a:pt x="673" y="318"/>
                  <a:pt x="695" y="340"/>
                  <a:pt x="695" y="366"/>
                </a:cubicBezTo>
                <a:cubicBezTo>
                  <a:pt x="695" y="367"/>
                  <a:pt x="695" y="367"/>
                  <a:pt x="695" y="368"/>
                </a:cubicBezTo>
                <a:cubicBezTo>
                  <a:pt x="695" y="368"/>
                  <a:pt x="695" y="368"/>
                  <a:pt x="695" y="369"/>
                </a:cubicBezTo>
                <a:cubicBezTo>
                  <a:pt x="695" y="395"/>
                  <a:pt x="673" y="417"/>
                  <a:pt x="646" y="417"/>
                </a:cubicBezTo>
                <a:close/>
                <a:moveTo>
                  <a:pt x="748" y="357"/>
                </a:moveTo>
                <a:cubicBezTo>
                  <a:pt x="748" y="359"/>
                  <a:pt x="746" y="361"/>
                  <a:pt x="745" y="361"/>
                </a:cubicBezTo>
                <a:cubicBezTo>
                  <a:pt x="709" y="361"/>
                  <a:pt x="709" y="361"/>
                  <a:pt x="709" y="361"/>
                </a:cubicBezTo>
                <a:cubicBezTo>
                  <a:pt x="706" y="329"/>
                  <a:pt x="679" y="304"/>
                  <a:pt x="646" y="304"/>
                </a:cubicBezTo>
                <a:cubicBezTo>
                  <a:pt x="614" y="304"/>
                  <a:pt x="587" y="329"/>
                  <a:pt x="584" y="361"/>
                </a:cubicBezTo>
                <a:cubicBezTo>
                  <a:pt x="547" y="361"/>
                  <a:pt x="547" y="361"/>
                  <a:pt x="547" y="361"/>
                </a:cubicBezTo>
                <a:cubicBezTo>
                  <a:pt x="547" y="231"/>
                  <a:pt x="547" y="231"/>
                  <a:pt x="547" y="231"/>
                </a:cubicBezTo>
                <a:cubicBezTo>
                  <a:pt x="745" y="231"/>
                  <a:pt x="745" y="231"/>
                  <a:pt x="745" y="231"/>
                </a:cubicBezTo>
                <a:cubicBezTo>
                  <a:pt x="746" y="231"/>
                  <a:pt x="748" y="233"/>
                  <a:pt x="748" y="235"/>
                </a:cubicBezTo>
                <a:lnTo>
                  <a:pt x="748" y="357"/>
                </a:lnTo>
                <a:close/>
                <a:moveTo>
                  <a:pt x="134" y="7"/>
                </a:moveTo>
                <a:cubicBezTo>
                  <a:pt x="134" y="11"/>
                  <a:pt x="130" y="14"/>
                  <a:pt x="127" y="14"/>
                </a:cubicBezTo>
                <a:cubicBezTo>
                  <a:pt x="7" y="14"/>
                  <a:pt x="7" y="14"/>
                  <a:pt x="7" y="14"/>
                </a:cubicBezTo>
                <a:cubicBezTo>
                  <a:pt x="3" y="14"/>
                  <a:pt x="0" y="11"/>
                  <a:pt x="0" y="7"/>
                </a:cubicBezTo>
                <a:cubicBezTo>
                  <a:pt x="0" y="3"/>
                  <a:pt x="3" y="0"/>
                  <a:pt x="7" y="0"/>
                </a:cubicBezTo>
                <a:cubicBezTo>
                  <a:pt x="127" y="0"/>
                  <a:pt x="127" y="0"/>
                  <a:pt x="127" y="0"/>
                </a:cubicBezTo>
                <a:cubicBezTo>
                  <a:pt x="130" y="0"/>
                  <a:pt x="134" y="3"/>
                  <a:pt x="134" y="7"/>
                </a:cubicBezTo>
                <a:close/>
                <a:moveTo>
                  <a:pt x="134" y="73"/>
                </a:moveTo>
                <a:cubicBezTo>
                  <a:pt x="134" y="77"/>
                  <a:pt x="130" y="80"/>
                  <a:pt x="127" y="80"/>
                </a:cubicBezTo>
                <a:cubicBezTo>
                  <a:pt x="37" y="80"/>
                  <a:pt x="37" y="80"/>
                  <a:pt x="37" y="80"/>
                </a:cubicBezTo>
                <a:cubicBezTo>
                  <a:pt x="33" y="80"/>
                  <a:pt x="30" y="77"/>
                  <a:pt x="30" y="73"/>
                </a:cubicBezTo>
                <a:cubicBezTo>
                  <a:pt x="30" y="69"/>
                  <a:pt x="33" y="66"/>
                  <a:pt x="37" y="66"/>
                </a:cubicBezTo>
                <a:cubicBezTo>
                  <a:pt x="127" y="66"/>
                  <a:pt x="127" y="66"/>
                  <a:pt x="127" y="66"/>
                </a:cubicBezTo>
                <a:cubicBezTo>
                  <a:pt x="130" y="66"/>
                  <a:pt x="134" y="69"/>
                  <a:pt x="134" y="73"/>
                </a:cubicBezTo>
                <a:close/>
                <a:moveTo>
                  <a:pt x="134" y="140"/>
                </a:moveTo>
                <a:cubicBezTo>
                  <a:pt x="134" y="143"/>
                  <a:pt x="130" y="147"/>
                  <a:pt x="127" y="147"/>
                </a:cubicBezTo>
                <a:cubicBezTo>
                  <a:pt x="67" y="147"/>
                  <a:pt x="67" y="147"/>
                  <a:pt x="67" y="147"/>
                </a:cubicBezTo>
                <a:cubicBezTo>
                  <a:pt x="63" y="147"/>
                  <a:pt x="60" y="143"/>
                  <a:pt x="60" y="140"/>
                </a:cubicBezTo>
                <a:cubicBezTo>
                  <a:pt x="60" y="136"/>
                  <a:pt x="63" y="133"/>
                  <a:pt x="67" y="133"/>
                </a:cubicBezTo>
                <a:cubicBezTo>
                  <a:pt x="127" y="133"/>
                  <a:pt x="127" y="133"/>
                  <a:pt x="127" y="133"/>
                </a:cubicBezTo>
                <a:cubicBezTo>
                  <a:pt x="130" y="133"/>
                  <a:pt x="134" y="136"/>
                  <a:pt x="134" y="14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62">
            <a:extLst>
              <a:ext uri="{FF2B5EF4-FFF2-40B4-BE49-F238E27FC236}">
                <a16:creationId xmlns:a16="http://schemas.microsoft.com/office/drawing/2014/main" id="{778D6C78-8399-41D7-9BA4-A12948059B99}"/>
              </a:ext>
            </a:extLst>
          </p:cNvPr>
          <p:cNvSpPr>
            <a:spLocks noChangeArrowheads="1"/>
          </p:cNvSpPr>
          <p:nvPr/>
        </p:nvSpPr>
        <p:spPr bwMode="auto">
          <a:xfrm>
            <a:off x="7956263" y="3235825"/>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Oval 58">
            <a:extLst>
              <a:ext uri="{FF2B5EF4-FFF2-40B4-BE49-F238E27FC236}">
                <a16:creationId xmlns:a16="http://schemas.microsoft.com/office/drawing/2014/main" id="{4E762255-565B-4015-B877-1E9DD05E2C32}"/>
              </a:ext>
            </a:extLst>
          </p:cNvPr>
          <p:cNvSpPr>
            <a:spLocks noChangeArrowheads="1"/>
          </p:cNvSpPr>
          <p:nvPr/>
        </p:nvSpPr>
        <p:spPr bwMode="auto">
          <a:xfrm>
            <a:off x="2603241" y="4297353"/>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8">
            <a:extLst>
              <a:ext uri="{FF2B5EF4-FFF2-40B4-BE49-F238E27FC236}">
                <a16:creationId xmlns:a16="http://schemas.microsoft.com/office/drawing/2014/main" id="{1C4B2BDB-10A9-4A98-90C1-0E0689AAB41A}"/>
              </a:ext>
            </a:extLst>
          </p:cNvPr>
          <p:cNvSpPr>
            <a:spLocks noEditPoints="1"/>
          </p:cNvSpPr>
          <p:nvPr/>
        </p:nvSpPr>
        <p:spPr bwMode="auto">
          <a:xfrm>
            <a:off x="2824588" y="4522687"/>
            <a:ext cx="613186" cy="646612"/>
          </a:xfrm>
          <a:custGeom>
            <a:avLst/>
            <a:gdLst>
              <a:gd name="T0" fmla="*/ 594 w 594"/>
              <a:gd name="T1" fmla="*/ 421 h 627"/>
              <a:gd name="T2" fmla="*/ 594 w 594"/>
              <a:gd name="T3" fmla="*/ 420 h 627"/>
              <a:gd name="T4" fmla="*/ 594 w 594"/>
              <a:gd name="T5" fmla="*/ 419 h 627"/>
              <a:gd name="T6" fmla="*/ 594 w 594"/>
              <a:gd name="T7" fmla="*/ 418 h 627"/>
              <a:gd name="T8" fmla="*/ 499 w 594"/>
              <a:gd name="T9" fmla="*/ 149 h 627"/>
              <a:gd name="T10" fmla="*/ 498 w 594"/>
              <a:gd name="T11" fmla="*/ 147 h 627"/>
              <a:gd name="T12" fmla="*/ 496 w 594"/>
              <a:gd name="T13" fmla="*/ 146 h 627"/>
              <a:gd name="T14" fmla="*/ 494 w 594"/>
              <a:gd name="T15" fmla="*/ 145 h 627"/>
              <a:gd name="T16" fmla="*/ 329 w 594"/>
              <a:gd name="T17" fmla="*/ 100 h 627"/>
              <a:gd name="T18" fmla="*/ 305 w 594"/>
              <a:gd name="T19" fmla="*/ 68 h 627"/>
              <a:gd name="T20" fmla="*/ 298 w 594"/>
              <a:gd name="T21" fmla="*/ 0 h 627"/>
              <a:gd name="T22" fmla="*/ 291 w 594"/>
              <a:gd name="T23" fmla="*/ 68 h 627"/>
              <a:gd name="T24" fmla="*/ 105 w 594"/>
              <a:gd name="T25" fmla="*/ 39 h 627"/>
              <a:gd name="T26" fmla="*/ 103 w 594"/>
              <a:gd name="T27" fmla="*/ 38 h 627"/>
              <a:gd name="T28" fmla="*/ 101 w 594"/>
              <a:gd name="T29" fmla="*/ 39 h 627"/>
              <a:gd name="T30" fmla="*/ 99 w 594"/>
              <a:gd name="T31" fmla="*/ 40 h 627"/>
              <a:gd name="T32" fmla="*/ 97 w 594"/>
              <a:gd name="T33" fmla="*/ 41 h 627"/>
              <a:gd name="T34" fmla="*/ 97 w 594"/>
              <a:gd name="T35" fmla="*/ 43 h 627"/>
              <a:gd name="T36" fmla="*/ 1 w 594"/>
              <a:gd name="T37" fmla="*/ 310 h 627"/>
              <a:gd name="T38" fmla="*/ 0 w 594"/>
              <a:gd name="T39" fmla="*/ 311 h 627"/>
              <a:gd name="T40" fmla="*/ 0 w 594"/>
              <a:gd name="T41" fmla="*/ 313 h 627"/>
              <a:gd name="T42" fmla="*/ 0 w 594"/>
              <a:gd name="T43" fmla="*/ 314 h 627"/>
              <a:gd name="T44" fmla="*/ 1 w 594"/>
              <a:gd name="T45" fmla="*/ 315 h 627"/>
              <a:gd name="T46" fmla="*/ 1 w 594"/>
              <a:gd name="T47" fmla="*/ 316 h 627"/>
              <a:gd name="T48" fmla="*/ 1 w 594"/>
              <a:gd name="T49" fmla="*/ 316 h 627"/>
              <a:gd name="T50" fmla="*/ 205 w 594"/>
              <a:gd name="T51" fmla="*/ 316 h 627"/>
              <a:gd name="T52" fmla="*/ 205 w 594"/>
              <a:gd name="T53" fmla="*/ 316 h 627"/>
              <a:gd name="T54" fmla="*/ 205 w 594"/>
              <a:gd name="T55" fmla="*/ 315 h 627"/>
              <a:gd name="T56" fmla="*/ 206 w 594"/>
              <a:gd name="T57" fmla="*/ 314 h 627"/>
              <a:gd name="T58" fmla="*/ 206 w 594"/>
              <a:gd name="T59" fmla="*/ 313 h 627"/>
              <a:gd name="T60" fmla="*/ 206 w 594"/>
              <a:gd name="T61" fmla="*/ 311 h 627"/>
              <a:gd name="T62" fmla="*/ 205 w 594"/>
              <a:gd name="T63" fmla="*/ 310 h 627"/>
              <a:gd name="T64" fmla="*/ 266 w 594"/>
              <a:gd name="T65" fmla="*/ 97 h 627"/>
              <a:gd name="T66" fmla="*/ 291 w 594"/>
              <a:gd name="T67" fmla="*/ 130 h 627"/>
              <a:gd name="T68" fmla="*/ 182 w 594"/>
              <a:gd name="T69" fmla="*/ 578 h 627"/>
              <a:gd name="T70" fmla="*/ 146 w 594"/>
              <a:gd name="T71" fmla="*/ 627 h 627"/>
              <a:gd name="T72" fmla="*/ 457 w 594"/>
              <a:gd name="T73" fmla="*/ 620 h 627"/>
              <a:gd name="T74" fmla="*/ 305 w 594"/>
              <a:gd name="T75" fmla="*/ 578 h 627"/>
              <a:gd name="T76" fmla="*/ 326 w 594"/>
              <a:gd name="T77" fmla="*/ 114 h 627"/>
              <a:gd name="T78" fmla="*/ 389 w 594"/>
              <a:gd name="T79" fmla="*/ 418 h 627"/>
              <a:gd name="T80" fmla="*/ 389 w 594"/>
              <a:gd name="T81" fmla="*/ 419 h 627"/>
              <a:gd name="T82" fmla="*/ 388 w 594"/>
              <a:gd name="T83" fmla="*/ 420 h 627"/>
              <a:gd name="T84" fmla="*/ 389 w 594"/>
              <a:gd name="T85" fmla="*/ 421 h 627"/>
              <a:gd name="T86" fmla="*/ 389 w 594"/>
              <a:gd name="T87" fmla="*/ 422 h 627"/>
              <a:gd name="T88" fmla="*/ 390 w 594"/>
              <a:gd name="T89" fmla="*/ 424 h 627"/>
              <a:gd name="T90" fmla="*/ 390 w 594"/>
              <a:gd name="T91" fmla="*/ 424 h 627"/>
              <a:gd name="T92" fmla="*/ 593 w 594"/>
              <a:gd name="T93" fmla="*/ 424 h 627"/>
              <a:gd name="T94" fmla="*/ 593 w 594"/>
              <a:gd name="T95" fmla="*/ 424 h 627"/>
              <a:gd name="T96" fmla="*/ 594 w 594"/>
              <a:gd name="T97" fmla="*/ 422 h 627"/>
              <a:gd name="T98" fmla="*/ 103 w 594"/>
              <a:gd name="T99" fmla="*/ 66 h 627"/>
              <a:gd name="T100" fmla="*/ 17 w 594"/>
              <a:gd name="T101" fmla="*/ 306 h 627"/>
              <a:gd name="T102" fmla="*/ 103 w 594"/>
              <a:gd name="T103" fmla="*/ 353 h 627"/>
              <a:gd name="T104" fmla="*/ 185 w 594"/>
              <a:gd name="T105" fmla="*/ 320 h 627"/>
              <a:gd name="T106" fmla="*/ 442 w 594"/>
              <a:gd name="T107" fmla="*/ 613 h 627"/>
              <a:gd name="T108" fmla="*/ 182 w 594"/>
              <a:gd name="T109" fmla="*/ 592 h 627"/>
              <a:gd name="T110" fmla="*/ 442 w 594"/>
              <a:gd name="T111" fmla="*/ 613 h 627"/>
              <a:gd name="T112" fmla="*/ 280 w 594"/>
              <a:gd name="T113" fmla="*/ 99 h 627"/>
              <a:gd name="T114" fmla="*/ 315 w 594"/>
              <a:gd name="T115" fmla="*/ 99 h 627"/>
              <a:gd name="T116" fmla="*/ 577 w 594"/>
              <a:gd name="T117" fmla="*/ 413 h 627"/>
              <a:gd name="T118" fmla="*/ 492 w 594"/>
              <a:gd name="T119" fmla="*/ 173 h 627"/>
              <a:gd name="T120" fmla="*/ 491 w 594"/>
              <a:gd name="T121" fmla="*/ 460 h 627"/>
              <a:gd name="T122" fmla="*/ 573 w 594"/>
              <a:gd name="T123" fmla="*/ 4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627">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Oval 17">
            <a:extLst>
              <a:ext uri="{FF2B5EF4-FFF2-40B4-BE49-F238E27FC236}">
                <a16:creationId xmlns:a16="http://schemas.microsoft.com/office/drawing/2014/main" id="{3FC7A6BB-04CA-45C6-A744-89DE1260C3A1}"/>
              </a:ext>
            </a:extLst>
          </p:cNvPr>
          <p:cNvSpPr>
            <a:spLocks noChangeArrowheads="1"/>
          </p:cNvSpPr>
          <p:nvPr/>
        </p:nvSpPr>
        <p:spPr bwMode="auto">
          <a:xfrm>
            <a:off x="3039650" y="1821186"/>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517CC25D-1A9A-46AE-A5E3-7A0F7969369D}"/>
              </a:ext>
            </a:extLst>
          </p:cNvPr>
          <p:cNvSpPr>
            <a:spLocks noEditPoints="1"/>
          </p:cNvSpPr>
          <p:nvPr/>
        </p:nvSpPr>
        <p:spPr bwMode="auto">
          <a:xfrm>
            <a:off x="3370462" y="2085732"/>
            <a:ext cx="435656" cy="567536"/>
          </a:xfrm>
          <a:custGeom>
            <a:avLst/>
            <a:gdLst>
              <a:gd name="T0" fmla="*/ 283 w 283"/>
              <a:gd name="T1" fmla="*/ 46 h 369"/>
              <a:gd name="T2" fmla="*/ 0 w 283"/>
              <a:gd name="T3" fmla="*/ 46 h 369"/>
              <a:gd name="T4" fmla="*/ 10 w 283"/>
              <a:gd name="T5" fmla="*/ 133 h 369"/>
              <a:gd name="T6" fmla="*/ 0 w 283"/>
              <a:gd name="T7" fmla="*/ 219 h 369"/>
              <a:gd name="T8" fmla="*/ 0 w 283"/>
              <a:gd name="T9" fmla="*/ 253 h 369"/>
              <a:gd name="T10" fmla="*/ 142 w 283"/>
              <a:gd name="T11" fmla="*/ 369 h 369"/>
              <a:gd name="T12" fmla="*/ 283 w 283"/>
              <a:gd name="T13" fmla="*/ 253 h 369"/>
              <a:gd name="T14" fmla="*/ 283 w 283"/>
              <a:gd name="T15" fmla="*/ 219 h 369"/>
              <a:gd name="T16" fmla="*/ 274 w 283"/>
              <a:gd name="T17" fmla="*/ 133 h 369"/>
              <a:gd name="T18" fmla="*/ 274 w 283"/>
              <a:gd name="T19" fmla="*/ 323 h 369"/>
              <a:gd name="T20" fmla="*/ 10 w 283"/>
              <a:gd name="T21" fmla="*/ 323 h 369"/>
              <a:gd name="T22" fmla="*/ 142 w 283"/>
              <a:gd name="T23" fmla="*/ 299 h 369"/>
              <a:gd name="T24" fmla="*/ 274 w 283"/>
              <a:gd name="T25" fmla="*/ 323 h 369"/>
              <a:gd name="T26" fmla="*/ 10 w 283"/>
              <a:gd name="T27" fmla="*/ 253 h 369"/>
              <a:gd name="T28" fmla="*/ 142 w 283"/>
              <a:gd name="T29" fmla="*/ 265 h 369"/>
              <a:gd name="T30" fmla="*/ 274 w 283"/>
              <a:gd name="T31" fmla="*/ 253 h 369"/>
              <a:gd name="T32" fmla="*/ 274 w 283"/>
              <a:gd name="T33" fmla="*/ 219 h 369"/>
              <a:gd name="T34" fmla="*/ 263 w 283"/>
              <a:gd name="T35" fmla="*/ 233 h 369"/>
              <a:gd name="T36" fmla="*/ 20 w 283"/>
              <a:gd name="T37" fmla="*/ 233 h 369"/>
              <a:gd name="T38" fmla="*/ 10 w 283"/>
              <a:gd name="T39" fmla="*/ 219 h 369"/>
              <a:gd name="T40" fmla="*/ 142 w 283"/>
              <a:gd name="T41" fmla="*/ 195 h 369"/>
              <a:gd name="T42" fmla="*/ 274 w 283"/>
              <a:gd name="T43" fmla="*/ 219 h 369"/>
              <a:gd name="T44" fmla="*/ 10 w 283"/>
              <a:gd name="T45" fmla="*/ 150 h 369"/>
              <a:gd name="T46" fmla="*/ 142 w 283"/>
              <a:gd name="T47" fmla="*/ 161 h 369"/>
              <a:gd name="T48" fmla="*/ 274 w 283"/>
              <a:gd name="T49" fmla="*/ 150 h 369"/>
              <a:gd name="T50" fmla="*/ 274 w 283"/>
              <a:gd name="T51" fmla="*/ 115 h 369"/>
              <a:gd name="T52" fmla="*/ 263 w 283"/>
              <a:gd name="T53" fmla="*/ 129 h 369"/>
              <a:gd name="T54" fmla="*/ 21 w 283"/>
              <a:gd name="T55" fmla="*/ 129 h 369"/>
              <a:gd name="T56" fmla="*/ 10 w 283"/>
              <a:gd name="T57" fmla="*/ 115 h 369"/>
              <a:gd name="T58" fmla="*/ 142 w 283"/>
              <a:gd name="T59" fmla="*/ 92 h 369"/>
              <a:gd name="T60" fmla="*/ 274 w 283"/>
              <a:gd name="T61" fmla="*/ 115 h 369"/>
              <a:gd name="T62" fmla="*/ 10 w 283"/>
              <a:gd name="T63" fmla="*/ 46 h 369"/>
              <a:gd name="T64" fmla="*/ 274 w 283"/>
              <a:gd name="T65" fmla="*/ 4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69">
                <a:moveTo>
                  <a:pt x="283" y="115"/>
                </a:moveTo>
                <a:cubicBezTo>
                  <a:pt x="283" y="46"/>
                  <a:pt x="283" y="46"/>
                  <a:pt x="283" y="46"/>
                </a:cubicBezTo>
                <a:cubicBezTo>
                  <a:pt x="283" y="16"/>
                  <a:pt x="210" y="0"/>
                  <a:pt x="142" y="0"/>
                </a:cubicBezTo>
                <a:cubicBezTo>
                  <a:pt x="73" y="0"/>
                  <a:pt x="0" y="16"/>
                  <a:pt x="0" y="46"/>
                </a:cubicBezTo>
                <a:cubicBezTo>
                  <a:pt x="0" y="115"/>
                  <a:pt x="0" y="115"/>
                  <a:pt x="0" y="115"/>
                </a:cubicBezTo>
                <a:cubicBezTo>
                  <a:pt x="0" y="122"/>
                  <a:pt x="4" y="128"/>
                  <a:pt x="10" y="133"/>
                </a:cubicBezTo>
                <a:cubicBezTo>
                  <a:pt x="3" y="138"/>
                  <a:pt x="0" y="144"/>
                  <a:pt x="0" y="150"/>
                </a:cubicBezTo>
                <a:cubicBezTo>
                  <a:pt x="0" y="219"/>
                  <a:pt x="0" y="219"/>
                  <a:pt x="0" y="219"/>
                </a:cubicBezTo>
                <a:cubicBezTo>
                  <a:pt x="0" y="226"/>
                  <a:pt x="4" y="231"/>
                  <a:pt x="10" y="236"/>
                </a:cubicBezTo>
                <a:cubicBezTo>
                  <a:pt x="3" y="242"/>
                  <a:pt x="0" y="247"/>
                  <a:pt x="0" y="253"/>
                </a:cubicBezTo>
                <a:cubicBezTo>
                  <a:pt x="0" y="323"/>
                  <a:pt x="0" y="323"/>
                  <a:pt x="0" y="323"/>
                </a:cubicBezTo>
                <a:cubicBezTo>
                  <a:pt x="0" y="353"/>
                  <a:pt x="73" y="369"/>
                  <a:pt x="142" y="369"/>
                </a:cubicBezTo>
                <a:cubicBezTo>
                  <a:pt x="210" y="369"/>
                  <a:pt x="283" y="353"/>
                  <a:pt x="283" y="323"/>
                </a:cubicBezTo>
                <a:cubicBezTo>
                  <a:pt x="283" y="253"/>
                  <a:pt x="283" y="253"/>
                  <a:pt x="283" y="253"/>
                </a:cubicBezTo>
                <a:cubicBezTo>
                  <a:pt x="283" y="247"/>
                  <a:pt x="280" y="242"/>
                  <a:pt x="274" y="236"/>
                </a:cubicBezTo>
                <a:cubicBezTo>
                  <a:pt x="280" y="231"/>
                  <a:pt x="283" y="226"/>
                  <a:pt x="283" y="219"/>
                </a:cubicBezTo>
                <a:cubicBezTo>
                  <a:pt x="283" y="150"/>
                  <a:pt x="283" y="150"/>
                  <a:pt x="283" y="150"/>
                </a:cubicBezTo>
                <a:cubicBezTo>
                  <a:pt x="283" y="144"/>
                  <a:pt x="280" y="138"/>
                  <a:pt x="274" y="133"/>
                </a:cubicBezTo>
                <a:cubicBezTo>
                  <a:pt x="280" y="128"/>
                  <a:pt x="283" y="122"/>
                  <a:pt x="283" y="115"/>
                </a:cubicBezTo>
                <a:close/>
                <a:moveTo>
                  <a:pt x="274" y="323"/>
                </a:moveTo>
                <a:cubicBezTo>
                  <a:pt x="274" y="340"/>
                  <a:pt x="220" y="359"/>
                  <a:pt x="142" y="359"/>
                </a:cubicBezTo>
                <a:cubicBezTo>
                  <a:pt x="64" y="359"/>
                  <a:pt x="10" y="340"/>
                  <a:pt x="10" y="323"/>
                </a:cubicBezTo>
                <a:cubicBezTo>
                  <a:pt x="10" y="271"/>
                  <a:pt x="10" y="271"/>
                  <a:pt x="10" y="271"/>
                </a:cubicBezTo>
                <a:cubicBezTo>
                  <a:pt x="31" y="289"/>
                  <a:pt x="88" y="299"/>
                  <a:pt x="142" y="299"/>
                </a:cubicBezTo>
                <a:cubicBezTo>
                  <a:pt x="196" y="299"/>
                  <a:pt x="252" y="289"/>
                  <a:pt x="274" y="271"/>
                </a:cubicBezTo>
                <a:lnTo>
                  <a:pt x="274" y="323"/>
                </a:lnTo>
                <a:close/>
                <a:moveTo>
                  <a:pt x="142" y="290"/>
                </a:moveTo>
                <a:cubicBezTo>
                  <a:pt x="64" y="290"/>
                  <a:pt x="10" y="271"/>
                  <a:pt x="10" y="253"/>
                </a:cubicBezTo>
                <a:cubicBezTo>
                  <a:pt x="10" y="249"/>
                  <a:pt x="14" y="245"/>
                  <a:pt x="18" y="242"/>
                </a:cubicBezTo>
                <a:cubicBezTo>
                  <a:pt x="43" y="257"/>
                  <a:pt x="94" y="265"/>
                  <a:pt x="142" y="265"/>
                </a:cubicBezTo>
                <a:cubicBezTo>
                  <a:pt x="190" y="265"/>
                  <a:pt x="240" y="257"/>
                  <a:pt x="266" y="242"/>
                </a:cubicBezTo>
                <a:cubicBezTo>
                  <a:pt x="270" y="245"/>
                  <a:pt x="274" y="249"/>
                  <a:pt x="274" y="253"/>
                </a:cubicBezTo>
                <a:cubicBezTo>
                  <a:pt x="274" y="271"/>
                  <a:pt x="220" y="290"/>
                  <a:pt x="142" y="290"/>
                </a:cubicBezTo>
                <a:close/>
                <a:moveTo>
                  <a:pt x="274" y="219"/>
                </a:moveTo>
                <a:cubicBezTo>
                  <a:pt x="274" y="223"/>
                  <a:pt x="271" y="228"/>
                  <a:pt x="264" y="232"/>
                </a:cubicBezTo>
                <a:cubicBezTo>
                  <a:pt x="264" y="232"/>
                  <a:pt x="264" y="232"/>
                  <a:pt x="263" y="233"/>
                </a:cubicBezTo>
                <a:cubicBezTo>
                  <a:pt x="244" y="245"/>
                  <a:pt x="199" y="255"/>
                  <a:pt x="142" y="255"/>
                </a:cubicBezTo>
                <a:cubicBezTo>
                  <a:pt x="84" y="255"/>
                  <a:pt x="40" y="245"/>
                  <a:pt x="20" y="233"/>
                </a:cubicBezTo>
                <a:cubicBezTo>
                  <a:pt x="20" y="232"/>
                  <a:pt x="20" y="232"/>
                  <a:pt x="19" y="232"/>
                </a:cubicBezTo>
                <a:cubicBezTo>
                  <a:pt x="13" y="228"/>
                  <a:pt x="10" y="223"/>
                  <a:pt x="10" y="219"/>
                </a:cubicBezTo>
                <a:cubicBezTo>
                  <a:pt x="10" y="167"/>
                  <a:pt x="10" y="167"/>
                  <a:pt x="10" y="167"/>
                </a:cubicBezTo>
                <a:cubicBezTo>
                  <a:pt x="31" y="186"/>
                  <a:pt x="88" y="195"/>
                  <a:pt x="142" y="195"/>
                </a:cubicBezTo>
                <a:cubicBezTo>
                  <a:pt x="196" y="195"/>
                  <a:pt x="252" y="186"/>
                  <a:pt x="274" y="167"/>
                </a:cubicBezTo>
                <a:lnTo>
                  <a:pt x="274" y="219"/>
                </a:lnTo>
                <a:close/>
                <a:moveTo>
                  <a:pt x="142" y="186"/>
                </a:moveTo>
                <a:cubicBezTo>
                  <a:pt x="64" y="186"/>
                  <a:pt x="10" y="167"/>
                  <a:pt x="10" y="150"/>
                </a:cubicBezTo>
                <a:cubicBezTo>
                  <a:pt x="10" y="145"/>
                  <a:pt x="14" y="141"/>
                  <a:pt x="18" y="138"/>
                </a:cubicBezTo>
                <a:cubicBezTo>
                  <a:pt x="43" y="153"/>
                  <a:pt x="94" y="161"/>
                  <a:pt x="142" y="161"/>
                </a:cubicBezTo>
                <a:cubicBezTo>
                  <a:pt x="190" y="161"/>
                  <a:pt x="240" y="153"/>
                  <a:pt x="266" y="138"/>
                </a:cubicBezTo>
                <a:cubicBezTo>
                  <a:pt x="270" y="141"/>
                  <a:pt x="274" y="145"/>
                  <a:pt x="274" y="150"/>
                </a:cubicBezTo>
                <a:cubicBezTo>
                  <a:pt x="274" y="167"/>
                  <a:pt x="220" y="186"/>
                  <a:pt x="142" y="186"/>
                </a:cubicBezTo>
                <a:close/>
                <a:moveTo>
                  <a:pt x="274" y="115"/>
                </a:moveTo>
                <a:cubicBezTo>
                  <a:pt x="274" y="120"/>
                  <a:pt x="271" y="124"/>
                  <a:pt x="264" y="128"/>
                </a:cubicBezTo>
                <a:cubicBezTo>
                  <a:pt x="264" y="128"/>
                  <a:pt x="263" y="129"/>
                  <a:pt x="263" y="129"/>
                </a:cubicBezTo>
                <a:cubicBezTo>
                  <a:pt x="243" y="142"/>
                  <a:pt x="199" y="152"/>
                  <a:pt x="142" y="152"/>
                </a:cubicBezTo>
                <a:cubicBezTo>
                  <a:pt x="85" y="152"/>
                  <a:pt x="40" y="142"/>
                  <a:pt x="21" y="129"/>
                </a:cubicBezTo>
                <a:cubicBezTo>
                  <a:pt x="20" y="129"/>
                  <a:pt x="20" y="128"/>
                  <a:pt x="19" y="128"/>
                </a:cubicBezTo>
                <a:cubicBezTo>
                  <a:pt x="13" y="124"/>
                  <a:pt x="10" y="120"/>
                  <a:pt x="10" y="115"/>
                </a:cubicBezTo>
                <a:cubicBezTo>
                  <a:pt x="10" y="63"/>
                  <a:pt x="10" y="63"/>
                  <a:pt x="10" y="63"/>
                </a:cubicBezTo>
                <a:cubicBezTo>
                  <a:pt x="31" y="82"/>
                  <a:pt x="88" y="92"/>
                  <a:pt x="142" y="92"/>
                </a:cubicBezTo>
                <a:cubicBezTo>
                  <a:pt x="196" y="92"/>
                  <a:pt x="252" y="82"/>
                  <a:pt x="274" y="63"/>
                </a:cubicBezTo>
                <a:lnTo>
                  <a:pt x="274" y="115"/>
                </a:lnTo>
                <a:close/>
                <a:moveTo>
                  <a:pt x="142" y="82"/>
                </a:moveTo>
                <a:cubicBezTo>
                  <a:pt x="64" y="82"/>
                  <a:pt x="10" y="63"/>
                  <a:pt x="10" y="46"/>
                </a:cubicBezTo>
                <a:cubicBezTo>
                  <a:pt x="10" y="29"/>
                  <a:pt x="64" y="10"/>
                  <a:pt x="142" y="10"/>
                </a:cubicBezTo>
                <a:cubicBezTo>
                  <a:pt x="220" y="10"/>
                  <a:pt x="274" y="29"/>
                  <a:pt x="274" y="46"/>
                </a:cubicBezTo>
                <a:cubicBezTo>
                  <a:pt x="274" y="63"/>
                  <a:pt x="220" y="82"/>
                  <a:pt x="142" y="8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Oval 67">
            <a:extLst>
              <a:ext uri="{FF2B5EF4-FFF2-40B4-BE49-F238E27FC236}">
                <a16:creationId xmlns:a16="http://schemas.microsoft.com/office/drawing/2014/main" id="{A7984C8D-70C9-4DE4-A366-79639E8F5CD7}"/>
              </a:ext>
            </a:extLst>
          </p:cNvPr>
          <p:cNvSpPr>
            <a:spLocks noChangeArrowheads="1"/>
          </p:cNvSpPr>
          <p:nvPr/>
        </p:nvSpPr>
        <p:spPr bwMode="auto">
          <a:xfrm>
            <a:off x="1937777" y="2857249"/>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37">
            <a:extLst>
              <a:ext uri="{FF2B5EF4-FFF2-40B4-BE49-F238E27FC236}">
                <a16:creationId xmlns:a16="http://schemas.microsoft.com/office/drawing/2014/main" id="{6A2AFBBC-FFD9-41A5-81D5-04EDBD8B6C61}"/>
              </a:ext>
            </a:extLst>
          </p:cNvPr>
          <p:cNvSpPr>
            <a:spLocks noEditPoints="1"/>
          </p:cNvSpPr>
          <p:nvPr/>
        </p:nvSpPr>
        <p:spPr bwMode="auto">
          <a:xfrm>
            <a:off x="2189309" y="3109925"/>
            <a:ext cx="594216" cy="546909"/>
          </a:xfrm>
          <a:custGeom>
            <a:avLst/>
            <a:gdLst>
              <a:gd name="T0" fmla="*/ 571 w 575"/>
              <a:gd name="T1" fmla="*/ 3 h 530"/>
              <a:gd name="T2" fmla="*/ 561 w 575"/>
              <a:gd name="T3" fmla="*/ 4 h 530"/>
              <a:gd name="T4" fmla="*/ 491 w 575"/>
              <a:gd name="T5" fmla="*/ 94 h 530"/>
              <a:gd name="T6" fmla="*/ 491 w 575"/>
              <a:gd name="T7" fmla="*/ 46 h 530"/>
              <a:gd name="T8" fmla="*/ 484 w 575"/>
              <a:gd name="T9" fmla="*/ 39 h 530"/>
              <a:gd name="T10" fmla="*/ 7 w 575"/>
              <a:gd name="T11" fmla="*/ 39 h 530"/>
              <a:gd name="T12" fmla="*/ 0 w 575"/>
              <a:gd name="T13" fmla="*/ 46 h 530"/>
              <a:gd name="T14" fmla="*/ 0 w 575"/>
              <a:gd name="T15" fmla="*/ 523 h 530"/>
              <a:gd name="T16" fmla="*/ 7 w 575"/>
              <a:gd name="T17" fmla="*/ 530 h 530"/>
              <a:gd name="T18" fmla="*/ 484 w 575"/>
              <a:gd name="T19" fmla="*/ 530 h 530"/>
              <a:gd name="T20" fmla="*/ 491 w 575"/>
              <a:gd name="T21" fmla="*/ 523 h 530"/>
              <a:gd name="T22" fmla="*/ 491 w 575"/>
              <a:gd name="T23" fmla="*/ 117 h 530"/>
              <a:gd name="T24" fmla="*/ 572 w 575"/>
              <a:gd name="T25" fmla="*/ 12 h 530"/>
              <a:gd name="T26" fmla="*/ 571 w 575"/>
              <a:gd name="T27" fmla="*/ 3 h 530"/>
              <a:gd name="T28" fmla="*/ 477 w 575"/>
              <a:gd name="T29" fmla="*/ 516 h 530"/>
              <a:gd name="T30" fmla="*/ 14 w 575"/>
              <a:gd name="T31" fmla="*/ 516 h 530"/>
              <a:gd name="T32" fmla="*/ 14 w 575"/>
              <a:gd name="T33" fmla="*/ 53 h 530"/>
              <a:gd name="T34" fmla="*/ 477 w 575"/>
              <a:gd name="T35" fmla="*/ 53 h 530"/>
              <a:gd name="T36" fmla="*/ 477 w 575"/>
              <a:gd name="T37" fmla="*/ 112 h 530"/>
              <a:gd name="T38" fmla="*/ 235 w 575"/>
              <a:gd name="T39" fmla="*/ 423 h 530"/>
              <a:gd name="T40" fmla="*/ 84 w 575"/>
              <a:gd name="T41" fmla="*/ 287 h 530"/>
              <a:gd name="T42" fmla="*/ 74 w 575"/>
              <a:gd name="T43" fmla="*/ 288 h 530"/>
              <a:gd name="T44" fmla="*/ 74 w 575"/>
              <a:gd name="T45" fmla="*/ 298 h 530"/>
              <a:gd name="T46" fmla="*/ 231 w 575"/>
              <a:gd name="T47" fmla="*/ 438 h 530"/>
              <a:gd name="T48" fmla="*/ 236 w 575"/>
              <a:gd name="T49" fmla="*/ 440 h 530"/>
              <a:gd name="T50" fmla="*/ 236 w 575"/>
              <a:gd name="T51" fmla="*/ 440 h 530"/>
              <a:gd name="T52" fmla="*/ 241 w 575"/>
              <a:gd name="T53" fmla="*/ 437 h 530"/>
              <a:gd name="T54" fmla="*/ 477 w 575"/>
              <a:gd name="T55" fmla="*/ 135 h 530"/>
              <a:gd name="T56" fmla="*/ 477 w 575"/>
              <a:gd name="T57" fmla="*/ 51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 h="530">
                <a:moveTo>
                  <a:pt x="571" y="3"/>
                </a:moveTo>
                <a:cubicBezTo>
                  <a:pt x="568" y="0"/>
                  <a:pt x="564" y="1"/>
                  <a:pt x="561" y="4"/>
                </a:cubicBezTo>
                <a:cubicBezTo>
                  <a:pt x="491" y="94"/>
                  <a:pt x="491" y="94"/>
                  <a:pt x="491" y="94"/>
                </a:cubicBezTo>
                <a:cubicBezTo>
                  <a:pt x="491" y="46"/>
                  <a:pt x="491" y="46"/>
                  <a:pt x="491" y="46"/>
                </a:cubicBezTo>
                <a:cubicBezTo>
                  <a:pt x="491" y="42"/>
                  <a:pt x="488" y="39"/>
                  <a:pt x="484" y="39"/>
                </a:cubicBezTo>
                <a:cubicBezTo>
                  <a:pt x="7" y="39"/>
                  <a:pt x="7" y="39"/>
                  <a:pt x="7" y="39"/>
                </a:cubicBezTo>
                <a:cubicBezTo>
                  <a:pt x="3" y="39"/>
                  <a:pt x="0" y="42"/>
                  <a:pt x="0" y="46"/>
                </a:cubicBezTo>
                <a:cubicBezTo>
                  <a:pt x="0" y="523"/>
                  <a:pt x="0" y="523"/>
                  <a:pt x="0" y="523"/>
                </a:cubicBezTo>
                <a:cubicBezTo>
                  <a:pt x="0" y="527"/>
                  <a:pt x="3" y="530"/>
                  <a:pt x="7" y="530"/>
                </a:cubicBezTo>
                <a:cubicBezTo>
                  <a:pt x="484" y="530"/>
                  <a:pt x="484" y="530"/>
                  <a:pt x="484" y="530"/>
                </a:cubicBezTo>
                <a:cubicBezTo>
                  <a:pt x="488" y="530"/>
                  <a:pt x="491" y="527"/>
                  <a:pt x="491" y="523"/>
                </a:cubicBezTo>
                <a:cubicBezTo>
                  <a:pt x="491" y="117"/>
                  <a:pt x="491" y="117"/>
                  <a:pt x="491" y="117"/>
                </a:cubicBezTo>
                <a:cubicBezTo>
                  <a:pt x="572" y="12"/>
                  <a:pt x="572" y="12"/>
                  <a:pt x="572" y="12"/>
                </a:cubicBezTo>
                <a:cubicBezTo>
                  <a:pt x="575" y="9"/>
                  <a:pt x="574" y="5"/>
                  <a:pt x="571" y="3"/>
                </a:cubicBezTo>
                <a:close/>
                <a:moveTo>
                  <a:pt x="477" y="516"/>
                </a:moveTo>
                <a:cubicBezTo>
                  <a:pt x="14" y="516"/>
                  <a:pt x="14" y="516"/>
                  <a:pt x="14" y="516"/>
                </a:cubicBezTo>
                <a:cubicBezTo>
                  <a:pt x="14" y="53"/>
                  <a:pt x="14" y="53"/>
                  <a:pt x="14" y="53"/>
                </a:cubicBezTo>
                <a:cubicBezTo>
                  <a:pt x="477" y="53"/>
                  <a:pt x="477" y="53"/>
                  <a:pt x="477" y="53"/>
                </a:cubicBezTo>
                <a:cubicBezTo>
                  <a:pt x="477" y="112"/>
                  <a:pt x="477" y="112"/>
                  <a:pt x="477" y="112"/>
                </a:cubicBezTo>
                <a:cubicBezTo>
                  <a:pt x="235" y="423"/>
                  <a:pt x="235" y="423"/>
                  <a:pt x="235" y="423"/>
                </a:cubicBezTo>
                <a:cubicBezTo>
                  <a:pt x="84" y="287"/>
                  <a:pt x="84" y="287"/>
                  <a:pt x="84" y="287"/>
                </a:cubicBezTo>
                <a:cubicBezTo>
                  <a:pt x="81" y="285"/>
                  <a:pt x="76" y="285"/>
                  <a:pt x="74" y="288"/>
                </a:cubicBezTo>
                <a:cubicBezTo>
                  <a:pt x="71" y="291"/>
                  <a:pt x="72" y="295"/>
                  <a:pt x="74" y="298"/>
                </a:cubicBezTo>
                <a:cubicBezTo>
                  <a:pt x="231" y="438"/>
                  <a:pt x="231" y="438"/>
                  <a:pt x="231" y="438"/>
                </a:cubicBezTo>
                <a:cubicBezTo>
                  <a:pt x="232" y="439"/>
                  <a:pt x="234" y="440"/>
                  <a:pt x="236" y="440"/>
                </a:cubicBezTo>
                <a:cubicBezTo>
                  <a:pt x="236" y="440"/>
                  <a:pt x="236" y="440"/>
                  <a:pt x="236" y="440"/>
                </a:cubicBezTo>
                <a:cubicBezTo>
                  <a:pt x="238" y="440"/>
                  <a:pt x="240" y="439"/>
                  <a:pt x="241" y="437"/>
                </a:cubicBezTo>
                <a:cubicBezTo>
                  <a:pt x="477" y="135"/>
                  <a:pt x="477" y="135"/>
                  <a:pt x="477" y="135"/>
                </a:cubicBezTo>
                <a:lnTo>
                  <a:pt x="477" y="51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id="{A0E2BE07-913C-451C-8B9F-A4EB04D6BD87}"/>
              </a:ext>
            </a:extLst>
          </p:cNvPr>
          <p:cNvSpPr/>
          <p:nvPr/>
        </p:nvSpPr>
        <p:spPr bwMode="black">
          <a:xfrm>
            <a:off x="754224" y="1996580"/>
            <a:ext cx="1902700" cy="354905"/>
          </a:xfrm>
          <a:prstGeom prst="rect">
            <a:avLst/>
          </a:prstGeom>
        </p:spPr>
        <p:txBody>
          <a:bodyPr wrap="none" anchor="ctr" anchorCtr="0">
            <a:spAutoFit/>
          </a:bodyPr>
          <a:lstStyle/>
          <a:p>
            <a:pPr algn="r">
              <a:lnSpc>
                <a:spcPct val="80000"/>
              </a:lnSpc>
            </a:pPr>
            <a:r>
              <a:rPr lang="lt-LT" sz="2133" spc="-27" dirty="0">
                <a:latin typeface="+mj-lt"/>
              </a:rPr>
              <a:t>28 kategorijos</a:t>
            </a:r>
            <a:endParaRPr lang="en-US" sz="1467" dirty="0"/>
          </a:p>
        </p:txBody>
      </p:sp>
      <p:sp>
        <p:nvSpPr>
          <p:cNvPr id="69" name="Rectangle 68">
            <a:extLst>
              <a:ext uri="{FF2B5EF4-FFF2-40B4-BE49-F238E27FC236}">
                <a16:creationId xmlns:a16="http://schemas.microsoft.com/office/drawing/2014/main" id="{E3125508-D2D1-4029-A227-1F0FF3AE877F}"/>
              </a:ext>
            </a:extLst>
          </p:cNvPr>
          <p:cNvSpPr/>
          <p:nvPr/>
        </p:nvSpPr>
        <p:spPr bwMode="black">
          <a:xfrm>
            <a:off x="149946" y="3616675"/>
            <a:ext cx="3513732" cy="617477"/>
          </a:xfrm>
          <a:prstGeom prst="rect">
            <a:avLst/>
          </a:prstGeom>
        </p:spPr>
        <p:txBody>
          <a:bodyPr wrap="square" anchor="ctr" anchorCtr="0">
            <a:spAutoFit/>
          </a:bodyPr>
          <a:lstStyle/>
          <a:p>
            <a:pPr>
              <a:lnSpc>
                <a:spcPct val="80000"/>
              </a:lnSpc>
            </a:pPr>
            <a:r>
              <a:rPr lang="lt-LT" sz="2133" spc="-27" dirty="0">
                <a:latin typeface="+mj-lt"/>
              </a:rPr>
              <a:t>Vertinimas: </a:t>
            </a:r>
          </a:p>
          <a:p>
            <a:pPr>
              <a:lnSpc>
                <a:spcPct val="80000"/>
              </a:lnSpc>
            </a:pPr>
            <a:r>
              <a:rPr lang="lt-LT" sz="2133" spc="-27" dirty="0">
                <a:latin typeface="+mj-lt"/>
              </a:rPr>
              <a:t>kainos ir kokybės santykis</a:t>
            </a:r>
            <a:endParaRPr lang="en-US" sz="1467" dirty="0"/>
          </a:p>
        </p:txBody>
      </p:sp>
      <p:sp>
        <p:nvSpPr>
          <p:cNvPr id="70" name="Rectangle 69">
            <a:extLst>
              <a:ext uri="{FF2B5EF4-FFF2-40B4-BE49-F238E27FC236}">
                <a16:creationId xmlns:a16="http://schemas.microsoft.com/office/drawing/2014/main" id="{4AC7B74F-AF3F-45DD-8DCB-374469D24A88}"/>
              </a:ext>
            </a:extLst>
          </p:cNvPr>
          <p:cNvSpPr/>
          <p:nvPr/>
        </p:nvSpPr>
        <p:spPr bwMode="black">
          <a:xfrm>
            <a:off x="462985" y="5208336"/>
            <a:ext cx="7322044" cy="896784"/>
          </a:xfrm>
          <a:prstGeom prst="rect">
            <a:avLst/>
          </a:prstGeom>
        </p:spPr>
        <p:txBody>
          <a:bodyPr wrap="square" anchor="ctr" anchorCtr="0">
            <a:spAutoFit/>
          </a:bodyPr>
          <a:lstStyle/>
          <a:p>
            <a:pPr>
              <a:lnSpc>
                <a:spcPct val="80000"/>
              </a:lnSpc>
            </a:pPr>
            <a:r>
              <a:rPr lang="lt-LT" sz="2133" spc="-27" dirty="0">
                <a:latin typeface="+mj-lt"/>
              </a:rPr>
              <a:t>Kriterijai:</a:t>
            </a:r>
          </a:p>
          <a:p>
            <a:pPr marL="342900" indent="-342900">
              <a:lnSpc>
                <a:spcPct val="80000"/>
              </a:lnSpc>
              <a:buAutoNum type="arabicPeriod"/>
            </a:pPr>
            <a:r>
              <a:rPr lang="en-US" sz="1467" dirty="0" err="1"/>
              <a:t>Kainos</a:t>
            </a:r>
            <a:r>
              <a:rPr lang="en-US" sz="1467" dirty="0"/>
              <a:t> </a:t>
            </a:r>
            <a:r>
              <a:rPr lang="en-US" sz="1467" dirty="0" err="1"/>
              <a:t>ir</a:t>
            </a:r>
            <a:r>
              <a:rPr lang="en-US" sz="1467" dirty="0"/>
              <a:t> </a:t>
            </a:r>
            <a:r>
              <a:rPr lang="en-US" sz="1467" dirty="0" err="1"/>
              <a:t>gamybos</a:t>
            </a:r>
            <a:r>
              <a:rPr lang="en-US" sz="1467" dirty="0"/>
              <a:t> </a:t>
            </a:r>
            <a:r>
              <a:rPr lang="lt-LT" sz="1467" dirty="0"/>
              <a:t>į</a:t>
            </a:r>
            <a:r>
              <a:rPr lang="en-US" sz="1467" dirty="0" err="1"/>
              <a:t>sipareigojimo</a:t>
            </a:r>
            <a:r>
              <a:rPr lang="en-US" sz="1467" dirty="0"/>
              <a:t> </a:t>
            </a:r>
            <a:r>
              <a:rPr lang="en-US" sz="1467" dirty="0" err="1"/>
              <a:t>santykis</a:t>
            </a:r>
            <a:r>
              <a:rPr lang="lt-LT" sz="1467" dirty="0"/>
              <a:t>;</a:t>
            </a:r>
          </a:p>
          <a:p>
            <a:pPr marL="342900" indent="-342900">
              <a:lnSpc>
                <a:spcPct val="80000"/>
              </a:lnSpc>
              <a:buAutoNum type="arabicPeriod"/>
            </a:pPr>
            <a:r>
              <a:rPr lang="lt-LT" sz="1467" dirty="0"/>
              <a:t>Modulių garantinis terminas;</a:t>
            </a:r>
          </a:p>
          <a:p>
            <a:pPr marL="342900" indent="-342900">
              <a:lnSpc>
                <a:spcPct val="80000"/>
              </a:lnSpc>
              <a:buAutoNum type="arabicPeriod"/>
            </a:pPr>
            <a:r>
              <a:rPr lang="lt-LT" sz="1467" dirty="0"/>
              <a:t>Modulių efektyvumas po 25 m. eksploatacijos.</a:t>
            </a:r>
          </a:p>
        </p:txBody>
      </p:sp>
      <p:sp>
        <p:nvSpPr>
          <p:cNvPr id="71" name="Rectangle 70">
            <a:extLst>
              <a:ext uri="{FF2B5EF4-FFF2-40B4-BE49-F238E27FC236}">
                <a16:creationId xmlns:a16="http://schemas.microsoft.com/office/drawing/2014/main" id="{A7C21D79-3C6D-44CB-BA79-2C5AA0606AC9}"/>
              </a:ext>
            </a:extLst>
          </p:cNvPr>
          <p:cNvSpPr/>
          <p:nvPr/>
        </p:nvSpPr>
        <p:spPr bwMode="black">
          <a:xfrm>
            <a:off x="8821778" y="2037928"/>
            <a:ext cx="2876493" cy="617477"/>
          </a:xfrm>
          <a:prstGeom prst="rect">
            <a:avLst/>
          </a:prstGeom>
        </p:spPr>
        <p:txBody>
          <a:bodyPr wrap="none" anchor="ctr" anchorCtr="0">
            <a:spAutoFit/>
          </a:bodyPr>
          <a:lstStyle/>
          <a:p>
            <a:pPr>
              <a:lnSpc>
                <a:spcPct val="80000"/>
              </a:lnSpc>
            </a:pPr>
            <a:r>
              <a:rPr lang="lt-LT" sz="2133" spc="-27" dirty="0">
                <a:latin typeface="+mj-lt"/>
              </a:rPr>
              <a:t>12 kvalifikuotų </a:t>
            </a:r>
            <a:r>
              <a:rPr lang="en-US" sz="2133" spc="-27" dirty="0" err="1">
                <a:latin typeface="+mj-lt"/>
              </a:rPr>
              <a:t>tiek</a:t>
            </a:r>
            <a:r>
              <a:rPr lang="lt-LT" sz="2133" spc="-27" dirty="0">
                <a:latin typeface="+mj-lt"/>
              </a:rPr>
              <a:t>ėjų,</a:t>
            </a:r>
          </a:p>
          <a:p>
            <a:pPr>
              <a:lnSpc>
                <a:spcPct val="80000"/>
              </a:lnSpc>
            </a:pPr>
            <a:r>
              <a:rPr lang="lt-LT" sz="2133" spc="-27" dirty="0">
                <a:latin typeface="+mj-lt"/>
              </a:rPr>
              <a:t>2 tiekėjai vertinami</a:t>
            </a:r>
            <a:endParaRPr lang="en-US" sz="1600" dirty="0"/>
          </a:p>
        </p:txBody>
      </p:sp>
      <p:sp>
        <p:nvSpPr>
          <p:cNvPr id="73" name="Oval 33">
            <a:extLst>
              <a:ext uri="{FF2B5EF4-FFF2-40B4-BE49-F238E27FC236}">
                <a16:creationId xmlns:a16="http://schemas.microsoft.com/office/drawing/2014/main" id="{7F17F545-84A2-4B07-9DC5-09826F738CDB}"/>
              </a:ext>
            </a:extLst>
          </p:cNvPr>
          <p:cNvSpPr>
            <a:spLocks noChangeArrowheads="1"/>
          </p:cNvSpPr>
          <p:nvPr/>
        </p:nvSpPr>
        <p:spPr bwMode="auto">
          <a:xfrm>
            <a:off x="7489923" y="4745138"/>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0">
            <a:extLst>
              <a:ext uri="{FF2B5EF4-FFF2-40B4-BE49-F238E27FC236}">
                <a16:creationId xmlns:a16="http://schemas.microsoft.com/office/drawing/2014/main" id="{BC2322F3-846A-4DE1-9C1C-9FD7159BD26F}"/>
              </a:ext>
            </a:extLst>
          </p:cNvPr>
          <p:cNvSpPr>
            <a:spLocks noEditPoints="1"/>
          </p:cNvSpPr>
          <p:nvPr/>
        </p:nvSpPr>
        <p:spPr bwMode="auto">
          <a:xfrm>
            <a:off x="7741581" y="4960420"/>
            <a:ext cx="595156" cy="666717"/>
          </a:xfrm>
          <a:custGeom>
            <a:avLst/>
            <a:gdLst>
              <a:gd name="T0" fmla="*/ 196 w 577"/>
              <a:gd name="T1" fmla="*/ 432 h 646"/>
              <a:gd name="T2" fmla="*/ 292 w 577"/>
              <a:gd name="T3" fmla="*/ 304 h 646"/>
              <a:gd name="T4" fmla="*/ 361 w 577"/>
              <a:gd name="T5" fmla="*/ 355 h 646"/>
              <a:gd name="T6" fmla="*/ 292 w 577"/>
              <a:gd name="T7" fmla="*/ 318 h 646"/>
              <a:gd name="T8" fmla="*/ 210 w 577"/>
              <a:gd name="T9" fmla="*/ 432 h 646"/>
              <a:gd name="T10" fmla="*/ 351 w 577"/>
              <a:gd name="T11" fmla="*/ 511 h 646"/>
              <a:gd name="T12" fmla="*/ 363 w 577"/>
              <a:gd name="T13" fmla="*/ 519 h 646"/>
              <a:gd name="T14" fmla="*/ 299 w 577"/>
              <a:gd name="T15" fmla="*/ 406 h 646"/>
              <a:gd name="T16" fmla="*/ 169 w 577"/>
              <a:gd name="T17" fmla="*/ 399 h 646"/>
              <a:gd name="T18" fmla="*/ 169 w 577"/>
              <a:gd name="T19" fmla="*/ 413 h 646"/>
              <a:gd name="T20" fmla="*/ 299 w 577"/>
              <a:gd name="T21" fmla="*/ 406 h 646"/>
              <a:gd name="T22" fmla="*/ 299 w 577"/>
              <a:gd name="T23" fmla="*/ 460 h 646"/>
              <a:gd name="T24" fmla="*/ 169 w 577"/>
              <a:gd name="T25" fmla="*/ 453 h 646"/>
              <a:gd name="T26" fmla="*/ 169 w 577"/>
              <a:gd name="T27" fmla="*/ 467 h 646"/>
              <a:gd name="T28" fmla="*/ 364 w 577"/>
              <a:gd name="T29" fmla="*/ 219 h 646"/>
              <a:gd name="T30" fmla="*/ 350 w 577"/>
              <a:gd name="T31" fmla="*/ 216 h 646"/>
              <a:gd name="T32" fmla="*/ 226 w 577"/>
              <a:gd name="T33" fmla="*/ 216 h 646"/>
              <a:gd name="T34" fmla="*/ 213 w 577"/>
              <a:gd name="T35" fmla="*/ 219 h 646"/>
              <a:gd name="T36" fmla="*/ 364 w 577"/>
              <a:gd name="T37" fmla="*/ 219 h 646"/>
              <a:gd name="T38" fmla="*/ 364 w 577"/>
              <a:gd name="T39" fmla="*/ 213 h 646"/>
              <a:gd name="T40" fmla="*/ 447 w 577"/>
              <a:gd name="T41" fmla="*/ 80 h 646"/>
              <a:gd name="T42" fmla="*/ 430 w 577"/>
              <a:gd name="T43" fmla="*/ 37 h 646"/>
              <a:gd name="T44" fmla="*/ 377 w 577"/>
              <a:gd name="T45" fmla="*/ 51 h 646"/>
              <a:gd name="T46" fmla="*/ 341 w 577"/>
              <a:gd name="T47" fmla="*/ 28 h 646"/>
              <a:gd name="T48" fmla="*/ 236 w 577"/>
              <a:gd name="T49" fmla="*/ 28 h 646"/>
              <a:gd name="T50" fmla="*/ 200 w 577"/>
              <a:gd name="T51" fmla="*/ 51 h 646"/>
              <a:gd name="T52" fmla="*/ 185 w 577"/>
              <a:gd name="T53" fmla="*/ 47 h 646"/>
              <a:gd name="T54" fmla="*/ 119 w 577"/>
              <a:gd name="T55" fmla="*/ 51 h 646"/>
              <a:gd name="T56" fmla="*/ 134 w 577"/>
              <a:gd name="T57" fmla="*/ 83 h 646"/>
              <a:gd name="T58" fmla="*/ 0 w 577"/>
              <a:gd name="T59" fmla="*/ 462 h 646"/>
              <a:gd name="T60" fmla="*/ 577 w 577"/>
              <a:gd name="T61" fmla="*/ 462 h 646"/>
              <a:gd name="T62" fmla="*/ 200 w 577"/>
              <a:gd name="T63" fmla="*/ 65 h 646"/>
              <a:gd name="T64" fmla="*/ 243 w 577"/>
              <a:gd name="T65" fmla="*/ 41 h 646"/>
              <a:gd name="T66" fmla="*/ 288 w 577"/>
              <a:gd name="T67" fmla="*/ 14 h 646"/>
              <a:gd name="T68" fmla="*/ 334 w 577"/>
              <a:gd name="T69" fmla="*/ 41 h 646"/>
              <a:gd name="T70" fmla="*/ 398 w 577"/>
              <a:gd name="T71" fmla="*/ 59 h 646"/>
              <a:gd name="T72" fmla="*/ 445 w 577"/>
              <a:gd name="T73" fmla="*/ 56 h 646"/>
              <a:gd name="T74" fmla="*/ 435 w 577"/>
              <a:gd name="T75" fmla="*/ 72 h 646"/>
              <a:gd name="T76" fmla="*/ 355 w 577"/>
              <a:gd name="T77" fmla="*/ 224 h 646"/>
              <a:gd name="T78" fmla="*/ 288 w 577"/>
              <a:gd name="T79" fmla="*/ 632 h 646"/>
              <a:gd name="T80" fmla="*/ 222 w 577"/>
              <a:gd name="T81" fmla="*/ 224 h 646"/>
              <a:gd name="T82" fmla="*/ 142 w 577"/>
              <a:gd name="T83" fmla="*/ 72 h 646"/>
              <a:gd name="T84" fmla="*/ 132 w 577"/>
              <a:gd name="T85" fmla="*/ 56 h 646"/>
              <a:gd name="T86" fmla="*/ 179 w 577"/>
              <a:gd name="T87" fmla="*/ 5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FD10DEC9-C4F5-4D5C-8791-A8B332F21FB9}"/>
              </a:ext>
            </a:extLst>
          </p:cNvPr>
          <p:cNvSpPr/>
          <p:nvPr/>
        </p:nvSpPr>
        <p:spPr bwMode="black">
          <a:xfrm>
            <a:off x="8672552" y="5047826"/>
            <a:ext cx="3389745" cy="617477"/>
          </a:xfrm>
          <a:prstGeom prst="rect">
            <a:avLst/>
          </a:prstGeom>
        </p:spPr>
        <p:txBody>
          <a:bodyPr wrap="square" anchor="ctr" anchorCtr="0">
            <a:spAutoFit/>
          </a:bodyPr>
          <a:lstStyle/>
          <a:p>
            <a:pPr>
              <a:lnSpc>
                <a:spcPct val="80000"/>
              </a:lnSpc>
            </a:pPr>
            <a:r>
              <a:rPr lang="en-US" sz="2133" spc="-27" dirty="0" err="1">
                <a:latin typeface="+mj-lt"/>
              </a:rPr>
              <a:t>Sutarties</a:t>
            </a:r>
            <a:r>
              <a:rPr lang="en-US" sz="2133" spc="-27" dirty="0">
                <a:latin typeface="+mj-lt"/>
              </a:rPr>
              <a:t> </a:t>
            </a:r>
            <a:r>
              <a:rPr lang="en-US" sz="2133" spc="-27" dirty="0" err="1">
                <a:latin typeface="+mj-lt"/>
              </a:rPr>
              <a:t>kainodara</a:t>
            </a:r>
            <a:r>
              <a:rPr lang="en-US" sz="2133" spc="-27" dirty="0">
                <a:latin typeface="+mj-lt"/>
              </a:rPr>
              <a:t>:</a:t>
            </a:r>
            <a:endParaRPr lang="lt-LT" sz="2133" spc="-27" dirty="0">
              <a:latin typeface="+mj-lt"/>
            </a:endParaRPr>
          </a:p>
          <a:p>
            <a:pPr>
              <a:lnSpc>
                <a:spcPct val="80000"/>
              </a:lnSpc>
            </a:pPr>
            <a:r>
              <a:rPr lang="en-US" sz="2133" spc="-27" dirty="0" err="1">
                <a:latin typeface="+mj-lt"/>
              </a:rPr>
              <a:t>Fiksuota</a:t>
            </a:r>
            <a:r>
              <a:rPr lang="en-US" sz="2133" spc="-27" dirty="0">
                <a:latin typeface="+mj-lt"/>
              </a:rPr>
              <a:t> </a:t>
            </a:r>
            <a:r>
              <a:rPr lang="en-US" sz="2133" spc="-27" dirty="0" err="1">
                <a:latin typeface="+mj-lt"/>
              </a:rPr>
              <a:t>kaina</a:t>
            </a:r>
            <a:r>
              <a:rPr lang="en-US" sz="2133" spc="-27" dirty="0">
                <a:latin typeface="+mj-lt"/>
              </a:rPr>
              <a:t> </a:t>
            </a:r>
            <a:r>
              <a:rPr lang="en-US" sz="2133" spc="-27" dirty="0" err="1">
                <a:latin typeface="+mj-lt"/>
              </a:rPr>
              <a:t>su</a:t>
            </a:r>
            <a:r>
              <a:rPr lang="en-US" sz="2133" spc="-27" dirty="0">
                <a:latin typeface="+mj-lt"/>
              </a:rPr>
              <a:t> per</a:t>
            </a:r>
            <a:r>
              <a:rPr lang="lt-LT" sz="2133" spc="-27" dirty="0">
                <a:latin typeface="+mj-lt"/>
              </a:rPr>
              <a:t>žiūra</a:t>
            </a:r>
            <a:endParaRPr lang="en-US" sz="1467" dirty="0"/>
          </a:p>
        </p:txBody>
      </p:sp>
      <p:sp>
        <p:nvSpPr>
          <p:cNvPr id="30" name="Rectangle 29">
            <a:extLst>
              <a:ext uri="{FF2B5EF4-FFF2-40B4-BE49-F238E27FC236}">
                <a16:creationId xmlns:a16="http://schemas.microsoft.com/office/drawing/2014/main" id="{89F46342-0F1D-44E0-A7FF-961D7288D779}"/>
              </a:ext>
            </a:extLst>
          </p:cNvPr>
          <p:cNvSpPr/>
          <p:nvPr/>
        </p:nvSpPr>
        <p:spPr bwMode="black">
          <a:xfrm>
            <a:off x="9210138" y="3647452"/>
            <a:ext cx="2054473" cy="354905"/>
          </a:xfrm>
          <a:prstGeom prst="rect">
            <a:avLst/>
          </a:prstGeom>
        </p:spPr>
        <p:txBody>
          <a:bodyPr wrap="none" anchor="ctr" anchorCtr="0">
            <a:spAutoFit/>
          </a:bodyPr>
          <a:lstStyle/>
          <a:p>
            <a:pPr>
              <a:lnSpc>
                <a:spcPct val="80000"/>
              </a:lnSpc>
            </a:pPr>
            <a:r>
              <a:rPr lang="lt-LT" sz="2133" spc="-27" dirty="0">
                <a:solidFill>
                  <a:schemeClr val="accent5">
                    <a:lumMod val="75000"/>
                  </a:schemeClr>
                </a:solidFill>
                <a:latin typeface="+mj-lt"/>
              </a:rPr>
              <a:t>Ž</a:t>
            </a:r>
            <a:r>
              <a:rPr lang="en-US" sz="2133" spc="-27" dirty="0">
                <a:solidFill>
                  <a:schemeClr val="accent5">
                    <a:lumMod val="75000"/>
                  </a:schemeClr>
                </a:solidFill>
                <a:latin typeface="+mj-lt"/>
              </a:rPr>
              <a:t>alias </a:t>
            </a:r>
            <a:r>
              <a:rPr lang="lt-LT" sz="2133" spc="-27" dirty="0">
                <a:solidFill>
                  <a:schemeClr val="accent5">
                    <a:lumMod val="75000"/>
                  </a:schemeClr>
                </a:solidFill>
                <a:latin typeface="+mj-lt"/>
              </a:rPr>
              <a:t>pirkimas</a:t>
            </a:r>
            <a:r>
              <a:rPr lang="en-US" sz="2133" spc="-27" dirty="0">
                <a:solidFill>
                  <a:schemeClr val="accent5">
                    <a:lumMod val="75000"/>
                  </a:schemeClr>
                </a:solidFill>
                <a:latin typeface="+mj-lt"/>
              </a:rPr>
              <a:t>!</a:t>
            </a:r>
            <a:endParaRPr lang="lt-LT" sz="2133" spc="-27" dirty="0">
              <a:solidFill>
                <a:schemeClr val="accent5">
                  <a:lumMod val="75000"/>
                </a:schemeClr>
              </a:solidFill>
              <a:latin typeface="+mj-lt"/>
            </a:endParaRPr>
          </a:p>
        </p:txBody>
      </p:sp>
      <p:pic>
        <p:nvPicPr>
          <p:cNvPr id="26" name="Picture 25">
            <a:extLst>
              <a:ext uri="{FF2B5EF4-FFF2-40B4-BE49-F238E27FC236}">
                <a16:creationId xmlns:a16="http://schemas.microsoft.com/office/drawing/2014/main" id="{43949733-B21F-4910-8A5E-94D51948CD0A}"/>
              </a:ext>
            </a:extLst>
          </p:cNvPr>
          <p:cNvPicPr>
            <a:picLocks noChangeAspect="1"/>
          </p:cNvPicPr>
          <p:nvPr/>
        </p:nvPicPr>
        <p:blipFill>
          <a:blip r:embed="rId2"/>
          <a:stretch>
            <a:fillRect/>
          </a:stretch>
        </p:blipFill>
        <p:spPr>
          <a:xfrm>
            <a:off x="3823382" y="2460830"/>
            <a:ext cx="3832850" cy="2694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itle 3">
            <a:extLst>
              <a:ext uri="{FF2B5EF4-FFF2-40B4-BE49-F238E27FC236}">
                <a16:creationId xmlns:a16="http://schemas.microsoft.com/office/drawing/2014/main" id="{F185BE60-229F-44CC-A6F7-08E0703F298B}"/>
              </a:ext>
            </a:extLst>
          </p:cNvPr>
          <p:cNvSpPr txBox="1">
            <a:spLocks/>
          </p:cNvSpPr>
          <p:nvPr/>
        </p:nvSpPr>
        <p:spPr>
          <a:xfrm>
            <a:off x="1332028" y="158109"/>
            <a:ext cx="9075535" cy="895350"/>
          </a:xfrm>
          <a:prstGeom prst="rect">
            <a:avLst/>
          </a:prstGeom>
        </p:spPr>
        <p:txBody>
          <a:bodyPr>
            <a:normAutofit/>
          </a:bodyPr>
          <a:lstStyle>
            <a:lvl1pPr algn="l" defTabSz="914400" rtl="0" eaLnBrk="1" latinLnBrk="0" hangingPunct="1">
              <a:lnSpc>
                <a:spcPct val="85000"/>
              </a:lnSpc>
              <a:spcBef>
                <a:spcPct val="0"/>
              </a:spcBef>
              <a:buNone/>
              <a:defRPr sz="4000" kern="1200" cap="all" spc="-50" baseline="0">
                <a:solidFill>
                  <a:schemeClr val="tx1">
                    <a:lumMod val="75000"/>
                    <a:lumOff val="25000"/>
                  </a:schemeClr>
                </a:solidFill>
                <a:latin typeface="+mj-lt"/>
                <a:ea typeface="+mj-ea"/>
                <a:cs typeface="+mj-cs"/>
              </a:defRPr>
            </a:lvl1pPr>
          </a:lstStyle>
          <a:p>
            <a:r>
              <a:rPr lang="pt-BR" sz="2000" b="1" dirty="0">
                <a:solidFill>
                  <a:schemeClr val="tx1"/>
                </a:solidFill>
                <a:latin typeface="Times New Roman"/>
                <a:cs typeface="Times New Roman"/>
              </a:rPr>
              <a:t>Saulės šviesos energijos fotovoltinės elektrinės (iki 1 MW galios) projektavimas, įrangos įsigijimas, rangos darbai, aptarnavimo ir priežiūros paslaugOS, DPS (nR. </a:t>
            </a:r>
            <a:r>
              <a:rPr lang="lt" sz="2000" b="1" dirty="0">
                <a:solidFill>
                  <a:schemeClr val="tx1"/>
                </a:solidFill>
                <a:latin typeface="Times New Roman"/>
                <a:cs typeface="Times New Roman"/>
              </a:rPr>
              <a:t>552485</a:t>
            </a:r>
            <a:r>
              <a:rPr lang="pt-BR" sz="2000" b="1" dirty="0">
                <a:solidFill>
                  <a:schemeClr val="tx1"/>
                </a:solidFill>
                <a:latin typeface="Times New Roman"/>
                <a:cs typeface="Times New Roman"/>
              </a:rPr>
              <a:t>)</a:t>
            </a:r>
            <a:endParaRPr lang="lt-LT" sz="2000" b="1" dirty="0">
              <a:solidFill>
                <a:srgbClr val="00B050"/>
              </a:solidFill>
            </a:endParaRPr>
          </a:p>
        </p:txBody>
      </p:sp>
      <p:pic>
        <p:nvPicPr>
          <p:cNvPr id="27" name="Picture 6" descr="Saulės elektrinės (DPS)">
            <a:extLst>
              <a:ext uri="{FF2B5EF4-FFF2-40B4-BE49-F238E27FC236}">
                <a16:creationId xmlns:a16="http://schemas.microsoft.com/office/drawing/2014/main" id="{CBC97FA0-9138-4A2B-B312-2D967145E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03" y="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ploaded image">
            <a:extLst>
              <a:ext uri="{FF2B5EF4-FFF2-40B4-BE49-F238E27FC236}">
                <a16:creationId xmlns:a16="http://schemas.microsoft.com/office/drawing/2014/main" id="{AD5713FE-E5BC-408E-A6C5-F9237D58B24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7228" y="3395113"/>
            <a:ext cx="895350" cy="65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1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1">
            <a:extLst>
              <a:ext uri="{FF2B5EF4-FFF2-40B4-BE49-F238E27FC236}">
                <a16:creationId xmlns:a16="http://schemas.microsoft.com/office/drawing/2014/main" id="{A0BACEF7-583B-43C3-9069-888AD6D508E7}"/>
              </a:ext>
            </a:extLst>
          </p:cNvPr>
          <p:cNvSpPr>
            <a:spLocks noGrp="1"/>
          </p:cNvSpPr>
          <p:nvPr>
            <p:ph type="sldNum" sz="quarter" idx="12"/>
          </p:nvPr>
        </p:nvSpPr>
        <p:spPr>
          <a:xfrm>
            <a:off x="9900458" y="6459785"/>
            <a:ext cx="1312025" cy="365125"/>
          </a:xfrm>
        </p:spPr>
        <p:txBody>
          <a:bodyPr/>
          <a:lstStyle/>
          <a:p>
            <a:pPr>
              <a:spcAft>
                <a:spcPts val="600"/>
              </a:spcAft>
            </a:pPr>
            <a:fld id="{B69CB6CF-1992-4116-97DA-1AA159B02BFE}" type="slidenum">
              <a:rPr lang="lt-LT" smtClean="0"/>
              <a:pPr>
                <a:spcAft>
                  <a:spcPts val="600"/>
                </a:spcAft>
              </a:pPr>
              <a:t>23</a:t>
            </a:fld>
            <a:endParaRPr lang="lt-LT"/>
          </a:p>
        </p:txBody>
      </p:sp>
      <p:sp>
        <p:nvSpPr>
          <p:cNvPr id="58" name="Slide Number Placeholder 3" hidden="1">
            <a:extLst>
              <a:ext uri="{FF2B5EF4-FFF2-40B4-BE49-F238E27FC236}">
                <a16:creationId xmlns:a16="http://schemas.microsoft.com/office/drawing/2014/main" id="{C6E1CC5F-8FD1-4AC7-8FC3-6E891C7DC6D2}"/>
              </a:ext>
            </a:extLst>
          </p:cNvPr>
          <p:cNvSpPr>
            <a:spLocks noGrp="1"/>
          </p:cNvSpPr>
          <p:nvPr>
            <p:ph type="sldNum" sz="quarter" idx="12"/>
          </p:nvPr>
        </p:nvSpPr>
        <p:spPr>
          <a:xfrm>
            <a:off x="9900458" y="6459785"/>
            <a:ext cx="1312025" cy="365125"/>
          </a:xfrm>
        </p:spPr>
        <p:txBody>
          <a:bodyPr/>
          <a:lstStyle/>
          <a:p>
            <a:pPr>
              <a:spcAft>
                <a:spcPts val="600"/>
              </a:spcAft>
            </a:pPr>
            <a:fld id="{B69CB6CF-1992-4116-97DA-1AA159B02BFE}" type="slidenum">
              <a:rPr lang="lt-LT" smtClean="0"/>
              <a:pPr>
                <a:spcAft>
                  <a:spcPts val="600"/>
                </a:spcAft>
              </a:pPr>
              <a:t>23</a:t>
            </a:fld>
            <a:endParaRPr lang="lt-LT"/>
          </a:p>
        </p:txBody>
      </p:sp>
      <p:sp>
        <p:nvSpPr>
          <p:cNvPr id="45" name="Freeform 25">
            <a:extLst>
              <a:ext uri="{FF2B5EF4-FFF2-40B4-BE49-F238E27FC236}">
                <a16:creationId xmlns:a16="http://schemas.microsoft.com/office/drawing/2014/main" id="{DDAAE397-EEA1-46E7-82F1-0D4C384F0867}"/>
              </a:ext>
            </a:extLst>
          </p:cNvPr>
          <p:cNvSpPr>
            <a:spLocks noEditPoints="1"/>
          </p:cNvSpPr>
          <p:nvPr/>
        </p:nvSpPr>
        <p:spPr bwMode="auto">
          <a:xfrm>
            <a:off x="8778779" y="2086843"/>
            <a:ext cx="786581" cy="444855"/>
          </a:xfrm>
          <a:custGeom>
            <a:avLst/>
            <a:gdLst>
              <a:gd name="T0" fmla="*/ 722 w 762"/>
              <a:gd name="T1" fmla="*/ 217 h 431"/>
              <a:gd name="T2" fmla="*/ 641 w 762"/>
              <a:gd name="T3" fmla="*/ 95 h 431"/>
              <a:gd name="T4" fmla="*/ 547 w 762"/>
              <a:gd name="T5" fmla="*/ 7 h 431"/>
              <a:gd name="T6" fmla="*/ 176 w 762"/>
              <a:gd name="T7" fmla="*/ 0 h 431"/>
              <a:gd name="T8" fmla="*/ 169 w 762"/>
              <a:gd name="T9" fmla="*/ 368 h 431"/>
              <a:gd name="T10" fmla="*/ 226 w 762"/>
              <a:gd name="T11" fmla="*/ 375 h 431"/>
              <a:gd name="T12" fmla="*/ 351 w 762"/>
              <a:gd name="T13" fmla="*/ 375 h 431"/>
              <a:gd name="T14" fmla="*/ 646 w 762"/>
              <a:gd name="T15" fmla="*/ 431 h 431"/>
              <a:gd name="T16" fmla="*/ 745 w 762"/>
              <a:gd name="T17" fmla="*/ 375 h 431"/>
              <a:gd name="T18" fmla="*/ 762 w 762"/>
              <a:gd name="T19" fmla="*/ 235 h 431"/>
              <a:gd name="T20" fmla="*/ 641 w 762"/>
              <a:gd name="T21" fmla="*/ 109 h 431"/>
              <a:gd name="T22" fmla="*/ 707 w 762"/>
              <a:gd name="T23" fmla="*/ 217 h 431"/>
              <a:gd name="T24" fmla="*/ 547 w 762"/>
              <a:gd name="T25" fmla="*/ 109 h 431"/>
              <a:gd name="T26" fmla="*/ 183 w 762"/>
              <a:gd name="T27" fmla="*/ 14 h 431"/>
              <a:gd name="T28" fmla="*/ 533 w 762"/>
              <a:gd name="T29" fmla="*/ 361 h 431"/>
              <a:gd name="T30" fmla="*/ 288 w 762"/>
              <a:gd name="T31" fmla="*/ 304 h 431"/>
              <a:gd name="T32" fmla="*/ 183 w 762"/>
              <a:gd name="T33" fmla="*/ 361 h 431"/>
              <a:gd name="T34" fmla="*/ 288 w 762"/>
              <a:gd name="T35" fmla="*/ 417 h 431"/>
              <a:gd name="T36" fmla="*/ 288 w 762"/>
              <a:gd name="T37" fmla="*/ 318 h 431"/>
              <a:gd name="T38" fmla="*/ 288 w 762"/>
              <a:gd name="T39" fmla="*/ 417 h 431"/>
              <a:gd name="T40" fmla="*/ 597 w 762"/>
              <a:gd name="T41" fmla="*/ 368 h 431"/>
              <a:gd name="T42" fmla="*/ 695 w 762"/>
              <a:gd name="T43" fmla="*/ 366 h 431"/>
              <a:gd name="T44" fmla="*/ 695 w 762"/>
              <a:gd name="T45" fmla="*/ 369 h 431"/>
              <a:gd name="T46" fmla="*/ 748 w 762"/>
              <a:gd name="T47" fmla="*/ 357 h 431"/>
              <a:gd name="T48" fmla="*/ 709 w 762"/>
              <a:gd name="T49" fmla="*/ 361 h 431"/>
              <a:gd name="T50" fmla="*/ 584 w 762"/>
              <a:gd name="T51" fmla="*/ 361 h 431"/>
              <a:gd name="T52" fmla="*/ 547 w 762"/>
              <a:gd name="T53" fmla="*/ 231 h 431"/>
              <a:gd name="T54" fmla="*/ 748 w 762"/>
              <a:gd name="T55" fmla="*/ 235 h 431"/>
              <a:gd name="T56" fmla="*/ 134 w 762"/>
              <a:gd name="T57" fmla="*/ 7 h 431"/>
              <a:gd name="T58" fmla="*/ 7 w 762"/>
              <a:gd name="T59" fmla="*/ 14 h 431"/>
              <a:gd name="T60" fmla="*/ 7 w 762"/>
              <a:gd name="T61" fmla="*/ 0 h 431"/>
              <a:gd name="T62" fmla="*/ 134 w 762"/>
              <a:gd name="T63" fmla="*/ 7 h 431"/>
              <a:gd name="T64" fmla="*/ 127 w 762"/>
              <a:gd name="T65" fmla="*/ 80 h 431"/>
              <a:gd name="T66" fmla="*/ 30 w 762"/>
              <a:gd name="T67" fmla="*/ 73 h 431"/>
              <a:gd name="T68" fmla="*/ 127 w 762"/>
              <a:gd name="T69" fmla="*/ 66 h 431"/>
              <a:gd name="T70" fmla="*/ 134 w 762"/>
              <a:gd name="T71" fmla="*/ 140 h 431"/>
              <a:gd name="T72" fmla="*/ 67 w 762"/>
              <a:gd name="T73" fmla="*/ 147 h 431"/>
              <a:gd name="T74" fmla="*/ 67 w 762"/>
              <a:gd name="T75" fmla="*/ 133 h 431"/>
              <a:gd name="T76" fmla="*/ 134 w 762"/>
              <a:gd name="T77" fmla="*/ 14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2" h="431">
                <a:moveTo>
                  <a:pt x="745" y="217"/>
                </a:moveTo>
                <a:cubicBezTo>
                  <a:pt x="722" y="217"/>
                  <a:pt x="722" y="217"/>
                  <a:pt x="722" y="217"/>
                </a:cubicBezTo>
                <a:cubicBezTo>
                  <a:pt x="713" y="196"/>
                  <a:pt x="687" y="129"/>
                  <a:pt x="686" y="129"/>
                </a:cubicBezTo>
                <a:cubicBezTo>
                  <a:pt x="678" y="110"/>
                  <a:pt x="659" y="95"/>
                  <a:pt x="641" y="95"/>
                </a:cubicBezTo>
                <a:cubicBezTo>
                  <a:pt x="547" y="95"/>
                  <a:pt x="547" y="95"/>
                  <a:pt x="547" y="95"/>
                </a:cubicBezTo>
                <a:cubicBezTo>
                  <a:pt x="547" y="7"/>
                  <a:pt x="547" y="7"/>
                  <a:pt x="547" y="7"/>
                </a:cubicBezTo>
                <a:cubicBezTo>
                  <a:pt x="547" y="3"/>
                  <a:pt x="544" y="0"/>
                  <a:pt x="540" y="0"/>
                </a:cubicBezTo>
                <a:cubicBezTo>
                  <a:pt x="176" y="0"/>
                  <a:pt x="176" y="0"/>
                  <a:pt x="176" y="0"/>
                </a:cubicBezTo>
                <a:cubicBezTo>
                  <a:pt x="172" y="0"/>
                  <a:pt x="169" y="3"/>
                  <a:pt x="169" y="7"/>
                </a:cubicBezTo>
                <a:cubicBezTo>
                  <a:pt x="169" y="368"/>
                  <a:pt x="169" y="368"/>
                  <a:pt x="169" y="368"/>
                </a:cubicBezTo>
                <a:cubicBezTo>
                  <a:pt x="169" y="371"/>
                  <a:pt x="172" y="375"/>
                  <a:pt x="176" y="375"/>
                </a:cubicBezTo>
                <a:cubicBezTo>
                  <a:pt x="226" y="375"/>
                  <a:pt x="226" y="375"/>
                  <a:pt x="226" y="375"/>
                </a:cubicBezTo>
                <a:cubicBezTo>
                  <a:pt x="229" y="406"/>
                  <a:pt x="256" y="431"/>
                  <a:pt x="288" y="431"/>
                </a:cubicBezTo>
                <a:cubicBezTo>
                  <a:pt x="321" y="431"/>
                  <a:pt x="348" y="406"/>
                  <a:pt x="351" y="375"/>
                </a:cubicBezTo>
                <a:cubicBezTo>
                  <a:pt x="584" y="375"/>
                  <a:pt x="584" y="375"/>
                  <a:pt x="584" y="375"/>
                </a:cubicBezTo>
                <a:cubicBezTo>
                  <a:pt x="587" y="406"/>
                  <a:pt x="614" y="431"/>
                  <a:pt x="646" y="431"/>
                </a:cubicBezTo>
                <a:cubicBezTo>
                  <a:pt x="679" y="431"/>
                  <a:pt x="706" y="406"/>
                  <a:pt x="709" y="375"/>
                </a:cubicBezTo>
                <a:cubicBezTo>
                  <a:pt x="745" y="375"/>
                  <a:pt x="745" y="375"/>
                  <a:pt x="745" y="375"/>
                </a:cubicBezTo>
                <a:cubicBezTo>
                  <a:pt x="754" y="375"/>
                  <a:pt x="762" y="367"/>
                  <a:pt x="762" y="357"/>
                </a:cubicBezTo>
                <a:cubicBezTo>
                  <a:pt x="762" y="235"/>
                  <a:pt x="762" y="235"/>
                  <a:pt x="762" y="235"/>
                </a:cubicBezTo>
                <a:cubicBezTo>
                  <a:pt x="762" y="225"/>
                  <a:pt x="754" y="217"/>
                  <a:pt x="745" y="217"/>
                </a:cubicBezTo>
                <a:close/>
                <a:moveTo>
                  <a:pt x="641" y="109"/>
                </a:moveTo>
                <a:cubicBezTo>
                  <a:pt x="653" y="109"/>
                  <a:pt x="668" y="121"/>
                  <a:pt x="673" y="134"/>
                </a:cubicBezTo>
                <a:cubicBezTo>
                  <a:pt x="674" y="137"/>
                  <a:pt x="696" y="192"/>
                  <a:pt x="707" y="217"/>
                </a:cubicBezTo>
                <a:cubicBezTo>
                  <a:pt x="547" y="217"/>
                  <a:pt x="547" y="217"/>
                  <a:pt x="547" y="217"/>
                </a:cubicBezTo>
                <a:cubicBezTo>
                  <a:pt x="547" y="109"/>
                  <a:pt x="547" y="109"/>
                  <a:pt x="547" y="109"/>
                </a:cubicBezTo>
                <a:lnTo>
                  <a:pt x="641" y="109"/>
                </a:lnTo>
                <a:close/>
                <a:moveTo>
                  <a:pt x="183" y="14"/>
                </a:moveTo>
                <a:cubicBezTo>
                  <a:pt x="533" y="14"/>
                  <a:pt x="533" y="14"/>
                  <a:pt x="533" y="14"/>
                </a:cubicBezTo>
                <a:cubicBezTo>
                  <a:pt x="533" y="361"/>
                  <a:pt x="533" y="361"/>
                  <a:pt x="533" y="361"/>
                </a:cubicBezTo>
                <a:cubicBezTo>
                  <a:pt x="351" y="361"/>
                  <a:pt x="351" y="361"/>
                  <a:pt x="351" y="361"/>
                </a:cubicBezTo>
                <a:cubicBezTo>
                  <a:pt x="348" y="329"/>
                  <a:pt x="321" y="304"/>
                  <a:pt x="288" y="304"/>
                </a:cubicBezTo>
                <a:cubicBezTo>
                  <a:pt x="256" y="304"/>
                  <a:pt x="229" y="329"/>
                  <a:pt x="226" y="361"/>
                </a:cubicBezTo>
                <a:cubicBezTo>
                  <a:pt x="183" y="361"/>
                  <a:pt x="183" y="361"/>
                  <a:pt x="183" y="361"/>
                </a:cubicBezTo>
                <a:lnTo>
                  <a:pt x="183" y="14"/>
                </a:lnTo>
                <a:close/>
                <a:moveTo>
                  <a:pt x="288" y="417"/>
                </a:moveTo>
                <a:cubicBezTo>
                  <a:pt x="261" y="417"/>
                  <a:pt x="239" y="395"/>
                  <a:pt x="239" y="368"/>
                </a:cubicBezTo>
                <a:cubicBezTo>
                  <a:pt x="239" y="340"/>
                  <a:pt x="261" y="318"/>
                  <a:pt x="288" y="318"/>
                </a:cubicBezTo>
                <a:cubicBezTo>
                  <a:pt x="316" y="318"/>
                  <a:pt x="338" y="340"/>
                  <a:pt x="338" y="368"/>
                </a:cubicBezTo>
                <a:cubicBezTo>
                  <a:pt x="338" y="395"/>
                  <a:pt x="316" y="417"/>
                  <a:pt x="288" y="417"/>
                </a:cubicBezTo>
                <a:close/>
                <a:moveTo>
                  <a:pt x="646" y="417"/>
                </a:moveTo>
                <a:cubicBezTo>
                  <a:pt x="619" y="417"/>
                  <a:pt x="597" y="395"/>
                  <a:pt x="597" y="368"/>
                </a:cubicBezTo>
                <a:cubicBezTo>
                  <a:pt x="597" y="340"/>
                  <a:pt x="619" y="318"/>
                  <a:pt x="646" y="318"/>
                </a:cubicBezTo>
                <a:cubicBezTo>
                  <a:pt x="673" y="318"/>
                  <a:pt x="695" y="340"/>
                  <a:pt x="695" y="366"/>
                </a:cubicBezTo>
                <a:cubicBezTo>
                  <a:pt x="695" y="367"/>
                  <a:pt x="695" y="367"/>
                  <a:pt x="695" y="368"/>
                </a:cubicBezTo>
                <a:cubicBezTo>
                  <a:pt x="695" y="368"/>
                  <a:pt x="695" y="368"/>
                  <a:pt x="695" y="369"/>
                </a:cubicBezTo>
                <a:cubicBezTo>
                  <a:pt x="695" y="395"/>
                  <a:pt x="673" y="417"/>
                  <a:pt x="646" y="417"/>
                </a:cubicBezTo>
                <a:close/>
                <a:moveTo>
                  <a:pt x="748" y="357"/>
                </a:moveTo>
                <a:cubicBezTo>
                  <a:pt x="748" y="359"/>
                  <a:pt x="746" y="361"/>
                  <a:pt x="745" y="361"/>
                </a:cubicBezTo>
                <a:cubicBezTo>
                  <a:pt x="709" y="361"/>
                  <a:pt x="709" y="361"/>
                  <a:pt x="709" y="361"/>
                </a:cubicBezTo>
                <a:cubicBezTo>
                  <a:pt x="706" y="329"/>
                  <a:pt x="679" y="304"/>
                  <a:pt x="646" y="304"/>
                </a:cubicBezTo>
                <a:cubicBezTo>
                  <a:pt x="614" y="304"/>
                  <a:pt x="587" y="329"/>
                  <a:pt x="584" y="361"/>
                </a:cubicBezTo>
                <a:cubicBezTo>
                  <a:pt x="547" y="361"/>
                  <a:pt x="547" y="361"/>
                  <a:pt x="547" y="361"/>
                </a:cubicBezTo>
                <a:cubicBezTo>
                  <a:pt x="547" y="231"/>
                  <a:pt x="547" y="231"/>
                  <a:pt x="547" y="231"/>
                </a:cubicBezTo>
                <a:cubicBezTo>
                  <a:pt x="745" y="231"/>
                  <a:pt x="745" y="231"/>
                  <a:pt x="745" y="231"/>
                </a:cubicBezTo>
                <a:cubicBezTo>
                  <a:pt x="746" y="231"/>
                  <a:pt x="748" y="233"/>
                  <a:pt x="748" y="235"/>
                </a:cubicBezTo>
                <a:lnTo>
                  <a:pt x="748" y="357"/>
                </a:lnTo>
                <a:close/>
                <a:moveTo>
                  <a:pt x="134" y="7"/>
                </a:moveTo>
                <a:cubicBezTo>
                  <a:pt x="134" y="11"/>
                  <a:pt x="130" y="14"/>
                  <a:pt x="127" y="14"/>
                </a:cubicBezTo>
                <a:cubicBezTo>
                  <a:pt x="7" y="14"/>
                  <a:pt x="7" y="14"/>
                  <a:pt x="7" y="14"/>
                </a:cubicBezTo>
                <a:cubicBezTo>
                  <a:pt x="3" y="14"/>
                  <a:pt x="0" y="11"/>
                  <a:pt x="0" y="7"/>
                </a:cubicBezTo>
                <a:cubicBezTo>
                  <a:pt x="0" y="3"/>
                  <a:pt x="3" y="0"/>
                  <a:pt x="7" y="0"/>
                </a:cubicBezTo>
                <a:cubicBezTo>
                  <a:pt x="127" y="0"/>
                  <a:pt x="127" y="0"/>
                  <a:pt x="127" y="0"/>
                </a:cubicBezTo>
                <a:cubicBezTo>
                  <a:pt x="130" y="0"/>
                  <a:pt x="134" y="3"/>
                  <a:pt x="134" y="7"/>
                </a:cubicBezTo>
                <a:close/>
                <a:moveTo>
                  <a:pt x="134" y="73"/>
                </a:moveTo>
                <a:cubicBezTo>
                  <a:pt x="134" y="77"/>
                  <a:pt x="130" y="80"/>
                  <a:pt x="127" y="80"/>
                </a:cubicBezTo>
                <a:cubicBezTo>
                  <a:pt x="37" y="80"/>
                  <a:pt x="37" y="80"/>
                  <a:pt x="37" y="80"/>
                </a:cubicBezTo>
                <a:cubicBezTo>
                  <a:pt x="33" y="80"/>
                  <a:pt x="30" y="77"/>
                  <a:pt x="30" y="73"/>
                </a:cubicBezTo>
                <a:cubicBezTo>
                  <a:pt x="30" y="69"/>
                  <a:pt x="33" y="66"/>
                  <a:pt x="37" y="66"/>
                </a:cubicBezTo>
                <a:cubicBezTo>
                  <a:pt x="127" y="66"/>
                  <a:pt x="127" y="66"/>
                  <a:pt x="127" y="66"/>
                </a:cubicBezTo>
                <a:cubicBezTo>
                  <a:pt x="130" y="66"/>
                  <a:pt x="134" y="69"/>
                  <a:pt x="134" y="73"/>
                </a:cubicBezTo>
                <a:close/>
                <a:moveTo>
                  <a:pt x="134" y="140"/>
                </a:moveTo>
                <a:cubicBezTo>
                  <a:pt x="134" y="143"/>
                  <a:pt x="130" y="147"/>
                  <a:pt x="127" y="147"/>
                </a:cubicBezTo>
                <a:cubicBezTo>
                  <a:pt x="67" y="147"/>
                  <a:pt x="67" y="147"/>
                  <a:pt x="67" y="147"/>
                </a:cubicBezTo>
                <a:cubicBezTo>
                  <a:pt x="63" y="147"/>
                  <a:pt x="60" y="143"/>
                  <a:pt x="60" y="140"/>
                </a:cubicBezTo>
                <a:cubicBezTo>
                  <a:pt x="60" y="136"/>
                  <a:pt x="63" y="133"/>
                  <a:pt x="67" y="133"/>
                </a:cubicBezTo>
                <a:cubicBezTo>
                  <a:pt x="127" y="133"/>
                  <a:pt x="127" y="133"/>
                  <a:pt x="127" y="133"/>
                </a:cubicBezTo>
                <a:cubicBezTo>
                  <a:pt x="130" y="133"/>
                  <a:pt x="134" y="136"/>
                  <a:pt x="134" y="14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13">
            <a:extLst>
              <a:ext uri="{FF2B5EF4-FFF2-40B4-BE49-F238E27FC236}">
                <a16:creationId xmlns:a16="http://schemas.microsoft.com/office/drawing/2014/main" id="{E2A5CB80-6E74-47D7-9F37-34A460E13AC7}"/>
              </a:ext>
            </a:extLst>
          </p:cNvPr>
          <p:cNvSpPr>
            <a:spLocks noChangeArrowheads="1"/>
          </p:cNvSpPr>
          <p:nvPr/>
        </p:nvSpPr>
        <p:spPr bwMode="auto">
          <a:xfrm>
            <a:off x="7335994" y="1736369"/>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5">
            <a:extLst>
              <a:ext uri="{FF2B5EF4-FFF2-40B4-BE49-F238E27FC236}">
                <a16:creationId xmlns:a16="http://schemas.microsoft.com/office/drawing/2014/main" id="{96337362-C8AE-43B2-8851-B629428C50B2}"/>
              </a:ext>
            </a:extLst>
          </p:cNvPr>
          <p:cNvSpPr>
            <a:spLocks noEditPoints="1"/>
          </p:cNvSpPr>
          <p:nvPr/>
        </p:nvSpPr>
        <p:spPr bwMode="auto">
          <a:xfrm>
            <a:off x="7506692" y="2015975"/>
            <a:ext cx="786581" cy="444855"/>
          </a:xfrm>
          <a:custGeom>
            <a:avLst/>
            <a:gdLst>
              <a:gd name="T0" fmla="*/ 722 w 762"/>
              <a:gd name="T1" fmla="*/ 217 h 431"/>
              <a:gd name="T2" fmla="*/ 641 w 762"/>
              <a:gd name="T3" fmla="*/ 95 h 431"/>
              <a:gd name="T4" fmla="*/ 547 w 762"/>
              <a:gd name="T5" fmla="*/ 7 h 431"/>
              <a:gd name="T6" fmla="*/ 176 w 762"/>
              <a:gd name="T7" fmla="*/ 0 h 431"/>
              <a:gd name="T8" fmla="*/ 169 w 762"/>
              <a:gd name="T9" fmla="*/ 368 h 431"/>
              <a:gd name="T10" fmla="*/ 226 w 762"/>
              <a:gd name="T11" fmla="*/ 375 h 431"/>
              <a:gd name="T12" fmla="*/ 351 w 762"/>
              <a:gd name="T13" fmla="*/ 375 h 431"/>
              <a:gd name="T14" fmla="*/ 646 w 762"/>
              <a:gd name="T15" fmla="*/ 431 h 431"/>
              <a:gd name="T16" fmla="*/ 745 w 762"/>
              <a:gd name="T17" fmla="*/ 375 h 431"/>
              <a:gd name="T18" fmla="*/ 762 w 762"/>
              <a:gd name="T19" fmla="*/ 235 h 431"/>
              <a:gd name="T20" fmla="*/ 641 w 762"/>
              <a:gd name="T21" fmla="*/ 109 h 431"/>
              <a:gd name="T22" fmla="*/ 707 w 762"/>
              <a:gd name="T23" fmla="*/ 217 h 431"/>
              <a:gd name="T24" fmla="*/ 547 w 762"/>
              <a:gd name="T25" fmla="*/ 109 h 431"/>
              <a:gd name="T26" fmla="*/ 183 w 762"/>
              <a:gd name="T27" fmla="*/ 14 h 431"/>
              <a:gd name="T28" fmla="*/ 533 w 762"/>
              <a:gd name="T29" fmla="*/ 361 h 431"/>
              <a:gd name="T30" fmla="*/ 288 w 762"/>
              <a:gd name="T31" fmla="*/ 304 h 431"/>
              <a:gd name="T32" fmla="*/ 183 w 762"/>
              <a:gd name="T33" fmla="*/ 361 h 431"/>
              <a:gd name="T34" fmla="*/ 288 w 762"/>
              <a:gd name="T35" fmla="*/ 417 h 431"/>
              <a:gd name="T36" fmla="*/ 288 w 762"/>
              <a:gd name="T37" fmla="*/ 318 h 431"/>
              <a:gd name="T38" fmla="*/ 288 w 762"/>
              <a:gd name="T39" fmla="*/ 417 h 431"/>
              <a:gd name="T40" fmla="*/ 597 w 762"/>
              <a:gd name="T41" fmla="*/ 368 h 431"/>
              <a:gd name="T42" fmla="*/ 695 w 762"/>
              <a:gd name="T43" fmla="*/ 366 h 431"/>
              <a:gd name="T44" fmla="*/ 695 w 762"/>
              <a:gd name="T45" fmla="*/ 369 h 431"/>
              <a:gd name="T46" fmla="*/ 748 w 762"/>
              <a:gd name="T47" fmla="*/ 357 h 431"/>
              <a:gd name="T48" fmla="*/ 709 w 762"/>
              <a:gd name="T49" fmla="*/ 361 h 431"/>
              <a:gd name="T50" fmla="*/ 584 w 762"/>
              <a:gd name="T51" fmla="*/ 361 h 431"/>
              <a:gd name="T52" fmla="*/ 547 w 762"/>
              <a:gd name="T53" fmla="*/ 231 h 431"/>
              <a:gd name="T54" fmla="*/ 748 w 762"/>
              <a:gd name="T55" fmla="*/ 235 h 431"/>
              <a:gd name="T56" fmla="*/ 134 w 762"/>
              <a:gd name="T57" fmla="*/ 7 h 431"/>
              <a:gd name="T58" fmla="*/ 7 w 762"/>
              <a:gd name="T59" fmla="*/ 14 h 431"/>
              <a:gd name="T60" fmla="*/ 7 w 762"/>
              <a:gd name="T61" fmla="*/ 0 h 431"/>
              <a:gd name="T62" fmla="*/ 134 w 762"/>
              <a:gd name="T63" fmla="*/ 7 h 431"/>
              <a:gd name="T64" fmla="*/ 127 w 762"/>
              <a:gd name="T65" fmla="*/ 80 h 431"/>
              <a:gd name="T66" fmla="*/ 30 w 762"/>
              <a:gd name="T67" fmla="*/ 73 h 431"/>
              <a:gd name="T68" fmla="*/ 127 w 762"/>
              <a:gd name="T69" fmla="*/ 66 h 431"/>
              <a:gd name="T70" fmla="*/ 134 w 762"/>
              <a:gd name="T71" fmla="*/ 140 h 431"/>
              <a:gd name="T72" fmla="*/ 67 w 762"/>
              <a:gd name="T73" fmla="*/ 147 h 431"/>
              <a:gd name="T74" fmla="*/ 67 w 762"/>
              <a:gd name="T75" fmla="*/ 133 h 431"/>
              <a:gd name="T76" fmla="*/ 134 w 762"/>
              <a:gd name="T77" fmla="*/ 14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2" h="431">
                <a:moveTo>
                  <a:pt x="745" y="217"/>
                </a:moveTo>
                <a:cubicBezTo>
                  <a:pt x="722" y="217"/>
                  <a:pt x="722" y="217"/>
                  <a:pt x="722" y="217"/>
                </a:cubicBezTo>
                <a:cubicBezTo>
                  <a:pt x="713" y="196"/>
                  <a:pt x="687" y="129"/>
                  <a:pt x="686" y="129"/>
                </a:cubicBezTo>
                <a:cubicBezTo>
                  <a:pt x="678" y="110"/>
                  <a:pt x="659" y="95"/>
                  <a:pt x="641" y="95"/>
                </a:cubicBezTo>
                <a:cubicBezTo>
                  <a:pt x="547" y="95"/>
                  <a:pt x="547" y="95"/>
                  <a:pt x="547" y="95"/>
                </a:cubicBezTo>
                <a:cubicBezTo>
                  <a:pt x="547" y="7"/>
                  <a:pt x="547" y="7"/>
                  <a:pt x="547" y="7"/>
                </a:cubicBezTo>
                <a:cubicBezTo>
                  <a:pt x="547" y="3"/>
                  <a:pt x="544" y="0"/>
                  <a:pt x="540" y="0"/>
                </a:cubicBezTo>
                <a:cubicBezTo>
                  <a:pt x="176" y="0"/>
                  <a:pt x="176" y="0"/>
                  <a:pt x="176" y="0"/>
                </a:cubicBezTo>
                <a:cubicBezTo>
                  <a:pt x="172" y="0"/>
                  <a:pt x="169" y="3"/>
                  <a:pt x="169" y="7"/>
                </a:cubicBezTo>
                <a:cubicBezTo>
                  <a:pt x="169" y="368"/>
                  <a:pt x="169" y="368"/>
                  <a:pt x="169" y="368"/>
                </a:cubicBezTo>
                <a:cubicBezTo>
                  <a:pt x="169" y="371"/>
                  <a:pt x="172" y="375"/>
                  <a:pt x="176" y="375"/>
                </a:cubicBezTo>
                <a:cubicBezTo>
                  <a:pt x="226" y="375"/>
                  <a:pt x="226" y="375"/>
                  <a:pt x="226" y="375"/>
                </a:cubicBezTo>
                <a:cubicBezTo>
                  <a:pt x="229" y="406"/>
                  <a:pt x="256" y="431"/>
                  <a:pt x="288" y="431"/>
                </a:cubicBezTo>
                <a:cubicBezTo>
                  <a:pt x="321" y="431"/>
                  <a:pt x="348" y="406"/>
                  <a:pt x="351" y="375"/>
                </a:cubicBezTo>
                <a:cubicBezTo>
                  <a:pt x="584" y="375"/>
                  <a:pt x="584" y="375"/>
                  <a:pt x="584" y="375"/>
                </a:cubicBezTo>
                <a:cubicBezTo>
                  <a:pt x="587" y="406"/>
                  <a:pt x="614" y="431"/>
                  <a:pt x="646" y="431"/>
                </a:cubicBezTo>
                <a:cubicBezTo>
                  <a:pt x="679" y="431"/>
                  <a:pt x="706" y="406"/>
                  <a:pt x="709" y="375"/>
                </a:cubicBezTo>
                <a:cubicBezTo>
                  <a:pt x="745" y="375"/>
                  <a:pt x="745" y="375"/>
                  <a:pt x="745" y="375"/>
                </a:cubicBezTo>
                <a:cubicBezTo>
                  <a:pt x="754" y="375"/>
                  <a:pt x="762" y="367"/>
                  <a:pt x="762" y="357"/>
                </a:cubicBezTo>
                <a:cubicBezTo>
                  <a:pt x="762" y="235"/>
                  <a:pt x="762" y="235"/>
                  <a:pt x="762" y="235"/>
                </a:cubicBezTo>
                <a:cubicBezTo>
                  <a:pt x="762" y="225"/>
                  <a:pt x="754" y="217"/>
                  <a:pt x="745" y="217"/>
                </a:cubicBezTo>
                <a:close/>
                <a:moveTo>
                  <a:pt x="641" y="109"/>
                </a:moveTo>
                <a:cubicBezTo>
                  <a:pt x="653" y="109"/>
                  <a:pt x="668" y="121"/>
                  <a:pt x="673" y="134"/>
                </a:cubicBezTo>
                <a:cubicBezTo>
                  <a:pt x="674" y="137"/>
                  <a:pt x="696" y="192"/>
                  <a:pt x="707" y="217"/>
                </a:cubicBezTo>
                <a:cubicBezTo>
                  <a:pt x="547" y="217"/>
                  <a:pt x="547" y="217"/>
                  <a:pt x="547" y="217"/>
                </a:cubicBezTo>
                <a:cubicBezTo>
                  <a:pt x="547" y="109"/>
                  <a:pt x="547" y="109"/>
                  <a:pt x="547" y="109"/>
                </a:cubicBezTo>
                <a:lnTo>
                  <a:pt x="641" y="109"/>
                </a:lnTo>
                <a:close/>
                <a:moveTo>
                  <a:pt x="183" y="14"/>
                </a:moveTo>
                <a:cubicBezTo>
                  <a:pt x="533" y="14"/>
                  <a:pt x="533" y="14"/>
                  <a:pt x="533" y="14"/>
                </a:cubicBezTo>
                <a:cubicBezTo>
                  <a:pt x="533" y="361"/>
                  <a:pt x="533" y="361"/>
                  <a:pt x="533" y="361"/>
                </a:cubicBezTo>
                <a:cubicBezTo>
                  <a:pt x="351" y="361"/>
                  <a:pt x="351" y="361"/>
                  <a:pt x="351" y="361"/>
                </a:cubicBezTo>
                <a:cubicBezTo>
                  <a:pt x="348" y="329"/>
                  <a:pt x="321" y="304"/>
                  <a:pt x="288" y="304"/>
                </a:cubicBezTo>
                <a:cubicBezTo>
                  <a:pt x="256" y="304"/>
                  <a:pt x="229" y="329"/>
                  <a:pt x="226" y="361"/>
                </a:cubicBezTo>
                <a:cubicBezTo>
                  <a:pt x="183" y="361"/>
                  <a:pt x="183" y="361"/>
                  <a:pt x="183" y="361"/>
                </a:cubicBezTo>
                <a:lnTo>
                  <a:pt x="183" y="14"/>
                </a:lnTo>
                <a:close/>
                <a:moveTo>
                  <a:pt x="288" y="417"/>
                </a:moveTo>
                <a:cubicBezTo>
                  <a:pt x="261" y="417"/>
                  <a:pt x="239" y="395"/>
                  <a:pt x="239" y="368"/>
                </a:cubicBezTo>
                <a:cubicBezTo>
                  <a:pt x="239" y="340"/>
                  <a:pt x="261" y="318"/>
                  <a:pt x="288" y="318"/>
                </a:cubicBezTo>
                <a:cubicBezTo>
                  <a:pt x="316" y="318"/>
                  <a:pt x="338" y="340"/>
                  <a:pt x="338" y="368"/>
                </a:cubicBezTo>
                <a:cubicBezTo>
                  <a:pt x="338" y="395"/>
                  <a:pt x="316" y="417"/>
                  <a:pt x="288" y="417"/>
                </a:cubicBezTo>
                <a:close/>
                <a:moveTo>
                  <a:pt x="646" y="417"/>
                </a:moveTo>
                <a:cubicBezTo>
                  <a:pt x="619" y="417"/>
                  <a:pt x="597" y="395"/>
                  <a:pt x="597" y="368"/>
                </a:cubicBezTo>
                <a:cubicBezTo>
                  <a:pt x="597" y="340"/>
                  <a:pt x="619" y="318"/>
                  <a:pt x="646" y="318"/>
                </a:cubicBezTo>
                <a:cubicBezTo>
                  <a:pt x="673" y="318"/>
                  <a:pt x="695" y="340"/>
                  <a:pt x="695" y="366"/>
                </a:cubicBezTo>
                <a:cubicBezTo>
                  <a:pt x="695" y="367"/>
                  <a:pt x="695" y="367"/>
                  <a:pt x="695" y="368"/>
                </a:cubicBezTo>
                <a:cubicBezTo>
                  <a:pt x="695" y="368"/>
                  <a:pt x="695" y="368"/>
                  <a:pt x="695" y="369"/>
                </a:cubicBezTo>
                <a:cubicBezTo>
                  <a:pt x="695" y="395"/>
                  <a:pt x="673" y="417"/>
                  <a:pt x="646" y="417"/>
                </a:cubicBezTo>
                <a:close/>
                <a:moveTo>
                  <a:pt x="748" y="357"/>
                </a:moveTo>
                <a:cubicBezTo>
                  <a:pt x="748" y="359"/>
                  <a:pt x="746" y="361"/>
                  <a:pt x="745" y="361"/>
                </a:cubicBezTo>
                <a:cubicBezTo>
                  <a:pt x="709" y="361"/>
                  <a:pt x="709" y="361"/>
                  <a:pt x="709" y="361"/>
                </a:cubicBezTo>
                <a:cubicBezTo>
                  <a:pt x="706" y="329"/>
                  <a:pt x="679" y="304"/>
                  <a:pt x="646" y="304"/>
                </a:cubicBezTo>
                <a:cubicBezTo>
                  <a:pt x="614" y="304"/>
                  <a:pt x="587" y="329"/>
                  <a:pt x="584" y="361"/>
                </a:cubicBezTo>
                <a:cubicBezTo>
                  <a:pt x="547" y="361"/>
                  <a:pt x="547" y="361"/>
                  <a:pt x="547" y="361"/>
                </a:cubicBezTo>
                <a:cubicBezTo>
                  <a:pt x="547" y="231"/>
                  <a:pt x="547" y="231"/>
                  <a:pt x="547" y="231"/>
                </a:cubicBezTo>
                <a:cubicBezTo>
                  <a:pt x="745" y="231"/>
                  <a:pt x="745" y="231"/>
                  <a:pt x="745" y="231"/>
                </a:cubicBezTo>
                <a:cubicBezTo>
                  <a:pt x="746" y="231"/>
                  <a:pt x="748" y="233"/>
                  <a:pt x="748" y="235"/>
                </a:cubicBezTo>
                <a:lnTo>
                  <a:pt x="748" y="357"/>
                </a:lnTo>
                <a:close/>
                <a:moveTo>
                  <a:pt x="134" y="7"/>
                </a:moveTo>
                <a:cubicBezTo>
                  <a:pt x="134" y="11"/>
                  <a:pt x="130" y="14"/>
                  <a:pt x="127" y="14"/>
                </a:cubicBezTo>
                <a:cubicBezTo>
                  <a:pt x="7" y="14"/>
                  <a:pt x="7" y="14"/>
                  <a:pt x="7" y="14"/>
                </a:cubicBezTo>
                <a:cubicBezTo>
                  <a:pt x="3" y="14"/>
                  <a:pt x="0" y="11"/>
                  <a:pt x="0" y="7"/>
                </a:cubicBezTo>
                <a:cubicBezTo>
                  <a:pt x="0" y="3"/>
                  <a:pt x="3" y="0"/>
                  <a:pt x="7" y="0"/>
                </a:cubicBezTo>
                <a:cubicBezTo>
                  <a:pt x="127" y="0"/>
                  <a:pt x="127" y="0"/>
                  <a:pt x="127" y="0"/>
                </a:cubicBezTo>
                <a:cubicBezTo>
                  <a:pt x="130" y="0"/>
                  <a:pt x="134" y="3"/>
                  <a:pt x="134" y="7"/>
                </a:cubicBezTo>
                <a:close/>
                <a:moveTo>
                  <a:pt x="134" y="73"/>
                </a:moveTo>
                <a:cubicBezTo>
                  <a:pt x="134" y="77"/>
                  <a:pt x="130" y="80"/>
                  <a:pt x="127" y="80"/>
                </a:cubicBezTo>
                <a:cubicBezTo>
                  <a:pt x="37" y="80"/>
                  <a:pt x="37" y="80"/>
                  <a:pt x="37" y="80"/>
                </a:cubicBezTo>
                <a:cubicBezTo>
                  <a:pt x="33" y="80"/>
                  <a:pt x="30" y="77"/>
                  <a:pt x="30" y="73"/>
                </a:cubicBezTo>
                <a:cubicBezTo>
                  <a:pt x="30" y="69"/>
                  <a:pt x="33" y="66"/>
                  <a:pt x="37" y="66"/>
                </a:cubicBezTo>
                <a:cubicBezTo>
                  <a:pt x="127" y="66"/>
                  <a:pt x="127" y="66"/>
                  <a:pt x="127" y="66"/>
                </a:cubicBezTo>
                <a:cubicBezTo>
                  <a:pt x="130" y="66"/>
                  <a:pt x="134" y="69"/>
                  <a:pt x="134" y="73"/>
                </a:cubicBezTo>
                <a:close/>
                <a:moveTo>
                  <a:pt x="134" y="140"/>
                </a:moveTo>
                <a:cubicBezTo>
                  <a:pt x="134" y="143"/>
                  <a:pt x="130" y="147"/>
                  <a:pt x="127" y="147"/>
                </a:cubicBezTo>
                <a:cubicBezTo>
                  <a:pt x="67" y="147"/>
                  <a:pt x="67" y="147"/>
                  <a:pt x="67" y="147"/>
                </a:cubicBezTo>
                <a:cubicBezTo>
                  <a:pt x="63" y="147"/>
                  <a:pt x="60" y="143"/>
                  <a:pt x="60" y="140"/>
                </a:cubicBezTo>
                <a:cubicBezTo>
                  <a:pt x="60" y="136"/>
                  <a:pt x="63" y="133"/>
                  <a:pt x="67" y="133"/>
                </a:cubicBezTo>
                <a:cubicBezTo>
                  <a:pt x="127" y="133"/>
                  <a:pt x="127" y="133"/>
                  <a:pt x="127" y="133"/>
                </a:cubicBezTo>
                <a:cubicBezTo>
                  <a:pt x="130" y="133"/>
                  <a:pt x="134" y="136"/>
                  <a:pt x="134" y="14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Oval 58">
            <a:extLst>
              <a:ext uri="{FF2B5EF4-FFF2-40B4-BE49-F238E27FC236}">
                <a16:creationId xmlns:a16="http://schemas.microsoft.com/office/drawing/2014/main" id="{4E762255-565B-4015-B877-1E9DD05E2C32}"/>
              </a:ext>
            </a:extLst>
          </p:cNvPr>
          <p:cNvSpPr>
            <a:spLocks noChangeArrowheads="1"/>
          </p:cNvSpPr>
          <p:nvPr/>
        </p:nvSpPr>
        <p:spPr bwMode="auto">
          <a:xfrm>
            <a:off x="2603241" y="4297353"/>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8">
            <a:extLst>
              <a:ext uri="{FF2B5EF4-FFF2-40B4-BE49-F238E27FC236}">
                <a16:creationId xmlns:a16="http://schemas.microsoft.com/office/drawing/2014/main" id="{1C4B2BDB-10A9-4A98-90C1-0E0689AAB41A}"/>
              </a:ext>
            </a:extLst>
          </p:cNvPr>
          <p:cNvSpPr>
            <a:spLocks noEditPoints="1"/>
          </p:cNvSpPr>
          <p:nvPr/>
        </p:nvSpPr>
        <p:spPr bwMode="auto">
          <a:xfrm>
            <a:off x="2824588" y="4522687"/>
            <a:ext cx="613186" cy="646612"/>
          </a:xfrm>
          <a:custGeom>
            <a:avLst/>
            <a:gdLst>
              <a:gd name="T0" fmla="*/ 594 w 594"/>
              <a:gd name="T1" fmla="*/ 421 h 627"/>
              <a:gd name="T2" fmla="*/ 594 w 594"/>
              <a:gd name="T3" fmla="*/ 420 h 627"/>
              <a:gd name="T4" fmla="*/ 594 w 594"/>
              <a:gd name="T5" fmla="*/ 419 h 627"/>
              <a:gd name="T6" fmla="*/ 594 w 594"/>
              <a:gd name="T7" fmla="*/ 418 h 627"/>
              <a:gd name="T8" fmla="*/ 499 w 594"/>
              <a:gd name="T9" fmla="*/ 149 h 627"/>
              <a:gd name="T10" fmla="*/ 498 w 594"/>
              <a:gd name="T11" fmla="*/ 147 h 627"/>
              <a:gd name="T12" fmla="*/ 496 w 594"/>
              <a:gd name="T13" fmla="*/ 146 h 627"/>
              <a:gd name="T14" fmla="*/ 494 w 594"/>
              <a:gd name="T15" fmla="*/ 145 h 627"/>
              <a:gd name="T16" fmla="*/ 329 w 594"/>
              <a:gd name="T17" fmla="*/ 100 h 627"/>
              <a:gd name="T18" fmla="*/ 305 w 594"/>
              <a:gd name="T19" fmla="*/ 68 h 627"/>
              <a:gd name="T20" fmla="*/ 298 w 594"/>
              <a:gd name="T21" fmla="*/ 0 h 627"/>
              <a:gd name="T22" fmla="*/ 291 w 594"/>
              <a:gd name="T23" fmla="*/ 68 h 627"/>
              <a:gd name="T24" fmla="*/ 105 w 594"/>
              <a:gd name="T25" fmla="*/ 39 h 627"/>
              <a:gd name="T26" fmla="*/ 103 w 594"/>
              <a:gd name="T27" fmla="*/ 38 h 627"/>
              <a:gd name="T28" fmla="*/ 101 w 594"/>
              <a:gd name="T29" fmla="*/ 39 h 627"/>
              <a:gd name="T30" fmla="*/ 99 w 594"/>
              <a:gd name="T31" fmla="*/ 40 h 627"/>
              <a:gd name="T32" fmla="*/ 97 w 594"/>
              <a:gd name="T33" fmla="*/ 41 h 627"/>
              <a:gd name="T34" fmla="*/ 97 w 594"/>
              <a:gd name="T35" fmla="*/ 43 h 627"/>
              <a:gd name="T36" fmla="*/ 1 w 594"/>
              <a:gd name="T37" fmla="*/ 310 h 627"/>
              <a:gd name="T38" fmla="*/ 0 w 594"/>
              <a:gd name="T39" fmla="*/ 311 h 627"/>
              <a:gd name="T40" fmla="*/ 0 w 594"/>
              <a:gd name="T41" fmla="*/ 313 h 627"/>
              <a:gd name="T42" fmla="*/ 0 w 594"/>
              <a:gd name="T43" fmla="*/ 314 h 627"/>
              <a:gd name="T44" fmla="*/ 1 w 594"/>
              <a:gd name="T45" fmla="*/ 315 h 627"/>
              <a:gd name="T46" fmla="*/ 1 w 594"/>
              <a:gd name="T47" fmla="*/ 316 h 627"/>
              <a:gd name="T48" fmla="*/ 1 w 594"/>
              <a:gd name="T49" fmla="*/ 316 h 627"/>
              <a:gd name="T50" fmla="*/ 205 w 594"/>
              <a:gd name="T51" fmla="*/ 316 h 627"/>
              <a:gd name="T52" fmla="*/ 205 w 594"/>
              <a:gd name="T53" fmla="*/ 316 h 627"/>
              <a:gd name="T54" fmla="*/ 205 w 594"/>
              <a:gd name="T55" fmla="*/ 315 h 627"/>
              <a:gd name="T56" fmla="*/ 206 w 594"/>
              <a:gd name="T57" fmla="*/ 314 h 627"/>
              <a:gd name="T58" fmla="*/ 206 w 594"/>
              <a:gd name="T59" fmla="*/ 313 h 627"/>
              <a:gd name="T60" fmla="*/ 206 w 594"/>
              <a:gd name="T61" fmla="*/ 311 h 627"/>
              <a:gd name="T62" fmla="*/ 205 w 594"/>
              <a:gd name="T63" fmla="*/ 310 h 627"/>
              <a:gd name="T64" fmla="*/ 266 w 594"/>
              <a:gd name="T65" fmla="*/ 97 h 627"/>
              <a:gd name="T66" fmla="*/ 291 w 594"/>
              <a:gd name="T67" fmla="*/ 130 h 627"/>
              <a:gd name="T68" fmla="*/ 182 w 594"/>
              <a:gd name="T69" fmla="*/ 578 h 627"/>
              <a:gd name="T70" fmla="*/ 146 w 594"/>
              <a:gd name="T71" fmla="*/ 627 h 627"/>
              <a:gd name="T72" fmla="*/ 457 w 594"/>
              <a:gd name="T73" fmla="*/ 620 h 627"/>
              <a:gd name="T74" fmla="*/ 305 w 594"/>
              <a:gd name="T75" fmla="*/ 578 h 627"/>
              <a:gd name="T76" fmla="*/ 326 w 594"/>
              <a:gd name="T77" fmla="*/ 114 h 627"/>
              <a:gd name="T78" fmla="*/ 389 w 594"/>
              <a:gd name="T79" fmla="*/ 418 h 627"/>
              <a:gd name="T80" fmla="*/ 389 w 594"/>
              <a:gd name="T81" fmla="*/ 419 h 627"/>
              <a:gd name="T82" fmla="*/ 388 w 594"/>
              <a:gd name="T83" fmla="*/ 420 h 627"/>
              <a:gd name="T84" fmla="*/ 389 w 594"/>
              <a:gd name="T85" fmla="*/ 421 h 627"/>
              <a:gd name="T86" fmla="*/ 389 w 594"/>
              <a:gd name="T87" fmla="*/ 422 h 627"/>
              <a:gd name="T88" fmla="*/ 390 w 594"/>
              <a:gd name="T89" fmla="*/ 424 h 627"/>
              <a:gd name="T90" fmla="*/ 390 w 594"/>
              <a:gd name="T91" fmla="*/ 424 h 627"/>
              <a:gd name="T92" fmla="*/ 593 w 594"/>
              <a:gd name="T93" fmla="*/ 424 h 627"/>
              <a:gd name="T94" fmla="*/ 593 w 594"/>
              <a:gd name="T95" fmla="*/ 424 h 627"/>
              <a:gd name="T96" fmla="*/ 594 w 594"/>
              <a:gd name="T97" fmla="*/ 422 h 627"/>
              <a:gd name="T98" fmla="*/ 103 w 594"/>
              <a:gd name="T99" fmla="*/ 66 h 627"/>
              <a:gd name="T100" fmla="*/ 17 w 594"/>
              <a:gd name="T101" fmla="*/ 306 h 627"/>
              <a:gd name="T102" fmla="*/ 103 w 594"/>
              <a:gd name="T103" fmla="*/ 353 h 627"/>
              <a:gd name="T104" fmla="*/ 185 w 594"/>
              <a:gd name="T105" fmla="*/ 320 h 627"/>
              <a:gd name="T106" fmla="*/ 442 w 594"/>
              <a:gd name="T107" fmla="*/ 613 h 627"/>
              <a:gd name="T108" fmla="*/ 182 w 594"/>
              <a:gd name="T109" fmla="*/ 592 h 627"/>
              <a:gd name="T110" fmla="*/ 442 w 594"/>
              <a:gd name="T111" fmla="*/ 613 h 627"/>
              <a:gd name="T112" fmla="*/ 280 w 594"/>
              <a:gd name="T113" fmla="*/ 99 h 627"/>
              <a:gd name="T114" fmla="*/ 315 w 594"/>
              <a:gd name="T115" fmla="*/ 99 h 627"/>
              <a:gd name="T116" fmla="*/ 577 w 594"/>
              <a:gd name="T117" fmla="*/ 413 h 627"/>
              <a:gd name="T118" fmla="*/ 492 w 594"/>
              <a:gd name="T119" fmla="*/ 173 h 627"/>
              <a:gd name="T120" fmla="*/ 491 w 594"/>
              <a:gd name="T121" fmla="*/ 460 h 627"/>
              <a:gd name="T122" fmla="*/ 573 w 594"/>
              <a:gd name="T123" fmla="*/ 4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627">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Oval 17">
            <a:extLst>
              <a:ext uri="{FF2B5EF4-FFF2-40B4-BE49-F238E27FC236}">
                <a16:creationId xmlns:a16="http://schemas.microsoft.com/office/drawing/2014/main" id="{3FC7A6BB-04CA-45C6-A744-89DE1260C3A1}"/>
              </a:ext>
            </a:extLst>
          </p:cNvPr>
          <p:cNvSpPr>
            <a:spLocks noChangeArrowheads="1"/>
          </p:cNvSpPr>
          <p:nvPr/>
        </p:nvSpPr>
        <p:spPr bwMode="auto">
          <a:xfrm>
            <a:off x="3039650" y="1821186"/>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517CC25D-1A9A-46AE-A5E3-7A0F7969369D}"/>
              </a:ext>
            </a:extLst>
          </p:cNvPr>
          <p:cNvSpPr>
            <a:spLocks noEditPoints="1"/>
          </p:cNvSpPr>
          <p:nvPr/>
        </p:nvSpPr>
        <p:spPr bwMode="auto">
          <a:xfrm>
            <a:off x="3370462" y="2085732"/>
            <a:ext cx="435656" cy="567536"/>
          </a:xfrm>
          <a:custGeom>
            <a:avLst/>
            <a:gdLst>
              <a:gd name="T0" fmla="*/ 283 w 283"/>
              <a:gd name="T1" fmla="*/ 46 h 369"/>
              <a:gd name="T2" fmla="*/ 0 w 283"/>
              <a:gd name="T3" fmla="*/ 46 h 369"/>
              <a:gd name="T4" fmla="*/ 10 w 283"/>
              <a:gd name="T5" fmla="*/ 133 h 369"/>
              <a:gd name="T6" fmla="*/ 0 w 283"/>
              <a:gd name="T7" fmla="*/ 219 h 369"/>
              <a:gd name="T8" fmla="*/ 0 w 283"/>
              <a:gd name="T9" fmla="*/ 253 h 369"/>
              <a:gd name="T10" fmla="*/ 142 w 283"/>
              <a:gd name="T11" fmla="*/ 369 h 369"/>
              <a:gd name="T12" fmla="*/ 283 w 283"/>
              <a:gd name="T13" fmla="*/ 253 h 369"/>
              <a:gd name="T14" fmla="*/ 283 w 283"/>
              <a:gd name="T15" fmla="*/ 219 h 369"/>
              <a:gd name="T16" fmla="*/ 274 w 283"/>
              <a:gd name="T17" fmla="*/ 133 h 369"/>
              <a:gd name="T18" fmla="*/ 274 w 283"/>
              <a:gd name="T19" fmla="*/ 323 h 369"/>
              <a:gd name="T20" fmla="*/ 10 w 283"/>
              <a:gd name="T21" fmla="*/ 323 h 369"/>
              <a:gd name="T22" fmla="*/ 142 w 283"/>
              <a:gd name="T23" fmla="*/ 299 h 369"/>
              <a:gd name="T24" fmla="*/ 274 w 283"/>
              <a:gd name="T25" fmla="*/ 323 h 369"/>
              <a:gd name="T26" fmla="*/ 10 w 283"/>
              <a:gd name="T27" fmla="*/ 253 h 369"/>
              <a:gd name="T28" fmla="*/ 142 w 283"/>
              <a:gd name="T29" fmla="*/ 265 h 369"/>
              <a:gd name="T30" fmla="*/ 274 w 283"/>
              <a:gd name="T31" fmla="*/ 253 h 369"/>
              <a:gd name="T32" fmla="*/ 274 w 283"/>
              <a:gd name="T33" fmla="*/ 219 h 369"/>
              <a:gd name="T34" fmla="*/ 263 w 283"/>
              <a:gd name="T35" fmla="*/ 233 h 369"/>
              <a:gd name="T36" fmla="*/ 20 w 283"/>
              <a:gd name="T37" fmla="*/ 233 h 369"/>
              <a:gd name="T38" fmla="*/ 10 w 283"/>
              <a:gd name="T39" fmla="*/ 219 h 369"/>
              <a:gd name="T40" fmla="*/ 142 w 283"/>
              <a:gd name="T41" fmla="*/ 195 h 369"/>
              <a:gd name="T42" fmla="*/ 274 w 283"/>
              <a:gd name="T43" fmla="*/ 219 h 369"/>
              <a:gd name="T44" fmla="*/ 10 w 283"/>
              <a:gd name="T45" fmla="*/ 150 h 369"/>
              <a:gd name="T46" fmla="*/ 142 w 283"/>
              <a:gd name="T47" fmla="*/ 161 h 369"/>
              <a:gd name="T48" fmla="*/ 274 w 283"/>
              <a:gd name="T49" fmla="*/ 150 h 369"/>
              <a:gd name="T50" fmla="*/ 274 w 283"/>
              <a:gd name="T51" fmla="*/ 115 h 369"/>
              <a:gd name="T52" fmla="*/ 263 w 283"/>
              <a:gd name="T53" fmla="*/ 129 h 369"/>
              <a:gd name="T54" fmla="*/ 21 w 283"/>
              <a:gd name="T55" fmla="*/ 129 h 369"/>
              <a:gd name="T56" fmla="*/ 10 w 283"/>
              <a:gd name="T57" fmla="*/ 115 h 369"/>
              <a:gd name="T58" fmla="*/ 142 w 283"/>
              <a:gd name="T59" fmla="*/ 92 h 369"/>
              <a:gd name="T60" fmla="*/ 274 w 283"/>
              <a:gd name="T61" fmla="*/ 115 h 369"/>
              <a:gd name="T62" fmla="*/ 10 w 283"/>
              <a:gd name="T63" fmla="*/ 46 h 369"/>
              <a:gd name="T64" fmla="*/ 274 w 283"/>
              <a:gd name="T65" fmla="*/ 4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69">
                <a:moveTo>
                  <a:pt x="283" y="115"/>
                </a:moveTo>
                <a:cubicBezTo>
                  <a:pt x="283" y="46"/>
                  <a:pt x="283" y="46"/>
                  <a:pt x="283" y="46"/>
                </a:cubicBezTo>
                <a:cubicBezTo>
                  <a:pt x="283" y="16"/>
                  <a:pt x="210" y="0"/>
                  <a:pt x="142" y="0"/>
                </a:cubicBezTo>
                <a:cubicBezTo>
                  <a:pt x="73" y="0"/>
                  <a:pt x="0" y="16"/>
                  <a:pt x="0" y="46"/>
                </a:cubicBezTo>
                <a:cubicBezTo>
                  <a:pt x="0" y="115"/>
                  <a:pt x="0" y="115"/>
                  <a:pt x="0" y="115"/>
                </a:cubicBezTo>
                <a:cubicBezTo>
                  <a:pt x="0" y="122"/>
                  <a:pt x="4" y="128"/>
                  <a:pt x="10" y="133"/>
                </a:cubicBezTo>
                <a:cubicBezTo>
                  <a:pt x="3" y="138"/>
                  <a:pt x="0" y="144"/>
                  <a:pt x="0" y="150"/>
                </a:cubicBezTo>
                <a:cubicBezTo>
                  <a:pt x="0" y="219"/>
                  <a:pt x="0" y="219"/>
                  <a:pt x="0" y="219"/>
                </a:cubicBezTo>
                <a:cubicBezTo>
                  <a:pt x="0" y="226"/>
                  <a:pt x="4" y="231"/>
                  <a:pt x="10" y="236"/>
                </a:cubicBezTo>
                <a:cubicBezTo>
                  <a:pt x="3" y="242"/>
                  <a:pt x="0" y="247"/>
                  <a:pt x="0" y="253"/>
                </a:cubicBezTo>
                <a:cubicBezTo>
                  <a:pt x="0" y="323"/>
                  <a:pt x="0" y="323"/>
                  <a:pt x="0" y="323"/>
                </a:cubicBezTo>
                <a:cubicBezTo>
                  <a:pt x="0" y="353"/>
                  <a:pt x="73" y="369"/>
                  <a:pt x="142" y="369"/>
                </a:cubicBezTo>
                <a:cubicBezTo>
                  <a:pt x="210" y="369"/>
                  <a:pt x="283" y="353"/>
                  <a:pt x="283" y="323"/>
                </a:cubicBezTo>
                <a:cubicBezTo>
                  <a:pt x="283" y="253"/>
                  <a:pt x="283" y="253"/>
                  <a:pt x="283" y="253"/>
                </a:cubicBezTo>
                <a:cubicBezTo>
                  <a:pt x="283" y="247"/>
                  <a:pt x="280" y="242"/>
                  <a:pt x="274" y="236"/>
                </a:cubicBezTo>
                <a:cubicBezTo>
                  <a:pt x="280" y="231"/>
                  <a:pt x="283" y="226"/>
                  <a:pt x="283" y="219"/>
                </a:cubicBezTo>
                <a:cubicBezTo>
                  <a:pt x="283" y="150"/>
                  <a:pt x="283" y="150"/>
                  <a:pt x="283" y="150"/>
                </a:cubicBezTo>
                <a:cubicBezTo>
                  <a:pt x="283" y="144"/>
                  <a:pt x="280" y="138"/>
                  <a:pt x="274" y="133"/>
                </a:cubicBezTo>
                <a:cubicBezTo>
                  <a:pt x="280" y="128"/>
                  <a:pt x="283" y="122"/>
                  <a:pt x="283" y="115"/>
                </a:cubicBezTo>
                <a:close/>
                <a:moveTo>
                  <a:pt x="274" y="323"/>
                </a:moveTo>
                <a:cubicBezTo>
                  <a:pt x="274" y="340"/>
                  <a:pt x="220" y="359"/>
                  <a:pt x="142" y="359"/>
                </a:cubicBezTo>
                <a:cubicBezTo>
                  <a:pt x="64" y="359"/>
                  <a:pt x="10" y="340"/>
                  <a:pt x="10" y="323"/>
                </a:cubicBezTo>
                <a:cubicBezTo>
                  <a:pt x="10" y="271"/>
                  <a:pt x="10" y="271"/>
                  <a:pt x="10" y="271"/>
                </a:cubicBezTo>
                <a:cubicBezTo>
                  <a:pt x="31" y="289"/>
                  <a:pt x="88" y="299"/>
                  <a:pt x="142" y="299"/>
                </a:cubicBezTo>
                <a:cubicBezTo>
                  <a:pt x="196" y="299"/>
                  <a:pt x="252" y="289"/>
                  <a:pt x="274" y="271"/>
                </a:cubicBezTo>
                <a:lnTo>
                  <a:pt x="274" y="323"/>
                </a:lnTo>
                <a:close/>
                <a:moveTo>
                  <a:pt x="142" y="290"/>
                </a:moveTo>
                <a:cubicBezTo>
                  <a:pt x="64" y="290"/>
                  <a:pt x="10" y="271"/>
                  <a:pt x="10" y="253"/>
                </a:cubicBezTo>
                <a:cubicBezTo>
                  <a:pt x="10" y="249"/>
                  <a:pt x="14" y="245"/>
                  <a:pt x="18" y="242"/>
                </a:cubicBezTo>
                <a:cubicBezTo>
                  <a:pt x="43" y="257"/>
                  <a:pt x="94" y="265"/>
                  <a:pt x="142" y="265"/>
                </a:cubicBezTo>
                <a:cubicBezTo>
                  <a:pt x="190" y="265"/>
                  <a:pt x="240" y="257"/>
                  <a:pt x="266" y="242"/>
                </a:cubicBezTo>
                <a:cubicBezTo>
                  <a:pt x="270" y="245"/>
                  <a:pt x="274" y="249"/>
                  <a:pt x="274" y="253"/>
                </a:cubicBezTo>
                <a:cubicBezTo>
                  <a:pt x="274" y="271"/>
                  <a:pt x="220" y="290"/>
                  <a:pt x="142" y="290"/>
                </a:cubicBezTo>
                <a:close/>
                <a:moveTo>
                  <a:pt x="274" y="219"/>
                </a:moveTo>
                <a:cubicBezTo>
                  <a:pt x="274" y="223"/>
                  <a:pt x="271" y="228"/>
                  <a:pt x="264" y="232"/>
                </a:cubicBezTo>
                <a:cubicBezTo>
                  <a:pt x="264" y="232"/>
                  <a:pt x="264" y="232"/>
                  <a:pt x="263" y="233"/>
                </a:cubicBezTo>
                <a:cubicBezTo>
                  <a:pt x="244" y="245"/>
                  <a:pt x="199" y="255"/>
                  <a:pt x="142" y="255"/>
                </a:cubicBezTo>
                <a:cubicBezTo>
                  <a:pt x="84" y="255"/>
                  <a:pt x="40" y="245"/>
                  <a:pt x="20" y="233"/>
                </a:cubicBezTo>
                <a:cubicBezTo>
                  <a:pt x="20" y="232"/>
                  <a:pt x="20" y="232"/>
                  <a:pt x="19" y="232"/>
                </a:cubicBezTo>
                <a:cubicBezTo>
                  <a:pt x="13" y="228"/>
                  <a:pt x="10" y="223"/>
                  <a:pt x="10" y="219"/>
                </a:cubicBezTo>
                <a:cubicBezTo>
                  <a:pt x="10" y="167"/>
                  <a:pt x="10" y="167"/>
                  <a:pt x="10" y="167"/>
                </a:cubicBezTo>
                <a:cubicBezTo>
                  <a:pt x="31" y="186"/>
                  <a:pt x="88" y="195"/>
                  <a:pt x="142" y="195"/>
                </a:cubicBezTo>
                <a:cubicBezTo>
                  <a:pt x="196" y="195"/>
                  <a:pt x="252" y="186"/>
                  <a:pt x="274" y="167"/>
                </a:cubicBezTo>
                <a:lnTo>
                  <a:pt x="274" y="219"/>
                </a:lnTo>
                <a:close/>
                <a:moveTo>
                  <a:pt x="142" y="186"/>
                </a:moveTo>
                <a:cubicBezTo>
                  <a:pt x="64" y="186"/>
                  <a:pt x="10" y="167"/>
                  <a:pt x="10" y="150"/>
                </a:cubicBezTo>
                <a:cubicBezTo>
                  <a:pt x="10" y="145"/>
                  <a:pt x="14" y="141"/>
                  <a:pt x="18" y="138"/>
                </a:cubicBezTo>
                <a:cubicBezTo>
                  <a:pt x="43" y="153"/>
                  <a:pt x="94" y="161"/>
                  <a:pt x="142" y="161"/>
                </a:cubicBezTo>
                <a:cubicBezTo>
                  <a:pt x="190" y="161"/>
                  <a:pt x="240" y="153"/>
                  <a:pt x="266" y="138"/>
                </a:cubicBezTo>
                <a:cubicBezTo>
                  <a:pt x="270" y="141"/>
                  <a:pt x="274" y="145"/>
                  <a:pt x="274" y="150"/>
                </a:cubicBezTo>
                <a:cubicBezTo>
                  <a:pt x="274" y="167"/>
                  <a:pt x="220" y="186"/>
                  <a:pt x="142" y="186"/>
                </a:cubicBezTo>
                <a:close/>
                <a:moveTo>
                  <a:pt x="274" y="115"/>
                </a:moveTo>
                <a:cubicBezTo>
                  <a:pt x="274" y="120"/>
                  <a:pt x="271" y="124"/>
                  <a:pt x="264" y="128"/>
                </a:cubicBezTo>
                <a:cubicBezTo>
                  <a:pt x="264" y="128"/>
                  <a:pt x="263" y="129"/>
                  <a:pt x="263" y="129"/>
                </a:cubicBezTo>
                <a:cubicBezTo>
                  <a:pt x="243" y="142"/>
                  <a:pt x="199" y="152"/>
                  <a:pt x="142" y="152"/>
                </a:cubicBezTo>
                <a:cubicBezTo>
                  <a:pt x="85" y="152"/>
                  <a:pt x="40" y="142"/>
                  <a:pt x="21" y="129"/>
                </a:cubicBezTo>
                <a:cubicBezTo>
                  <a:pt x="20" y="129"/>
                  <a:pt x="20" y="128"/>
                  <a:pt x="19" y="128"/>
                </a:cubicBezTo>
                <a:cubicBezTo>
                  <a:pt x="13" y="124"/>
                  <a:pt x="10" y="120"/>
                  <a:pt x="10" y="115"/>
                </a:cubicBezTo>
                <a:cubicBezTo>
                  <a:pt x="10" y="63"/>
                  <a:pt x="10" y="63"/>
                  <a:pt x="10" y="63"/>
                </a:cubicBezTo>
                <a:cubicBezTo>
                  <a:pt x="31" y="82"/>
                  <a:pt x="88" y="92"/>
                  <a:pt x="142" y="92"/>
                </a:cubicBezTo>
                <a:cubicBezTo>
                  <a:pt x="196" y="92"/>
                  <a:pt x="252" y="82"/>
                  <a:pt x="274" y="63"/>
                </a:cubicBezTo>
                <a:lnTo>
                  <a:pt x="274" y="115"/>
                </a:lnTo>
                <a:close/>
                <a:moveTo>
                  <a:pt x="142" y="82"/>
                </a:moveTo>
                <a:cubicBezTo>
                  <a:pt x="64" y="82"/>
                  <a:pt x="10" y="63"/>
                  <a:pt x="10" y="46"/>
                </a:cubicBezTo>
                <a:cubicBezTo>
                  <a:pt x="10" y="29"/>
                  <a:pt x="64" y="10"/>
                  <a:pt x="142" y="10"/>
                </a:cubicBezTo>
                <a:cubicBezTo>
                  <a:pt x="220" y="10"/>
                  <a:pt x="274" y="29"/>
                  <a:pt x="274" y="46"/>
                </a:cubicBezTo>
                <a:cubicBezTo>
                  <a:pt x="274" y="63"/>
                  <a:pt x="220" y="82"/>
                  <a:pt x="142" y="8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Oval 67">
            <a:extLst>
              <a:ext uri="{FF2B5EF4-FFF2-40B4-BE49-F238E27FC236}">
                <a16:creationId xmlns:a16="http://schemas.microsoft.com/office/drawing/2014/main" id="{A7984C8D-70C9-4DE4-A366-79639E8F5CD7}"/>
              </a:ext>
            </a:extLst>
          </p:cNvPr>
          <p:cNvSpPr>
            <a:spLocks noChangeArrowheads="1"/>
          </p:cNvSpPr>
          <p:nvPr/>
        </p:nvSpPr>
        <p:spPr bwMode="auto">
          <a:xfrm>
            <a:off x="1937777" y="2857249"/>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37">
            <a:extLst>
              <a:ext uri="{FF2B5EF4-FFF2-40B4-BE49-F238E27FC236}">
                <a16:creationId xmlns:a16="http://schemas.microsoft.com/office/drawing/2014/main" id="{6A2AFBBC-FFD9-41A5-81D5-04EDBD8B6C61}"/>
              </a:ext>
            </a:extLst>
          </p:cNvPr>
          <p:cNvSpPr>
            <a:spLocks noEditPoints="1"/>
          </p:cNvSpPr>
          <p:nvPr/>
        </p:nvSpPr>
        <p:spPr bwMode="auto">
          <a:xfrm>
            <a:off x="2189309" y="3109925"/>
            <a:ext cx="594216" cy="546909"/>
          </a:xfrm>
          <a:custGeom>
            <a:avLst/>
            <a:gdLst>
              <a:gd name="T0" fmla="*/ 571 w 575"/>
              <a:gd name="T1" fmla="*/ 3 h 530"/>
              <a:gd name="T2" fmla="*/ 561 w 575"/>
              <a:gd name="T3" fmla="*/ 4 h 530"/>
              <a:gd name="T4" fmla="*/ 491 w 575"/>
              <a:gd name="T5" fmla="*/ 94 h 530"/>
              <a:gd name="T6" fmla="*/ 491 w 575"/>
              <a:gd name="T7" fmla="*/ 46 h 530"/>
              <a:gd name="T8" fmla="*/ 484 w 575"/>
              <a:gd name="T9" fmla="*/ 39 h 530"/>
              <a:gd name="T10" fmla="*/ 7 w 575"/>
              <a:gd name="T11" fmla="*/ 39 h 530"/>
              <a:gd name="T12" fmla="*/ 0 w 575"/>
              <a:gd name="T13" fmla="*/ 46 h 530"/>
              <a:gd name="T14" fmla="*/ 0 w 575"/>
              <a:gd name="T15" fmla="*/ 523 h 530"/>
              <a:gd name="T16" fmla="*/ 7 w 575"/>
              <a:gd name="T17" fmla="*/ 530 h 530"/>
              <a:gd name="T18" fmla="*/ 484 w 575"/>
              <a:gd name="T19" fmla="*/ 530 h 530"/>
              <a:gd name="T20" fmla="*/ 491 w 575"/>
              <a:gd name="T21" fmla="*/ 523 h 530"/>
              <a:gd name="T22" fmla="*/ 491 w 575"/>
              <a:gd name="T23" fmla="*/ 117 h 530"/>
              <a:gd name="T24" fmla="*/ 572 w 575"/>
              <a:gd name="T25" fmla="*/ 12 h 530"/>
              <a:gd name="T26" fmla="*/ 571 w 575"/>
              <a:gd name="T27" fmla="*/ 3 h 530"/>
              <a:gd name="T28" fmla="*/ 477 w 575"/>
              <a:gd name="T29" fmla="*/ 516 h 530"/>
              <a:gd name="T30" fmla="*/ 14 w 575"/>
              <a:gd name="T31" fmla="*/ 516 h 530"/>
              <a:gd name="T32" fmla="*/ 14 w 575"/>
              <a:gd name="T33" fmla="*/ 53 h 530"/>
              <a:gd name="T34" fmla="*/ 477 w 575"/>
              <a:gd name="T35" fmla="*/ 53 h 530"/>
              <a:gd name="T36" fmla="*/ 477 w 575"/>
              <a:gd name="T37" fmla="*/ 112 h 530"/>
              <a:gd name="T38" fmla="*/ 235 w 575"/>
              <a:gd name="T39" fmla="*/ 423 h 530"/>
              <a:gd name="T40" fmla="*/ 84 w 575"/>
              <a:gd name="T41" fmla="*/ 287 h 530"/>
              <a:gd name="T42" fmla="*/ 74 w 575"/>
              <a:gd name="T43" fmla="*/ 288 h 530"/>
              <a:gd name="T44" fmla="*/ 74 w 575"/>
              <a:gd name="T45" fmla="*/ 298 h 530"/>
              <a:gd name="T46" fmla="*/ 231 w 575"/>
              <a:gd name="T47" fmla="*/ 438 h 530"/>
              <a:gd name="T48" fmla="*/ 236 w 575"/>
              <a:gd name="T49" fmla="*/ 440 h 530"/>
              <a:gd name="T50" fmla="*/ 236 w 575"/>
              <a:gd name="T51" fmla="*/ 440 h 530"/>
              <a:gd name="T52" fmla="*/ 241 w 575"/>
              <a:gd name="T53" fmla="*/ 437 h 530"/>
              <a:gd name="T54" fmla="*/ 477 w 575"/>
              <a:gd name="T55" fmla="*/ 135 h 530"/>
              <a:gd name="T56" fmla="*/ 477 w 575"/>
              <a:gd name="T57" fmla="*/ 51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 h="530">
                <a:moveTo>
                  <a:pt x="571" y="3"/>
                </a:moveTo>
                <a:cubicBezTo>
                  <a:pt x="568" y="0"/>
                  <a:pt x="564" y="1"/>
                  <a:pt x="561" y="4"/>
                </a:cubicBezTo>
                <a:cubicBezTo>
                  <a:pt x="491" y="94"/>
                  <a:pt x="491" y="94"/>
                  <a:pt x="491" y="94"/>
                </a:cubicBezTo>
                <a:cubicBezTo>
                  <a:pt x="491" y="46"/>
                  <a:pt x="491" y="46"/>
                  <a:pt x="491" y="46"/>
                </a:cubicBezTo>
                <a:cubicBezTo>
                  <a:pt x="491" y="42"/>
                  <a:pt x="488" y="39"/>
                  <a:pt x="484" y="39"/>
                </a:cubicBezTo>
                <a:cubicBezTo>
                  <a:pt x="7" y="39"/>
                  <a:pt x="7" y="39"/>
                  <a:pt x="7" y="39"/>
                </a:cubicBezTo>
                <a:cubicBezTo>
                  <a:pt x="3" y="39"/>
                  <a:pt x="0" y="42"/>
                  <a:pt x="0" y="46"/>
                </a:cubicBezTo>
                <a:cubicBezTo>
                  <a:pt x="0" y="523"/>
                  <a:pt x="0" y="523"/>
                  <a:pt x="0" y="523"/>
                </a:cubicBezTo>
                <a:cubicBezTo>
                  <a:pt x="0" y="527"/>
                  <a:pt x="3" y="530"/>
                  <a:pt x="7" y="530"/>
                </a:cubicBezTo>
                <a:cubicBezTo>
                  <a:pt x="484" y="530"/>
                  <a:pt x="484" y="530"/>
                  <a:pt x="484" y="530"/>
                </a:cubicBezTo>
                <a:cubicBezTo>
                  <a:pt x="488" y="530"/>
                  <a:pt x="491" y="527"/>
                  <a:pt x="491" y="523"/>
                </a:cubicBezTo>
                <a:cubicBezTo>
                  <a:pt x="491" y="117"/>
                  <a:pt x="491" y="117"/>
                  <a:pt x="491" y="117"/>
                </a:cubicBezTo>
                <a:cubicBezTo>
                  <a:pt x="572" y="12"/>
                  <a:pt x="572" y="12"/>
                  <a:pt x="572" y="12"/>
                </a:cubicBezTo>
                <a:cubicBezTo>
                  <a:pt x="575" y="9"/>
                  <a:pt x="574" y="5"/>
                  <a:pt x="571" y="3"/>
                </a:cubicBezTo>
                <a:close/>
                <a:moveTo>
                  <a:pt x="477" y="516"/>
                </a:moveTo>
                <a:cubicBezTo>
                  <a:pt x="14" y="516"/>
                  <a:pt x="14" y="516"/>
                  <a:pt x="14" y="516"/>
                </a:cubicBezTo>
                <a:cubicBezTo>
                  <a:pt x="14" y="53"/>
                  <a:pt x="14" y="53"/>
                  <a:pt x="14" y="53"/>
                </a:cubicBezTo>
                <a:cubicBezTo>
                  <a:pt x="477" y="53"/>
                  <a:pt x="477" y="53"/>
                  <a:pt x="477" y="53"/>
                </a:cubicBezTo>
                <a:cubicBezTo>
                  <a:pt x="477" y="112"/>
                  <a:pt x="477" y="112"/>
                  <a:pt x="477" y="112"/>
                </a:cubicBezTo>
                <a:cubicBezTo>
                  <a:pt x="235" y="423"/>
                  <a:pt x="235" y="423"/>
                  <a:pt x="235" y="423"/>
                </a:cubicBezTo>
                <a:cubicBezTo>
                  <a:pt x="84" y="287"/>
                  <a:pt x="84" y="287"/>
                  <a:pt x="84" y="287"/>
                </a:cubicBezTo>
                <a:cubicBezTo>
                  <a:pt x="81" y="285"/>
                  <a:pt x="76" y="285"/>
                  <a:pt x="74" y="288"/>
                </a:cubicBezTo>
                <a:cubicBezTo>
                  <a:pt x="71" y="291"/>
                  <a:pt x="72" y="295"/>
                  <a:pt x="74" y="298"/>
                </a:cubicBezTo>
                <a:cubicBezTo>
                  <a:pt x="231" y="438"/>
                  <a:pt x="231" y="438"/>
                  <a:pt x="231" y="438"/>
                </a:cubicBezTo>
                <a:cubicBezTo>
                  <a:pt x="232" y="439"/>
                  <a:pt x="234" y="440"/>
                  <a:pt x="236" y="440"/>
                </a:cubicBezTo>
                <a:cubicBezTo>
                  <a:pt x="236" y="440"/>
                  <a:pt x="236" y="440"/>
                  <a:pt x="236" y="440"/>
                </a:cubicBezTo>
                <a:cubicBezTo>
                  <a:pt x="238" y="440"/>
                  <a:pt x="240" y="439"/>
                  <a:pt x="241" y="437"/>
                </a:cubicBezTo>
                <a:cubicBezTo>
                  <a:pt x="477" y="135"/>
                  <a:pt x="477" y="135"/>
                  <a:pt x="477" y="135"/>
                </a:cubicBezTo>
                <a:lnTo>
                  <a:pt x="477" y="51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id="{A0E2BE07-913C-451C-8B9F-A4EB04D6BD87}"/>
              </a:ext>
            </a:extLst>
          </p:cNvPr>
          <p:cNvSpPr/>
          <p:nvPr/>
        </p:nvSpPr>
        <p:spPr bwMode="black">
          <a:xfrm>
            <a:off x="1080722" y="1996580"/>
            <a:ext cx="1576202" cy="354905"/>
          </a:xfrm>
          <a:prstGeom prst="rect">
            <a:avLst/>
          </a:prstGeom>
        </p:spPr>
        <p:txBody>
          <a:bodyPr wrap="none" anchor="ctr" anchorCtr="0">
            <a:spAutoFit/>
          </a:bodyPr>
          <a:lstStyle/>
          <a:p>
            <a:pPr algn="r">
              <a:lnSpc>
                <a:spcPct val="80000"/>
              </a:lnSpc>
            </a:pPr>
            <a:r>
              <a:rPr lang="lt-LT" sz="2133" spc="-27" dirty="0">
                <a:latin typeface="+mj-lt"/>
              </a:rPr>
              <a:t>1 kategorija</a:t>
            </a:r>
            <a:endParaRPr lang="en-US" sz="1467" dirty="0"/>
          </a:p>
        </p:txBody>
      </p:sp>
      <p:sp>
        <p:nvSpPr>
          <p:cNvPr id="69" name="Rectangle 68">
            <a:extLst>
              <a:ext uri="{FF2B5EF4-FFF2-40B4-BE49-F238E27FC236}">
                <a16:creationId xmlns:a16="http://schemas.microsoft.com/office/drawing/2014/main" id="{E3125508-D2D1-4029-A227-1F0FF3AE877F}"/>
              </a:ext>
            </a:extLst>
          </p:cNvPr>
          <p:cNvSpPr/>
          <p:nvPr/>
        </p:nvSpPr>
        <p:spPr bwMode="black">
          <a:xfrm>
            <a:off x="149946" y="3616675"/>
            <a:ext cx="3513732" cy="617477"/>
          </a:xfrm>
          <a:prstGeom prst="rect">
            <a:avLst/>
          </a:prstGeom>
        </p:spPr>
        <p:txBody>
          <a:bodyPr wrap="square" anchor="ctr" anchorCtr="0">
            <a:spAutoFit/>
          </a:bodyPr>
          <a:lstStyle/>
          <a:p>
            <a:pPr>
              <a:lnSpc>
                <a:spcPct val="80000"/>
              </a:lnSpc>
            </a:pPr>
            <a:r>
              <a:rPr lang="lt-LT" sz="2133" spc="-27" dirty="0">
                <a:latin typeface="+mj-lt"/>
              </a:rPr>
              <a:t>Vertinimas: </a:t>
            </a:r>
          </a:p>
          <a:p>
            <a:pPr>
              <a:lnSpc>
                <a:spcPct val="80000"/>
              </a:lnSpc>
            </a:pPr>
            <a:r>
              <a:rPr lang="lt-LT" sz="2133" spc="-27" dirty="0">
                <a:latin typeface="+mj-lt"/>
              </a:rPr>
              <a:t>kainos ir kokybės santykis</a:t>
            </a:r>
            <a:endParaRPr lang="en-US" sz="1467" dirty="0"/>
          </a:p>
        </p:txBody>
      </p:sp>
      <p:sp>
        <p:nvSpPr>
          <p:cNvPr id="70" name="Rectangle 69">
            <a:extLst>
              <a:ext uri="{FF2B5EF4-FFF2-40B4-BE49-F238E27FC236}">
                <a16:creationId xmlns:a16="http://schemas.microsoft.com/office/drawing/2014/main" id="{4AC7B74F-AF3F-45DD-8DCB-374469D24A88}"/>
              </a:ext>
            </a:extLst>
          </p:cNvPr>
          <p:cNvSpPr/>
          <p:nvPr/>
        </p:nvSpPr>
        <p:spPr bwMode="black">
          <a:xfrm>
            <a:off x="462985" y="5208336"/>
            <a:ext cx="7322044" cy="896784"/>
          </a:xfrm>
          <a:prstGeom prst="rect">
            <a:avLst/>
          </a:prstGeom>
        </p:spPr>
        <p:txBody>
          <a:bodyPr wrap="square" anchor="ctr" anchorCtr="0">
            <a:spAutoFit/>
          </a:bodyPr>
          <a:lstStyle/>
          <a:p>
            <a:pPr>
              <a:lnSpc>
                <a:spcPct val="80000"/>
              </a:lnSpc>
            </a:pPr>
            <a:r>
              <a:rPr lang="lt-LT" sz="2133" spc="-27" dirty="0">
                <a:latin typeface="+mj-lt"/>
              </a:rPr>
              <a:t>Kriterijai:</a:t>
            </a:r>
          </a:p>
          <a:p>
            <a:pPr marL="342900" indent="-342900">
              <a:lnSpc>
                <a:spcPct val="80000"/>
              </a:lnSpc>
              <a:buAutoNum type="arabicPeriod"/>
            </a:pPr>
            <a:r>
              <a:rPr lang="en-US" sz="1467" dirty="0" err="1"/>
              <a:t>Kainos</a:t>
            </a:r>
            <a:r>
              <a:rPr lang="en-US" sz="1467" dirty="0"/>
              <a:t> </a:t>
            </a:r>
            <a:r>
              <a:rPr lang="en-US" sz="1467" dirty="0" err="1"/>
              <a:t>ir</a:t>
            </a:r>
            <a:r>
              <a:rPr lang="en-US" sz="1467" dirty="0"/>
              <a:t> </a:t>
            </a:r>
            <a:r>
              <a:rPr lang="en-US" sz="1467" dirty="0" err="1"/>
              <a:t>gamybos</a:t>
            </a:r>
            <a:r>
              <a:rPr lang="en-US" sz="1467" dirty="0"/>
              <a:t> </a:t>
            </a:r>
            <a:r>
              <a:rPr lang="lt-LT" sz="1467" dirty="0"/>
              <a:t>į</a:t>
            </a:r>
            <a:r>
              <a:rPr lang="en-US" sz="1467" dirty="0" err="1"/>
              <a:t>sipareigojimo</a:t>
            </a:r>
            <a:r>
              <a:rPr lang="en-US" sz="1467" dirty="0"/>
              <a:t> </a:t>
            </a:r>
            <a:r>
              <a:rPr lang="en-US" sz="1467" dirty="0" err="1"/>
              <a:t>santykis</a:t>
            </a:r>
            <a:r>
              <a:rPr lang="lt-LT" sz="1467" dirty="0"/>
              <a:t>;</a:t>
            </a:r>
          </a:p>
          <a:p>
            <a:pPr marL="342900" indent="-342900">
              <a:lnSpc>
                <a:spcPct val="80000"/>
              </a:lnSpc>
              <a:buAutoNum type="arabicPeriod"/>
            </a:pPr>
            <a:r>
              <a:rPr lang="lt-LT" sz="1467" dirty="0"/>
              <a:t>Modulių garantinis terminas;</a:t>
            </a:r>
          </a:p>
          <a:p>
            <a:pPr marL="342900" indent="-342900">
              <a:lnSpc>
                <a:spcPct val="80000"/>
              </a:lnSpc>
              <a:buAutoNum type="arabicPeriod"/>
            </a:pPr>
            <a:r>
              <a:rPr lang="lt-LT" sz="1467" dirty="0"/>
              <a:t>Modulių efektyvumas po 25 m. eksploatacijos.</a:t>
            </a:r>
          </a:p>
        </p:txBody>
      </p:sp>
      <p:sp>
        <p:nvSpPr>
          <p:cNvPr id="71" name="Rectangle 70">
            <a:extLst>
              <a:ext uri="{FF2B5EF4-FFF2-40B4-BE49-F238E27FC236}">
                <a16:creationId xmlns:a16="http://schemas.microsoft.com/office/drawing/2014/main" id="{A7C21D79-3C6D-44CB-BA79-2C5AA0606AC9}"/>
              </a:ext>
            </a:extLst>
          </p:cNvPr>
          <p:cNvSpPr/>
          <p:nvPr/>
        </p:nvSpPr>
        <p:spPr bwMode="black">
          <a:xfrm>
            <a:off x="8821778" y="2169213"/>
            <a:ext cx="1267206" cy="354905"/>
          </a:xfrm>
          <a:prstGeom prst="rect">
            <a:avLst/>
          </a:prstGeom>
        </p:spPr>
        <p:txBody>
          <a:bodyPr wrap="none" anchor="ctr" anchorCtr="0">
            <a:spAutoFit/>
          </a:bodyPr>
          <a:lstStyle/>
          <a:p>
            <a:pPr>
              <a:lnSpc>
                <a:spcPct val="80000"/>
              </a:lnSpc>
            </a:pPr>
            <a:r>
              <a:rPr lang="lt-LT" sz="2133" spc="-27" dirty="0">
                <a:latin typeface="+mj-lt"/>
              </a:rPr>
              <a:t>6 </a:t>
            </a:r>
            <a:r>
              <a:rPr lang="en-US" sz="2133" spc="-27" dirty="0" err="1">
                <a:latin typeface="+mj-lt"/>
              </a:rPr>
              <a:t>tiek</a:t>
            </a:r>
            <a:r>
              <a:rPr lang="lt-LT" sz="2133" spc="-27" dirty="0">
                <a:latin typeface="+mj-lt"/>
              </a:rPr>
              <a:t>ėjai</a:t>
            </a:r>
            <a:endParaRPr lang="en-US" sz="1600" dirty="0"/>
          </a:p>
        </p:txBody>
      </p:sp>
      <p:sp>
        <p:nvSpPr>
          <p:cNvPr id="73" name="Oval 33">
            <a:extLst>
              <a:ext uri="{FF2B5EF4-FFF2-40B4-BE49-F238E27FC236}">
                <a16:creationId xmlns:a16="http://schemas.microsoft.com/office/drawing/2014/main" id="{7F17F545-84A2-4B07-9DC5-09826F738CDB}"/>
              </a:ext>
            </a:extLst>
          </p:cNvPr>
          <p:cNvSpPr>
            <a:spLocks noChangeArrowheads="1"/>
          </p:cNvSpPr>
          <p:nvPr/>
        </p:nvSpPr>
        <p:spPr bwMode="auto">
          <a:xfrm>
            <a:off x="7490519" y="4767815"/>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0">
            <a:extLst>
              <a:ext uri="{FF2B5EF4-FFF2-40B4-BE49-F238E27FC236}">
                <a16:creationId xmlns:a16="http://schemas.microsoft.com/office/drawing/2014/main" id="{BC2322F3-846A-4DE1-9C1C-9FD7159BD26F}"/>
              </a:ext>
            </a:extLst>
          </p:cNvPr>
          <p:cNvSpPr>
            <a:spLocks noEditPoints="1"/>
          </p:cNvSpPr>
          <p:nvPr/>
        </p:nvSpPr>
        <p:spPr bwMode="auto">
          <a:xfrm>
            <a:off x="7741581" y="4960420"/>
            <a:ext cx="595156" cy="666717"/>
          </a:xfrm>
          <a:custGeom>
            <a:avLst/>
            <a:gdLst>
              <a:gd name="T0" fmla="*/ 196 w 577"/>
              <a:gd name="T1" fmla="*/ 432 h 646"/>
              <a:gd name="T2" fmla="*/ 292 w 577"/>
              <a:gd name="T3" fmla="*/ 304 h 646"/>
              <a:gd name="T4" fmla="*/ 361 w 577"/>
              <a:gd name="T5" fmla="*/ 355 h 646"/>
              <a:gd name="T6" fmla="*/ 292 w 577"/>
              <a:gd name="T7" fmla="*/ 318 h 646"/>
              <a:gd name="T8" fmla="*/ 210 w 577"/>
              <a:gd name="T9" fmla="*/ 432 h 646"/>
              <a:gd name="T10" fmla="*/ 351 w 577"/>
              <a:gd name="T11" fmla="*/ 511 h 646"/>
              <a:gd name="T12" fmla="*/ 363 w 577"/>
              <a:gd name="T13" fmla="*/ 519 h 646"/>
              <a:gd name="T14" fmla="*/ 299 w 577"/>
              <a:gd name="T15" fmla="*/ 406 h 646"/>
              <a:gd name="T16" fmla="*/ 169 w 577"/>
              <a:gd name="T17" fmla="*/ 399 h 646"/>
              <a:gd name="T18" fmla="*/ 169 w 577"/>
              <a:gd name="T19" fmla="*/ 413 h 646"/>
              <a:gd name="T20" fmla="*/ 299 w 577"/>
              <a:gd name="T21" fmla="*/ 406 h 646"/>
              <a:gd name="T22" fmla="*/ 299 w 577"/>
              <a:gd name="T23" fmla="*/ 460 h 646"/>
              <a:gd name="T24" fmla="*/ 169 w 577"/>
              <a:gd name="T25" fmla="*/ 453 h 646"/>
              <a:gd name="T26" fmla="*/ 169 w 577"/>
              <a:gd name="T27" fmla="*/ 467 h 646"/>
              <a:gd name="T28" fmla="*/ 364 w 577"/>
              <a:gd name="T29" fmla="*/ 219 h 646"/>
              <a:gd name="T30" fmla="*/ 350 w 577"/>
              <a:gd name="T31" fmla="*/ 216 h 646"/>
              <a:gd name="T32" fmla="*/ 226 w 577"/>
              <a:gd name="T33" fmla="*/ 216 h 646"/>
              <a:gd name="T34" fmla="*/ 213 w 577"/>
              <a:gd name="T35" fmla="*/ 219 h 646"/>
              <a:gd name="T36" fmla="*/ 364 w 577"/>
              <a:gd name="T37" fmla="*/ 219 h 646"/>
              <a:gd name="T38" fmla="*/ 364 w 577"/>
              <a:gd name="T39" fmla="*/ 213 h 646"/>
              <a:gd name="T40" fmla="*/ 447 w 577"/>
              <a:gd name="T41" fmla="*/ 80 h 646"/>
              <a:gd name="T42" fmla="*/ 430 w 577"/>
              <a:gd name="T43" fmla="*/ 37 h 646"/>
              <a:gd name="T44" fmla="*/ 377 w 577"/>
              <a:gd name="T45" fmla="*/ 51 h 646"/>
              <a:gd name="T46" fmla="*/ 341 w 577"/>
              <a:gd name="T47" fmla="*/ 28 h 646"/>
              <a:gd name="T48" fmla="*/ 236 w 577"/>
              <a:gd name="T49" fmla="*/ 28 h 646"/>
              <a:gd name="T50" fmla="*/ 200 w 577"/>
              <a:gd name="T51" fmla="*/ 51 h 646"/>
              <a:gd name="T52" fmla="*/ 185 w 577"/>
              <a:gd name="T53" fmla="*/ 47 h 646"/>
              <a:gd name="T54" fmla="*/ 119 w 577"/>
              <a:gd name="T55" fmla="*/ 51 h 646"/>
              <a:gd name="T56" fmla="*/ 134 w 577"/>
              <a:gd name="T57" fmla="*/ 83 h 646"/>
              <a:gd name="T58" fmla="*/ 0 w 577"/>
              <a:gd name="T59" fmla="*/ 462 h 646"/>
              <a:gd name="T60" fmla="*/ 577 w 577"/>
              <a:gd name="T61" fmla="*/ 462 h 646"/>
              <a:gd name="T62" fmla="*/ 200 w 577"/>
              <a:gd name="T63" fmla="*/ 65 h 646"/>
              <a:gd name="T64" fmla="*/ 243 w 577"/>
              <a:gd name="T65" fmla="*/ 41 h 646"/>
              <a:gd name="T66" fmla="*/ 288 w 577"/>
              <a:gd name="T67" fmla="*/ 14 h 646"/>
              <a:gd name="T68" fmla="*/ 334 w 577"/>
              <a:gd name="T69" fmla="*/ 41 h 646"/>
              <a:gd name="T70" fmla="*/ 398 w 577"/>
              <a:gd name="T71" fmla="*/ 59 h 646"/>
              <a:gd name="T72" fmla="*/ 445 w 577"/>
              <a:gd name="T73" fmla="*/ 56 h 646"/>
              <a:gd name="T74" fmla="*/ 435 w 577"/>
              <a:gd name="T75" fmla="*/ 72 h 646"/>
              <a:gd name="T76" fmla="*/ 355 w 577"/>
              <a:gd name="T77" fmla="*/ 224 h 646"/>
              <a:gd name="T78" fmla="*/ 288 w 577"/>
              <a:gd name="T79" fmla="*/ 632 h 646"/>
              <a:gd name="T80" fmla="*/ 222 w 577"/>
              <a:gd name="T81" fmla="*/ 224 h 646"/>
              <a:gd name="T82" fmla="*/ 142 w 577"/>
              <a:gd name="T83" fmla="*/ 72 h 646"/>
              <a:gd name="T84" fmla="*/ 132 w 577"/>
              <a:gd name="T85" fmla="*/ 56 h 646"/>
              <a:gd name="T86" fmla="*/ 179 w 577"/>
              <a:gd name="T87" fmla="*/ 5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FD10DEC9-C4F5-4D5C-8791-A8B332F21FB9}"/>
              </a:ext>
            </a:extLst>
          </p:cNvPr>
          <p:cNvSpPr/>
          <p:nvPr/>
        </p:nvSpPr>
        <p:spPr bwMode="black">
          <a:xfrm>
            <a:off x="8604800" y="4989126"/>
            <a:ext cx="3514928" cy="716158"/>
          </a:xfrm>
          <a:prstGeom prst="rect">
            <a:avLst/>
          </a:prstGeom>
        </p:spPr>
        <p:txBody>
          <a:bodyPr wrap="square" anchor="ctr" anchorCtr="0">
            <a:spAutoFit/>
          </a:bodyPr>
          <a:lstStyle/>
          <a:p>
            <a:pPr>
              <a:lnSpc>
                <a:spcPct val="80000"/>
              </a:lnSpc>
            </a:pPr>
            <a:r>
              <a:rPr lang="en-US" sz="2133" spc="-27" dirty="0" err="1">
                <a:latin typeface="+mj-lt"/>
              </a:rPr>
              <a:t>Sutarties</a:t>
            </a:r>
            <a:r>
              <a:rPr lang="en-US" sz="2133" spc="-27" dirty="0">
                <a:latin typeface="+mj-lt"/>
              </a:rPr>
              <a:t> </a:t>
            </a:r>
            <a:r>
              <a:rPr lang="en-US" sz="2133" spc="-27" dirty="0" err="1">
                <a:latin typeface="+mj-lt"/>
              </a:rPr>
              <a:t>kainodara</a:t>
            </a:r>
            <a:r>
              <a:rPr lang="lt-LT" sz="2133" spc="-27" dirty="0">
                <a:latin typeface="+mj-lt"/>
              </a:rPr>
              <a:t> – mišri</a:t>
            </a:r>
          </a:p>
          <a:p>
            <a:pPr>
              <a:lnSpc>
                <a:spcPct val="80000"/>
              </a:lnSpc>
            </a:pPr>
            <a:r>
              <a:rPr lang="lt-LT" sz="1467" dirty="0"/>
              <a:t>Kartu perkamos aptarnavimo ir priežiūros paslaugos 25 metams</a:t>
            </a:r>
            <a:endParaRPr lang="en-US" sz="1467" dirty="0"/>
          </a:p>
        </p:txBody>
      </p:sp>
      <p:sp>
        <p:nvSpPr>
          <p:cNvPr id="28" name="Title 3">
            <a:extLst>
              <a:ext uri="{FF2B5EF4-FFF2-40B4-BE49-F238E27FC236}">
                <a16:creationId xmlns:a16="http://schemas.microsoft.com/office/drawing/2014/main" id="{F185BE60-229F-44CC-A6F7-08E0703F298B}"/>
              </a:ext>
            </a:extLst>
          </p:cNvPr>
          <p:cNvSpPr txBox="1">
            <a:spLocks/>
          </p:cNvSpPr>
          <p:nvPr/>
        </p:nvSpPr>
        <p:spPr>
          <a:xfrm>
            <a:off x="1762328" y="605009"/>
            <a:ext cx="8667344" cy="512050"/>
          </a:xfrm>
          <a:prstGeom prst="rect">
            <a:avLst/>
          </a:prstGeom>
        </p:spPr>
        <p:txBody>
          <a:bodyPr>
            <a:normAutofit/>
          </a:bodyPr>
          <a:lstStyle>
            <a:lvl1pPr algn="l" defTabSz="914400" rtl="0" eaLnBrk="1" latinLnBrk="0" hangingPunct="1">
              <a:lnSpc>
                <a:spcPct val="85000"/>
              </a:lnSpc>
              <a:spcBef>
                <a:spcPct val="0"/>
              </a:spcBef>
              <a:buNone/>
              <a:defRPr sz="4000" kern="1200" cap="all" spc="-50" baseline="0">
                <a:solidFill>
                  <a:schemeClr val="tx1">
                    <a:lumMod val="75000"/>
                    <a:lumOff val="25000"/>
                  </a:schemeClr>
                </a:solidFill>
                <a:latin typeface="+mj-lt"/>
                <a:ea typeface="+mj-ea"/>
                <a:cs typeface="+mj-cs"/>
              </a:defRPr>
            </a:lvl1pPr>
          </a:lstStyle>
          <a:p>
            <a:r>
              <a:rPr lang="en-150" sz="2000" b="1" dirty="0" err="1">
                <a:solidFill>
                  <a:schemeClr val="tx1"/>
                </a:solidFill>
                <a:latin typeface="Times New Roman"/>
                <a:cs typeface="Times New Roman"/>
              </a:rPr>
              <a:t>Nutolusios</a:t>
            </a:r>
            <a:r>
              <a:rPr lang="en-150" sz="2000" b="1" dirty="0">
                <a:solidFill>
                  <a:schemeClr val="tx1"/>
                </a:solidFill>
                <a:latin typeface="Times New Roman"/>
                <a:cs typeface="Times New Roman"/>
              </a:rPr>
              <a:t> </a:t>
            </a:r>
            <a:r>
              <a:rPr lang="en-150" sz="2000" b="1" dirty="0" err="1">
                <a:solidFill>
                  <a:schemeClr val="tx1"/>
                </a:solidFill>
                <a:latin typeface="Times New Roman"/>
                <a:cs typeface="Times New Roman"/>
              </a:rPr>
              <a:t>sau</a:t>
            </a:r>
            <a:r>
              <a:rPr lang="en-US" sz="2000" b="1" dirty="0">
                <a:solidFill>
                  <a:schemeClr val="tx1"/>
                </a:solidFill>
                <a:latin typeface="Times New Roman"/>
                <a:cs typeface="Times New Roman"/>
              </a:rPr>
              <a:t>l</a:t>
            </a:r>
            <a:r>
              <a:rPr lang="lt-LT" sz="2000" b="1" dirty="0">
                <a:solidFill>
                  <a:schemeClr val="tx1"/>
                </a:solidFill>
                <a:latin typeface="Times New Roman"/>
                <a:cs typeface="Times New Roman"/>
              </a:rPr>
              <a:t>ės elektrinės iš saulės parkų</a:t>
            </a:r>
            <a:r>
              <a:rPr lang="pt-BR" sz="2000" b="1" dirty="0">
                <a:solidFill>
                  <a:schemeClr val="tx1"/>
                </a:solidFill>
                <a:latin typeface="Times New Roman"/>
                <a:cs typeface="Times New Roman"/>
              </a:rPr>
              <a:t>,</a:t>
            </a:r>
            <a:r>
              <a:rPr lang="lt-LT" sz="2000" b="1" dirty="0">
                <a:solidFill>
                  <a:schemeClr val="tx1"/>
                </a:solidFill>
                <a:latin typeface="Times New Roman"/>
                <a:cs typeface="Times New Roman"/>
              </a:rPr>
              <a:t> </a:t>
            </a:r>
            <a:r>
              <a:rPr lang="pt-BR" sz="2000" b="1" dirty="0">
                <a:solidFill>
                  <a:schemeClr val="tx1"/>
                </a:solidFill>
                <a:latin typeface="Times New Roman"/>
                <a:cs typeface="Times New Roman"/>
              </a:rPr>
              <a:t>DPS (nR. </a:t>
            </a:r>
            <a:r>
              <a:rPr lang="en-150" sz="2000" b="1" dirty="0">
                <a:solidFill>
                  <a:schemeClr val="tx1"/>
                </a:solidFill>
                <a:latin typeface="Times New Roman"/>
                <a:cs typeface="Times New Roman"/>
              </a:rPr>
              <a:t>548604</a:t>
            </a:r>
            <a:r>
              <a:rPr lang="pt-BR" sz="2000" b="1" dirty="0">
                <a:solidFill>
                  <a:schemeClr val="tx1"/>
                </a:solidFill>
                <a:latin typeface="Times New Roman"/>
                <a:cs typeface="Times New Roman"/>
              </a:rPr>
              <a:t>)</a:t>
            </a:r>
            <a:endParaRPr lang="lt-LT" sz="2000" b="1" dirty="0">
              <a:solidFill>
                <a:srgbClr val="00B050"/>
              </a:solidFill>
            </a:endParaRPr>
          </a:p>
        </p:txBody>
      </p:sp>
      <p:pic>
        <p:nvPicPr>
          <p:cNvPr id="29" name="Picture 4" descr="A picture containing icon&#10;&#10;Description automatically generated">
            <a:extLst>
              <a:ext uri="{FF2B5EF4-FFF2-40B4-BE49-F238E27FC236}">
                <a16:creationId xmlns:a16="http://schemas.microsoft.com/office/drawing/2014/main" id="{13F53E97-FDA6-4D4E-9C6A-F335A7E38663}"/>
              </a:ext>
            </a:extLst>
          </p:cNvPr>
          <p:cNvPicPr>
            <a:picLocks noChangeAspect="1"/>
          </p:cNvPicPr>
          <p:nvPr/>
        </p:nvPicPr>
        <p:blipFill>
          <a:blip r:embed="rId2"/>
          <a:stretch>
            <a:fillRect/>
          </a:stretch>
        </p:blipFill>
        <p:spPr>
          <a:xfrm>
            <a:off x="677470" y="127046"/>
            <a:ext cx="1009650" cy="895350"/>
          </a:xfrm>
          <a:prstGeom prst="rect">
            <a:avLst/>
          </a:prstGeom>
        </p:spPr>
      </p:pic>
      <p:pic>
        <p:nvPicPr>
          <p:cNvPr id="1026" name="Picture 2" descr="Saulės parkai ne tik namams, bet ir butams | Saulės parkai">
            <a:extLst>
              <a:ext uri="{FF2B5EF4-FFF2-40B4-BE49-F238E27FC236}">
                <a16:creationId xmlns:a16="http://schemas.microsoft.com/office/drawing/2014/main" id="{89821BB8-718D-4F7F-8FA0-C16B10ED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118" y="2531698"/>
            <a:ext cx="3918462" cy="26138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Oval 62">
            <a:extLst>
              <a:ext uri="{FF2B5EF4-FFF2-40B4-BE49-F238E27FC236}">
                <a16:creationId xmlns:a16="http://schemas.microsoft.com/office/drawing/2014/main" id="{444EB5BC-01F6-44DD-A6DC-232F12CF8E29}"/>
              </a:ext>
            </a:extLst>
          </p:cNvPr>
          <p:cNvSpPr>
            <a:spLocks noChangeArrowheads="1"/>
          </p:cNvSpPr>
          <p:nvPr/>
        </p:nvSpPr>
        <p:spPr bwMode="auto">
          <a:xfrm>
            <a:off x="7956263" y="3235825"/>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4C706510-C5C9-43F8-BC45-4E5894BB08BF}"/>
              </a:ext>
            </a:extLst>
          </p:cNvPr>
          <p:cNvSpPr/>
          <p:nvPr/>
        </p:nvSpPr>
        <p:spPr bwMode="black">
          <a:xfrm>
            <a:off x="9210138" y="3647452"/>
            <a:ext cx="2054473" cy="354905"/>
          </a:xfrm>
          <a:prstGeom prst="rect">
            <a:avLst/>
          </a:prstGeom>
        </p:spPr>
        <p:txBody>
          <a:bodyPr wrap="none" anchor="ctr" anchorCtr="0">
            <a:spAutoFit/>
          </a:bodyPr>
          <a:lstStyle/>
          <a:p>
            <a:pPr>
              <a:lnSpc>
                <a:spcPct val="80000"/>
              </a:lnSpc>
            </a:pPr>
            <a:r>
              <a:rPr lang="lt-LT" sz="2133" spc="-27" dirty="0">
                <a:solidFill>
                  <a:schemeClr val="accent5">
                    <a:lumMod val="75000"/>
                  </a:schemeClr>
                </a:solidFill>
                <a:latin typeface="+mj-lt"/>
              </a:rPr>
              <a:t>Ž</a:t>
            </a:r>
            <a:r>
              <a:rPr lang="en-US" sz="2133" spc="-27" dirty="0">
                <a:solidFill>
                  <a:schemeClr val="accent5">
                    <a:lumMod val="75000"/>
                  </a:schemeClr>
                </a:solidFill>
                <a:latin typeface="+mj-lt"/>
              </a:rPr>
              <a:t>alias </a:t>
            </a:r>
            <a:r>
              <a:rPr lang="lt-LT" sz="2133" spc="-27" dirty="0">
                <a:solidFill>
                  <a:schemeClr val="accent5">
                    <a:lumMod val="75000"/>
                  </a:schemeClr>
                </a:solidFill>
                <a:latin typeface="+mj-lt"/>
              </a:rPr>
              <a:t>pirkimas</a:t>
            </a:r>
            <a:r>
              <a:rPr lang="en-US" sz="2133" spc="-27" dirty="0">
                <a:solidFill>
                  <a:schemeClr val="accent5">
                    <a:lumMod val="75000"/>
                  </a:schemeClr>
                </a:solidFill>
                <a:latin typeface="+mj-lt"/>
              </a:rPr>
              <a:t>!</a:t>
            </a:r>
            <a:endParaRPr lang="lt-LT" sz="2133" spc="-27" dirty="0">
              <a:solidFill>
                <a:schemeClr val="accent5">
                  <a:lumMod val="75000"/>
                </a:schemeClr>
              </a:solidFill>
              <a:latin typeface="+mj-lt"/>
            </a:endParaRPr>
          </a:p>
        </p:txBody>
      </p:sp>
      <p:pic>
        <p:nvPicPr>
          <p:cNvPr id="33" name="Picture 2" descr="Uploaded image">
            <a:extLst>
              <a:ext uri="{FF2B5EF4-FFF2-40B4-BE49-F238E27FC236}">
                <a16:creationId xmlns:a16="http://schemas.microsoft.com/office/drawing/2014/main" id="{79C12060-75EB-4BF9-8B75-E2C754D6139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7228" y="3395113"/>
            <a:ext cx="895350" cy="65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40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2263B1C3-BCC1-429A-807D-78B7914F0C22}"/>
              </a:ext>
            </a:extLst>
          </p:cNvPr>
          <p:cNvSpPr>
            <a:spLocks noGrp="1"/>
          </p:cNvSpPr>
          <p:nvPr>
            <p:ph idx="1"/>
          </p:nvPr>
        </p:nvSpPr>
        <p:spPr>
          <a:xfrm>
            <a:off x="1771392" y="1791730"/>
            <a:ext cx="10115809" cy="4957413"/>
          </a:xfrm>
        </p:spPr>
        <p:txBody>
          <a:bodyPr>
            <a:normAutofit/>
          </a:bodyPr>
          <a:lstStyle/>
          <a:p>
            <a:r>
              <a:rPr lang="lt-LT" sz="2000" b="1" dirty="0"/>
              <a:t>Visa informacija apie kataloge esančius pirkimų modulius ir kontaktiniai asmenys:</a:t>
            </a:r>
          </a:p>
          <a:p>
            <a:r>
              <a:rPr lang="lt-LT" sz="2000" dirty="0">
                <a:hlinkClick r:id="rId3"/>
              </a:rPr>
              <a:t>https://2007.cpo.lt/katalogas/</a:t>
            </a:r>
            <a:endParaRPr lang="lt-LT" sz="2000" dirty="0"/>
          </a:p>
          <a:p>
            <a:endParaRPr lang="lt-LT" sz="2000" b="1" dirty="0">
              <a:hlinkClick r:id="rId4"/>
            </a:endParaRPr>
          </a:p>
          <a:p>
            <a:r>
              <a:rPr lang="lt-LT" sz="2000" b="1" dirty="0"/>
              <a:t>Konsoliduoti pirkimai:</a:t>
            </a:r>
          </a:p>
          <a:p>
            <a:r>
              <a:rPr lang="lt-LT" sz="2000" dirty="0">
                <a:hlinkClick r:id="rId4"/>
              </a:rPr>
              <a:t>https://2007.cpo.lt/konsoliduotu-pirkimu-skelbimai/</a:t>
            </a:r>
            <a:endParaRPr lang="lt-LT" sz="2000" dirty="0"/>
          </a:p>
          <a:p>
            <a:endParaRPr lang="en-US" sz="2000" b="1" dirty="0"/>
          </a:p>
          <a:p>
            <a:r>
              <a:rPr lang="en-US" sz="2000" b="1" dirty="0" err="1"/>
              <a:t>Atskir</a:t>
            </a:r>
            <a:r>
              <a:rPr lang="lt-LT" sz="2000" b="1" dirty="0"/>
              <a:t>ų pirkimų vykdymas:</a:t>
            </a:r>
            <a:endParaRPr lang="en-US" sz="2000" b="1" dirty="0"/>
          </a:p>
          <a:p>
            <a:r>
              <a:rPr lang="lt-LT" sz="2000" dirty="0">
                <a:hlinkClick r:id="rId5"/>
              </a:rPr>
              <a:t>https://www.cpo.lt/vie-pirkimu-atlikimas-pagal-igaliojima/</a:t>
            </a:r>
            <a:r>
              <a:rPr lang="lt-LT" sz="2000" dirty="0"/>
              <a:t> </a:t>
            </a:r>
          </a:p>
        </p:txBody>
      </p:sp>
      <p:sp>
        <p:nvSpPr>
          <p:cNvPr id="4" name="Pavadinimas 3">
            <a:extLst>
              <a:ext uri="{FF2B5EF4-FFF2-40B4-BE49-F238E27FC236}">
                <a16:creationId xmlns:a16="http://schemas.microsoft.com/office/drawing/2014/main" id="{249D7E92-92C3-4EFC-914E-48D1D7289840}"/>
              </a:ext>
            </a:extLst>
          </p:cNvPr>
          <p:cNvSpPr>
            <a:spLocks noGrp="1"/>
          </p:cNvSpPr>
          <p:nvPr>
            <p:ph type="title"/>
          </p:nvPr>
        </p:nvSpPr>
        <p:spPr/>
        <p:txBody>
          <a:bodyPr>
            <a:normAutofit/>
          </a:bodyPr>
          <a:lstStyle/>
          <a:p>
            <a:r>
              <a:rPr lang="lt-LT" sz="2800" b="1" dirty="0"/>
              <a:t>Kontaktai</a:t>
            </a:r>
          </a:p>
        </p:txBody>
      </p:sp>
    </p:spTree>
    <p:extLst>
      <p:ext uri="{BB962C8B-B14F-4D97-AF65-F5344CB8AC3E}">
        <p14:creationId xmlns:p14="http://schemas.microsoft.com/office/powerpoint/2010/main" val="15556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3429000"/>
            <a:ext cx="10058400" cy="837841"/>
          </a:xfrm>
        </p:spPr>
        <p:txBody>
          <a:bodyPr>
            <a:normAutofit fontScale="90000"/>
          </a:bodyPr>
          <a:lstStyle/>
          <a:p>
            <a:pPr algn="ctr"/>
            <a:r>
              <a:rPr lang="lt-LT" sz="6000" dirty="0">
                <a:latin typeface="Times New Roman" panose="02020603050405020304" pitchFamily="18" charset="0"/>
                <a:cs typeface="Times New Roman" panose="02020603050405020304" pitchFamily="18" charset="0"/>
              </a:rPr>
              <a:t>Ačiū už dėmesį</a:t>
            </a:r>
            <a:endParaRPr lang="en-US" sz="6000" dirty="0">
              <a:latin typeface="Times New Roman" panose="02020603050405020304" pitchFamily="18" charset="0"/>
              <a:cs typeface="Times New Roman" panose="02020603050405020304" pitchFamily="18" charset="0"/>
            </a:endParaRPr>
          </a:p>
        </p:txBody>
      </p:sp>
      <p:sp>
        <p:nvSpPr>
          <p:cNvPr id="6" name="Rectangle 5"/>
          <p:cNvSpPr/>
          <p:nvPr/>
        </p:nvSpPr>
        <p:spPr>
          <a:xfrm>
            <a:off x="10429103" y="230659"/>
            <a:ext cx="1524000" cy="1054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B69CB6CF-1992-4116-97DA-1AA159B02BFE}" type="slidenum">
              <a:rPr lang="lt-LT" smtClean="0"/>
              <a:pPr/>
              <a:t>25</a:t>
            </a:fld>
            <a:endParaRPr lang="lt-LT" dirty="0"/>
          </a:p>
        </p:txBody>
      </p:sp>
    </p:spTree>
    <p:extLst>
      <p:ext uri="{BB962C8B-B14F-4D97-AF65-F5344CB8AC3E}">
        <p14:creationId xmlns:p14="http://schemas.microsoft.com/office/powerpoint/2010/main" val="143495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9203" y="42627"/>
            <a:ext cx="10031586" cy="1325563"/>
          </a:xfrm>
        </p:spPr>
        <p:txBody>
          <a:bodyPr>
            <a:normAutofit/>
          </a:bodyPr>
          <a:lstStyle/>
          <a:p>
            <a:pPr algn="ctr"/>
            <a:r>
              <a:rPr lang="lt-LT" sz="3600" dirty="0"/>
              <a:t>pirkimų centralizavimo principai</a:t>
            </a:r>
            <a:br>
              <a:rPr lang="lt-LT" sz="3600" dirty="0"/>
            </a:br>
            <a:r>
              <a:rPr lang="lt-LT" sz="3600" dirty="0"/>
              <a:t>ir CPO LT vaidmuo</a:t>
            </a:r>
            <a:endParaRPr lang="en-US" sz="3600" dirty="0"/>
          </a:p>
        </p:txBody>
      </p:sp>
      <p:sp>
        <p:nvSpPr>
          <p:cNvPr id="12" name="Oval 11"/>
          <p:cNvSpPr/>
          <p:nvPr/>
        </p:nvSpPr>
        <p:spPr>
          <a:xfrm>
            <a:off x="6001438" y="1529829"/>
            <a:ext cx="3295279" cy="3054202"/>
          </a:xfrm>
          <a:prstGeom prst="ellipse">
            <a:avLst/>
          </a:prstGeom>
          <a:solidFill>
            <a:srgbClr val="D2DDEC">
              <a:alpha val="28000"/>
            </a:srgbClr>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latin typeface="Times New Roman" panose="02020603050405020304" pitchFamily="18" charset="0"/>
                <a:cs typeface="Times New Roman" panose="02020603050405020304" pitchFamily="18" charset="0"/>
              </a:rPr>
              <a:t>          </a:t>
            </a:r>
            <a:r>
              <a:rPr lang="lt-LT"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PO2 poreikiai       </a:t>
            </a:r>
          </a:p>
        </p:txBody>
      </p:sp>
      <p:sp>
        <p:nvSpPr>
          <p:cNvPr id="19" name="Oval 18"/>
          <p:cNvSpPr/>
          <p:nvPr/>
        </p:nvSpPr>
        <p:spPr>
          <a:xfrm>
            <a:off x="4146254" y="1529829"/>
            <a:ext cx="3295279" cy="3054202"/>
          </a:xfrm>
          <a:prstGeom prst="ellipse">
            <a:avLst/>
          </a:prstGeom>
          <a:solidFill>
            <a:srgbClr val="D2DDEC">
              <a:alpha val="28000"/>
            </a:srgbClr>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PO1 poreikiai</a:t>
            </a:r>
          </a:p>
        </p:txBody>
      </p:sp>
      <p:sp>
        <p:nvSpPr>
          <p:cNvPr id="21" name="Oval 20"/>
          <p:cNvSpPr/>
          <p:nvPr/>
        </p:nvSpPr>
        <p:spPr>
          <a:xfrm>
            <a:off x="5180970" y="3056930"/>
            <a:ext cx="3068052" cy="2933212"/>
          </a:xfrm>
          <a:prstGeom prst="ellipse">
            <a:avLst/>
          </a:prstGeom>
          <a:solidFill>
            <a:srgbClr val="D2DDEC">
              <a:alpha val="28000"/>
            </a:srgbClr>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gn="ctr"/>
            <a:endParaRPr lang="lt-LT"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PO3 poreikiai</a:t>
            </a: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180970" y="1852551"/>
            <a:ext cx="760021" cy="369332"/>
          </a:xfrm>
          <a:prstGeom prst="rect">
            <a:avLst/>
          </a:prstGeom>
          <a:noFill/>
        </p:spPr>
        <p:txBody>
          <a:bodyPr wrap="square" rtlCol="0">
            <a:spAutoFit/>
          </a:bodyPr>
          <a:lstStyle/>
          <a:p>
            <a:r>
              <a:rPr lang="lt-LT" b="1" dirty="0">
                <a:latin typeface="Times New Roman" panose="02020603050405020304" pitchFamily="18" charset="0"/>
                <a:cs typeface="Times New Roman" panose="02020603050405020304" pitchFamily="18" charset="0"/>
              </a:rPr>
              <a:t>3</a:t>
            </a:r>
            <a:endParaRPr lang="en-GB"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489001" y="1852551"/>
            <a:ext cx="760021" cy="369332"/>
          </a:xfrm>
          <a:prstGeom prst="rect">
            <a:avLst/>
          </a:prstGeom>
          <a:noFill/>
        </p:spPr>
        <p:txBody>
          <a:bodyPr wrap="square" rtlCol="0">
            <a:spAutoFit/>
          </a:bodyPr>
          <a:lstStyle/>
          <a:p>
            <a:pPr algn="r"/>
            <a:r>
              <a:rPr lang="lt-LT" b="1" dirty="0">
                <a:latin typeface="Times New Roman" panose="02020603050405020304" pitchFamily="18" charset="0"/>
                <a:cs typeface="Times New Roman" panose="02020603050405020304" pitchFamily="18" charset="0"/>
              </a:rPr>
              <a:t>3</a:t>
            </a:r>
            <a:endParaRPr lang="en-GB"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334985" y="5306291"/>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3</a:t>
            </a:r>
            <a:endParaRPr lang="en-GB"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334984" y="3309258"/>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1</a:t>
            </a:r>
            <a:endParaRPr lang="en-GB"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269066" y="3866019"/>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2</a:t>
            </a:r>
            <a:endParaRPr lang="en-GB"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360449" y="3866019"/>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2</a:t>
            </a:r>
            <a:endParaRPr lang="en-GB"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334983" y="2223082"/>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2</a:t>
            </a:r>
            <a:endParaRPr lang="en-GB"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713504" y="4338870"/>
            <a:ext cx="3179130" cy="707886"/>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1 – </a:t>
            </a:r>
            <a:r>
              <a:rPr lang="lt-LT" sz="2000" dirty="0">
                <a:latin typeface="Times New Roman" panose="02020603050405020304" pitchFamily="18" charset="0"/>
                <a:cs typeface="Times New Roman" panose="02020603050405020304" pitchFamily="18" charset="0"/>
              </a:rPr>
              <a:t>centralizuoti standartizuojami pirkimai</a:t>
            </a:r>
            <a:endParaRPr lang="en-GB" sz="2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5EFC4BE-0F49-4B6D-B58A-0686866CBB8A}"/>
              </a:ext>
            </a:extLst>
          </p:cNvPr>
          <p:cNvSpPr txBox="1"/>
          <p:nvPr/>
        </p:nvSpPr>
        <p:spPr>
          <a:xfrm>
            <a:off x="1713504" y="5046756"/>
            <a:ext cx="3179130" cy="707886"/>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2 – </a:t>
            </a:r>
            <a:r>
              <a:rPr lang="lt-LT" sz="2000" dirty="0">
                <a:latin typeface="Times New Roman" panose="02020603050405020304" pitchFamily="18" charset="0"/>
                <a:cs typeface="Times New Roman" panose="02020603050405020304" pitchFamily="18" charset="0"/>
              </a:rPr>
              <a:t>centralizuoti konsoliduojami pirkimai</a:t>
            </a:r>
            <a:endParaRPr lang="en-GB"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A40DAD5-07D8-4A01-9587-F5C98A89E5F5}"/>
              </a:ext>
            </a:extLst>
          </p:cNvPr>
          <p:cNvSpPr txBox="1"/>
          <p:nvPr/>
        </p:nvSpPr>
        <p:spPr>
          <a:xfrm>
            <a:off x="1713504" y="5754642"/>
            <a:ext cx="3179130" cy="707886"/>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3 – </a:t>
            </a:r>
            <a:r>
              <a:rPr lang="lt-LT" sz="2000" dirty="0">
                <a:latin typeface="Times New Roman" panose="02020603050405020304" pitchFamily="18" charset="0"/>
                <a:cs typeface="Times New Roman" panose="02020603050405020304" pitchFamily="18" charset="0"/>
              </a:rPr>
              <a:t>centralizuoti     vienetiniai pirkimai</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10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3E212-3C76-4E7F-8333-EEA551250F78}"/>
              </a:ext>
            </a:extLst>
          </p:cNvPr>
          <p:cNvSpPr>
            <a:spLocks noGrp="1"/>
          </p:cNvSpPr>
          <p:nvPr>
            <p:ph type="title"/>
          </p:nvPr>
        </p:nvSpPr>
        <p:spPr/>
        <p:txBody>
          <a:bodyPr/>
          <a:lstStyle/>
          <a:p>
            <a:r>
              <a:rPr lang="lt-LT" dirty="0"/>
              <a:t>PIRKIMŲ CENTRALIZAVIMO BŪDAI</a:t>
            </a:r>
            <a:endParaRPr lang="en-US" dirty="0"/>
          </a:p>
        </p:txBody>
      </p:sp>
      <p:pic>
        <p:nvPicPr>
          <p:cNvPr id="51" name="Picture 50">
            <a:extLst>
              <a:ext uri="{FF2B5EF4-FFF2-40B4-BE49-F238E27FC236}">
                <a16:creationId xmlns:a16="http://schemas.microsoft.com/office/drawing/2014/main" id="{BC4BF205-2C04-445D-AE4A-AAE39781026A}"/>
              </a:ext>
            </a:extLst>
          </p:cNvPr>
          <p:cNvPicPr>
            <a:picLocks noChangeAspect="1"/>
          </p:cNvPicPr>
          <p:nvPr/>
        </p:nvPicPr>
        <p:blipFill>
          <a:blip r:embed="rId3"/>
          <a:stretch>
            <a:fillRect/>
          </a:stretch>
        </p:blipFill>
        <p:spPr>
          <a:xfrm>
            <a:off x="1493133" y="1455039"/>
            <a:ext cx="10437825" cy="5183886"/>
          </a:xfrm>
          <a:prstGeom prst="rect">
            <a:avLst/>
          </a:prstGeom>
        </p:spPr>
      </p:pic>
    </p:spTree>
    <p:extLst>
      <p:ext uri="{BB962C8B-B14F-4D97-AF65-F5344CB8AC3E}">
        <p14:creationId xmlns:p14="http://schemas.microsoft.com/office/powerpoint/2010/main" val="405261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825F62-720E-4E82-889C-6FBE7C73BD1D}"/>
              </a:ext>
            </a:extLst>
          </p:cNvPr>
          <p:cNvGraphicFramePr>
            <a:graphicFrameLocks noGrp="1"/>
          </p:cNvGraphicFramePr>
          <p:nvPr>
            <p:ph idx="1"/>
            <p:extLst>
              <p:ext uri="{D42A27DB-BD31-4B8C-83A1-F6EECF244321}">
                <p14:modId xmlns:p14="http://schemas.microsoft.com/office/powerpoint/2010/main" val="2327286489"/>
              </p:ext>
            </p:extLst>
          </p:nvPr>
        </p:nvGraphicFramePr>
        <p:xfrm>
          <a:off x="1576552" y="1544638"/>
          <a:ext cx="10615448" cy="4293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5B5E930A-1F08-4CC9-B4B4-C910DA7010C0}"/>
              </a:ext>
            </a:extLst>
          </p:cNvPr>
          <p:cNvSpPr>
            <a:spLocks noGrp="1"/>
          </p:cNvSpPr>
          <p:nvPr>
            <p:ph type="title"/>
          </p:nvPr>
        </p:nvSpPr>
        <p:spPr/>
        <p:txBody>
          <a:bodyPr>
            <a:normAutofit fontScale="90000"/>
          </a:bodyPr>
          <a:lstStyle/>
          <a:p>
            <a:r>
              <a:rPr lang="lt-LT" sz="4000" dirty="0"/>
              <a:t>Ką svarbu žinoti Pavedant cpo lt atlikti Dalies ar visų viešųjų pirkimų procedūras</a:t>
            </a:r>
            <a:endParaRPr lang="en-US" dirty="0"/>
          </a:p>
        </p:txBody>
      </p:sp>
    </p:spTree>
    <p:extLst>
      <p:ext uri="{BB962C8B-B14F-4D97-AF65-F5344CB8AC3E}">
        <p14:creationId xmlns:p14="http://schemas.microsoft.com/office/powerpoint/2010/main" val="212887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30DCC94F-B69B-461A-A9F0-DBE5AD76D22E}"/>
              </a:ext>
            </a:extLst>
          </p:cNvPr>
          <p:cNvSpPr>
            <a:spLocks noGrp="1"/>
          </p:cNvSpPr>
          <p:nvPr>
            <p:ph type="title"/>
          </p:nvPr>
        </p:nvSpPr>
        <p:spPr/>
        <p:txBody>
          <a:bodyPr/>
          <a:lstStyle/>
          <a:p>
            <a:r>
              <a:rPr lang="lt-LT" dirty="0"/>
              <a:t>Konsoliduotieji pirkimai</a:t>
            </a:r>
          </a:p>
        </p:txBody>
      </p:sp>
      <p:pic>
        <p:nvPicPr>
          <p:cNvPr id="5" name="Picture 2">
            <a:extLst>
              <a:ext uri="{FF2B5EF4-FFF2-40B4-BE49-F238E27FC236}">
                <a16:creationId xmlns:a16="http://schemas.microsoft.com/office/drawing/2014/main" id="{EDC4B3DB-0B5F-4346-BC18-6D42726687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02228" y="2376313"/>
            <a:ext cx="4131114" cy="220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E7993020-1CBE-4611-921A-C9959B9D7477}"/>
              </a:ext>
            </a:extLst>
          </p:cNvPr>
          <p:cNvSpPr txBox="1"/>
          <p:nvPr/>
        </p:nvSpPr>
        <p:spPr>
          <a:xfrm>
            <a:off x="1502228" y="6485036"/>
            <a:ext cx="47026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solidFill>
                <a:effectLst/>
                <a:uLnTx/>
                <a:uFillTx/>
                <a:latin typeface="Segoe UI Semibold"/>
                <a:ea typeface="+mn-ea"/>
                <a:cs typeface="+mn-cs"/>
              </a:rPr>
              <a:t>Paveikslėlis iš www.google.com</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7" name="Stačiakampis 6">
            <a:extLst>
              <a:ext uri="{FF2B5EF4-FFF2-40B4-BE49-F238E27FC236}">
                <a16:creationId xmlns:a16="http://schemas.microsoft.com/office/drawing/2014/main" id="{58E55F25-6DBF-4F99-A09E-5B796C114193}"/>
              </a:ext>
            </a:extLst>
          </p:cNvPr>
          <p:cNvSpPr/>
          <p:nvPr/>
        </p:nvSpPr>
        <p:spPr>
          <a:xfrm>
            <a:off x="5369121" y="2274838"/>
            <a:ext cx="6096000" cy="310854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Konsoliduotasis</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pirkimas</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tai </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pirkimas</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kai k</a:t>
            </a:r>
            <a:r>
              <a:rPr kumimoji="0" lang="lt-LT"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eli</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os</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lt-LT" sz="28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perkanči</a:t>
            </a:r>
            <a:r>
              <a:rPr kumimoji="0" lang="en-GB" sz="28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osios</a:t>
            </a:r>
            <a:r>
              <a:rPr kumimoji="0" lang="lt-LT" sz="28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lt-LT" sz="28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organizacij</a:t>
            </a:r>
            <a:r>
              <a:rPr kumimoji="0" lang="en-GB" sz="28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os</a:t>
            </a:r>
            <a:r>
              <a:rPr kumimoji="0" lang="lt-LT" sz="28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lt-LT"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apsijungi</a:t>
            </a:r>
            <a:r>
              <a:rPr kumimoji="0" lang="en-GB"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a:t>
            </a: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irkdamos</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a:t>
            </a: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lt-LT"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pači</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a:t>
            </a: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lt-LT"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prek</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es</a:t>
            </a: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paslaugas</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siekiant</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kad</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ė</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 </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didesni</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ų</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perkam</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ų</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kieki</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ų</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ir</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masto ekonomijos tiekėjas </a:t>
            </a:r>
            <a:r>
              <a:rPr kumimoji="0" lang="lt-LT"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pasiūly</a:t>
            </a:r>
            <a:r>
              <a:rPr kumimoji="0" lang="en-GB"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ų </a:t>
            </a: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geresnę kainą</a:t>
            </a:r>
            <a:r>
              <a:rPr kumimoji="0" lang="lt-LT"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95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368C84B1-FC62-45CA-8D5C-4CB0AF6CB9D0}"/>
              </a:ext>
            </a:extLst>
          </p:cNvPr>
          <p:cNvSpPr>
            <a:spLocks noGrp="1"/>
          </p:cNvSpPr>
          <p:nvPr>
            <p:ph idx="1"/>
          </p:nvPr>
        </p:nvSpPr>
        <p:spPr>
          <a:xfrm>
            <a:off x="1491342" y="1791730"/>
            <a:ext cx="4931229" cy="4336927"/>
          </a:xfrm>
        </p:spPr>
        <p:txBody>
          <a:bodyPr>
            <a:normAutofit fontScale="92500" lnSpcReduction="10000"/>
          </a:bodyPr>
          <a:lstStyle/>
          <a:p>
            <a:pPr marL="0" indent="0" algn="ctr">
              <a:buNone/>
            </a:pPr>
            <a:r>
              <a:rPr lang="lt-LT" sz="3000" dirty="0"/>
              <a:t>4 </a:t>
            </a:r>
            <a:r>
              <a:rPr lang="lt-LT" sz="3000" b="1" dirty="0"/>
              <a:t>vaistų </a:t>
            </a:r>
            <a:r>
              <a:rPr lang="lt-LT" sz="3000" dirty="0"/>
              <a:t>pirkimai:</a:t>
            </a:r>
          </a:p>
          <a:p>
            <a:endParaRPr lang="lt-LT" sz="3000" dirty="0"/>
          </a:p>
          <a:p>
            <a:r>
              <a:rPr lang="lt-LT" sz="3000" dirty="0"/>
              <a:t>Bendra vertė – </a:t>
            </a:r>
            <a:r>
              <a:rPr lang="lt-LT" sz="3000" b="1" dirty="0"/>
              <a:t>1,1 mln. Eur</a:t>
            </a:r>
            <a:r>
              <a:rPr lang="lt-LT" sz="3000" dirty="0"/>
              <a:t>;</a:t>
            </a:r>
          </a:p>
          <a:p>
            <a:endParaRPr lang="lt-LT" sz="3000" dirty="0"/>
          </a:p>
          <a:p>
            <a:r>
              <a:rPr lang="lt-LT" sz="3000" b="1" dirty="0"/>
              <a:t>Sutaupyta 30,4 tūkst. Eur</a:t>
            </a:r>
            <a:r>
              <a:rPr lang="lt-LT" sz="3000" dirty="0"/>
              <a:t>;</a:t>
            </a:r>
          </a:p>
          <a:p>
            <a:endParaRPr lang="lt-LT" sz="3000" dirty="0"/>
          </a:p>
          <a:p>
            <a:r>
              <a:rPr lang="lt-LT" sz="3000" dirty="0"/>
              <a:t>Jei ASPĮ vykdytų pirkimus savarankiškai – būtų vykdom</a:t>
            </a:r>
            <a:r>
              <a:rPr lang="en-US" sz="3000" dirty="0" err="1"/>
              <a:t>i</a:t>
            </a:r>
            <a:r>
              <a:rPr lang="lt-LT" sz="3000" dirty="0"/>
              <a:t> </a:t>
            </a:r>
            <a:r>
              <a:rPr lang="en-US" sz="3000" b="1" u="sng" dirty="0">
                <a:solidFill>
                  <a:schemeClr val="accent2"/>
                </a:solidFill>
              </a:rPr>
              <a:t>47</a:t>
            </a:r>
            <a:r>
              <a:rPr lang="lt-LT" sz="3000" b="1" u="sng" dirty="0">
                <a:solidFill>
                  <a:schemeClr val="accent2"/>
                </a:solidFill>
              </a:rPr>
              <a:t> pirkim</a:t>
            </a:r>
            <a:r>
              <a:rPr lang="en-US" sz="3000" b="1" u="sng" dirty="0">
                <a:solidFill>
                  <a:schemeClr val="accent2"/>
                </a:solidFill>
              </a:rPr>
              <a:t>ai</a:t>
            </a:r>
            <a:endParaRPr lang="lt-LT" sz="3000" b="1" dirty="0">
              <a:solidFill>
                <a:schemeClr val="accent2"/>
              </a:solidFill>
            </a:endParaRPr>
          </a:p>
        </p:txBody>
      </p:sp>
      <p:sp>
        <p:nvSpPr>
          <p:cNvPr id="4" name="Pavadinimas 3">
            <a:extLst>
              <a:ext uri="{FF2B5EF4-FFF2-40B4-BE49-F238E27FC236}">
                <a16:creationId xmlns:a16="http://schemas.microsoft.com/office/drawing/2014/main" id="{3D172435-871A-42EC-B4C9-F61F5C13B4F4}"/>
              </a:ext>
            </a:extLst>
          </p:cNvPr>
          <p:cNvSpPr>
            <a:spLocks noGrp="1"/>
          </p:cNvSpPr>
          <p:nvPr>
            <p:ph type="title"/>
          </p:nvPr>
        </p:nvSpPr>
        <p:spPr/>
        <p:txBody>
          <a:bodyPr>
            <a:normAutofit/>
          </a:bodyPr>
          <a:lstStyle/>
          <a:p>
            <a:r>
              <a:rPr lang="lt-LT" dirty="0" err="1"/>
              <a:t>Cpo</a:t>
            </a:r>
            <a:r>
              <a:rPr lang="lt-LT" dirty="0"/>
              <a:t> </a:t>
            </a:r>
            <a:r>
              <a:rPr lang="lt-LT" dirty="0" err="1"/>
              <a:t>lt</a:t>
            </a:r>
            <a:r>
              <a:rPr lang="lt-LT" dirty="0"/>
              <a:t> </a:t>
            </a:r>
            <a:r>
              <a:rPr lang="lt-LT" u="sng" dirty="0"/>
              <a:t>inicijuoti</a:t>
            </a:r>
            <a:r>
              <a:rPr lang="lt-LT" dirty="0"/>
              <a:t> konsoliduotieji pirkimai: rezultatai</a:t>
            </a:r>
            <a:endParaRPr lang="lt-LT" dirty="0">
              <a:highlight>
                <a:srgbClr val="FFFF00"/>
              </a:highlight>
            </a:endParaRPr>
          </a:p>
        </p:txBody>
      </p:sp>
      <p:sp>
        <p:nvSpPr>
          <p:cNvPr id="9" name="Turinio vietos rezervavimo ženklas 1">
            <a:extLst>
              <a:ext uri="{FF2B5EF4-FFF2-40B4-BE49-F238E27FC236}">
                <a16:creationId xmlns:a16="http://schemas.microsoft.com/office/drawing/2014/main" id="{7A4495CB-16DD-4719-984D-617AE3A45792}"/>
              </a:ext>
            </a:extLst>
          </p:cNvPr>
          <p:cNvSpPr txBox="1">
            <a:spLocks/>
          </p:cNvSpPr>
          <p:nvPr/>
        </p:nvSpPr>
        <p:spPr>
          <a:xfrm>
            <a:off x="7210979" y="1791730"/>
            <a:ext cx="4931229" cy="4336927"/>
          </a:xfrm>
          <a:prstGeom prst="rect">
            <a:avLst/>
          </a:prstGeom>
        </p:spPr>
        <p:txBody>
          <a:bodyPr vert="horz" lIns="0" tIns="45720" rIns="0" bIns="45720" rtlCol="0">
            <a:normAutofit fontScale="92500" lnSpcReduction="10000"/>
          </a:bodyPr>
          <a:lstStyle>
            <a:lvl1pPr marL="342900" indent="-3429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32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48691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66979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85267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103555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sz="3000" dirty="0"/>
              <a:t>6</a:t>
            </a:r>
            <a:r>
              <a:rPr lang="lt-LT" sz="3000" dirty="0"/>
              <a:t> </a:t>
            </a:r>
            <a:r>
              <a:rPr lang="lt-LT" sz="3000" b="1" dirty="0"/>
              <a:t>med. kaukių </a:t>
            </a:r>
            <a:r>
              <a:rPr lang="lt-LT" sz="3000" dirty="0"/>
              <a:t>pirkimai:</a:t>
            </a:r>
          </a:p>
          <a:p>
            <a:endParaRPr lang="lt-LT" sz="3000" dirty="0"/>
          </a:p>
          <a:p>
            <a:r>
              <a:rPr lang="lt-LT" sz="3000" dirty="0"/>
              <a:t>Bendra vertė – </a:t>
            </a:r>
            <a:r>
              <a:rPr lang="en-US" sz="3000" b="1" dirty="0"/>
              <a:t>212</a:t>
            </a:r>
            <a:r>
              <a:rPr lang="lt-LT" sz="3000" b="1" dirty="0"/>
              <a:t> tūkst. Eur</a:t>
            </a:r>
            <a:r>
              <a:rPr lang="lt-LT" sz="3000" dirty="0"/>
              <a:t>;</a:t>
            </a:r>
          </a:p>
          <a:p>
            <a:endParaRPr lang="lt-LT" sz="3000" dirty="0"/>
          </a:p>
          <a:p>
            <a:r>
              <a:rPr lang="lt-LT" sz="3000" b="1" dirty="0"/>
              <a:t>Sutaupyta net </a:t>
            </a:r>
            <a:r>
              <a:rPr lang="en-US" sz="3000" b="1" dirty="0"/>
              <a:t>599</a:t>
            </a:r>
            <a:r>
              <a:rPr lang="lt-LT" sz="3000" b="1" dirty="0"/>
              <a:t> tūkst. Eur</a:t>
            </a:r>
            <a:r>
              <a:rPr lang="lt-LT" sz="3000" dirty="0"/>
              <a:t>;</a:t>
            </a:r>
          </a:p>
          <a:p>
            <a:endParaRPr lang="lt-LT" sz="3000" dirty="0"/>
          </a:p>
          <a:p>
            <a:r>
              <a:rPr lang="lt-LT" sz="3000" dirty="0"/>
              <a:t>Jei ASPĮ vykdytų pirkimus savarankiškai – būtų vykdom</a:t>
            </a:r>
            <a:r>
              <a:rPr lang="en-US" sz="3000" dirty="0" err="1"/>
              <a:t>i</a:t>
            </a:r>
            <a:r>
              <a:rPr lang="lt-LT" sz="3000" dirty="0"/>
              <a:t> </a:t>
            </a:r>
            <a:r>
              <a:rPr lang="en-US" sz="3000" b="1" u="sng" dirty="0">
                <a:solidFill>
                  <a:schemeClr val="accent2"/>
                </a:solidFill>
              </a:rPr>
              <a:t>403</a:t>
            </a:r>
            <a:r>
              <a:rPr lang="lt-LT" sz="3000" b="1" u="sng" dirty="0">
                <a:solidFill>
                  <a:schemeClr val="accent2"/>
                </a:solidFill>
              </a:rPr>
              <a:t> pirkimai</a:t>
            </a:r>
            <a:endParaRPr lang="lt-LT" sz="3000" b="1" dirty="0">
              <a:solidFill>
                <a:schemeClr val="accent2"/>
              </a:solidFill>
            </a:endParaRPr>
          </a:p>
        </p:txBody>
      </p:sp>
      <p:cxnSp>
        <p:nvCxnSpPr>
          <p:cNvPr id="11" name="Tiesioji jungtis 10">
            <a:extLst>
              <a:ext uri="{FF2B5EF4-FFF2-40B4-BE49-F238E27FC236}">
                <a16:creationId xmlns:a16="http://schemas.microsoft.com/office/drawing/2014/main" id="{038FC96A-A05D-4798-B9ED-E954F27228F0}"/>
              </a:ext>
            </a:extLst>
          </p:cNvPr>
          <p:cNvCxnSpPr/>
          <p:nvPr/>
        </p:nvCxnSpPr>
        <p:spPr>
          <a:xfrm>
            <a:off x="6770914" y="1654629"/>
            <a:ext cx="0" cy="4953000"/>
          </a:xfrm>
          <a:prstGeom prst="line">
            <a:avLst/>
          </a:prstGeom>
          <a:ln>
            <a:solidFill>
              <a:srgbClr val="2683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1EADE1-8CBB-4911-800F-1119F0BED802}"/>
              </a:ext>
            </a:extLst>
          </p:cNvPr>
          <p:cNvPicPr>
            <a:picLocks noChangeAspect="1"/>
          </p:cNvPicPr>
          <p:nvPr/>
        </p:nvPicPr>
        <p:blipFill>
          <a:blip r:embed="rId3"/>
          <a:stretch>
            <a:fillRect/>
          </a:stretch>
        </p:blipFill>
        <p:spPr>
          <a:xfrm>
            <a:off x="1570846" y="0"/>
            <a:ext cx="1152525" cy="1152525"/>
          </a:xfrm>
          <a:prstGeom prst="rect">
            <a:avLst/>
          </a:prstGeom>
        </p:spPr>
      </p:pic>
      <p:sp>
        <p:nvSpPr>
          <p:cNvPr id="16" name="TextBox 15">
            <a:extLst>
              <a:ext uri="{FF2B5EF4-FFF2-40B4-BE49-F238E27FC236}">
                <a16:creationId xmlns:a16="http://schemas.microsoft.com/office/drawing/2014/main" id="{BD0DF117-9D41-407B-BAF9-CD9CE64DB746}"/>
              </a:ext>
            </a:extLst>
          </p:cNvPr>
          <p:cNvSpPr txBox="1"/>
          <p:nvPr/>
        </p:nvSpPr>
        <p:spPr>
          <a:xfrm>
            <a:off x="1501370" y="1518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Judriojo ryšio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CABBAAE-9F4C-45CD-9269-0EBE2178D3C5}"/>
              </a:ext>
            </a:extLst>
          </p:cNvPr>
          <p:cNvPicPr>
            <a:picLocks noChangeAspect="1"/>
          </p:cNvPicPr>
          <p:nvPr/>
        </p:nvPicPr>
        <p:blipFill>
          <a:blip r:embed="rId4"/>
          <a:stretch>
            <a:fillRect/>
          </a:stretch>
        </p:blipFill>
        <p:spPr>
          <a:xfrm>
            <a:off x="2723371" y="0"/>
            <a:ext cx="1152525" cy="1152525"/>
          </a:xfrm>
          <a:prstGeom prst="rect">
            <a:avLst/>
          </a:prstGeom>
        </p:spPr>
      </p:pic>
      <p:sp>
        <p:nvSpPr>
          <p:cNvPr id="18" name="TextBox 17">
            <a:extLst>
              <a:ext uri="{FF2B5EF4-FFF2-40B4-BE49-F238E27FC236}">
                <a16:creationId xmlns:a16="http://schemas.microsoft.com/office/drawing/2014/main" id="{B3C92BA3-B955-4479-8EB4-1C65425F03AB}"/>
              </a:ext>
            </a:extLst>
          </p:cNvPr>
          <p:cNvSpPr txBox="1"/>
          <p:nvPr/>
        </p:nvSpPr>
        <p:spPr>
          <a:xfrm>
            <a:off x="2723371" y="821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Spausdintuvų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265CFE3D-B4EF-4486-B72A-7833A03D5CAA}"/>
              </a:ext>
            </a:extLst>
          </p:cNvPr>
          <p:cNvPicPr>
            <a:picLocks noChangeAspect="1"/>
          </p:cNvPicPr>
          <p:nvPr/>
        </p:nvPicPr>
        <p:blipFill>
          <a:blip r:embed="rId5"/>
          <a:stretch>
            <a:fillRect/>
          </a:stretch>
        </p:blipFill>
        <p:spPr>
          <a:xfrm>
            <a:off x="4028177" y="74486"/>
            <a:ext cx="981418" cy="981418"/>
          </a:xfrm>
          <a:prstGeom prst="rect">
            <a:avLst/>
          </a:prstGeom>
        </p:spPr>
      </p:pic>
      <p:sp>
        <p:nvSpPr>
          <p:cNvPr id="20" name="TextBox 19">
            <a:extLst>
              <a:ext uri="{FF2B5EF4-FFF2-40B4-BE49-F238E27FC236}">
                <a16:creationId xmlns:a16="http://schemas.microsoft.com/office/drawing/2014/main" id="{F56E7F4C-FDFC-4146-B2E2-5E53DB56D7F5}"/>
              </a:ext>
            </a:extLst>
          </p:cNvPr>
          <p:cNvSpPr txBox="1"/>
          <p:nvPr/>
        </p:nvSpPr>
        <p:spPr>
          <a:xfrm>
            <a:off x="3958784" y="689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Vaistai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1E1BD020-156A-412C-A1D9-B94761C3F831}"/>
              </a:ext>
            </a:extLst>
          </p:cNvPr>
          <p:cNvPicPr>
            <a:picLocks noChangeAspect="1"/>
          </p:cNvPicPr>
          <p:nvPr/>
        </p:nvPicPr>
        <p:blipFill>
          <a:blip r:embed="rId6"/>
          <a:stretch>
            <a:fillRect/>
          </a:stretch>
        </p:blipFill>
        <p:spPr>
          <a:xfrm>
            <a:off x="5028421" y="-1315"/>
            <a:ext cx="1152525" cy="1152525"/>
          </a:xfrm>
          <a:prstGeom prst="rect">
            <a:avLst/>
          </a:prstGeom>
        </p:spPr>
      </p:pic>
      <p:sp>
        <p:nvSpPr>
          <p:cNvPr id="22" name="TextBox 21">
            <a:extLst>
              <a:ext uri="{FF2B5EF4-FFF2-40B4-BE49-F238E27FC236}">
                <a16:creationId xmlns:a16="http://schemas.microsoft.com/office/drawing/2014/main" id="{91805DF2-5CB0-4850-9BEC-CAFB8DED91ED}"/>
              </a:ext>
            </a:extLst>
          </p:cNvPr>
          <p:cNvSpPr txBox="1"/>
          <p:nvPr/>
        </p:nvSpPr>
        <p:spPr>
          <a:xfrm>
            <a:off x="5213652" y="-5584"/>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Higienos gaminiai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856AD49-D224-4029-88F4-3CB5FDF9A98B}"/>
              </a:ext>
            </a:extLst>
          </p:cNvPr>
          <p:cNvPicPr>
            <a:picLocks noChangeAspect="1"/>
          </p:cNvPicPr>
          <p:nvPr/>
        </p:nvPicPr>
        <p:blipFill>
          <a:blip r:embed="rId7"/>
          <a:stretch>
            <a:fillRect/>
          </a:stretch>
        </p:blipFill>
        <p:spPr>
          <a:xfrm>
            <a:off x="6098058" y="-5584"/>
            <a:ext cx="1152525" cy="1152525"/>
          </a:xfrm>
          <a:prstGeom prst="rect">
            <a:avLst/>
          </a:prstGeom>
        </p:spPr>
      </p:pic>
      <p:sp>
        <p:nvSpPr>
          <p:cNvPr id="24" name="TextBox 23">
            <a:extLst>
              <a:ext uri="{FF2B5EF4-FFF2-40B4-BE49-F238E27FC236}">
                <a16:creationId xmlns:a16="http://schemas.microsoft.com/office/drawing/2014/main" id="{80F2E23F-A6E2-47A9-BD4A-B53AADAD5AE7}"/>
              </a:ext>
            </a:extLst>
          </p:cNvPr>
          <p:cNvSpPr txBox="1"/>
          <p:nvPr/>
        </p:nvSpPr>
        <p:spPr>
          <a:xfrm>
            <a:off x="6111470" y="-131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Skalbimo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35CA9D04-FEA2-4423-8844-E61F2C861949}"/>
              </a:ext>
            </a:extLst>
          </p:cNvPr>
          <p:cNvPicPr>
            <a:picLocks noChangeAspect="1"/>
          </p:cNvPicPr>
          <p:nvPr/>
        </p:nvPicPr>
        <p:blipFill>
          <a:blip r:embed="rId8"/>
          <a:stretch>
            <a:fillRect/>
          </a:stretch>
        </p:blipFill>
        <p:spPr>
          <a:xfrm>
            <a:off x="7250583" y="-14122"/>
            <a:ext cx="1152525" cy="1152525"/>
          </a:xfrm>
          <a:prstGeom prst="rect">
            <a:avLst/>
          </a:prstGeom>
        </p:spPr>
      </p:pic>
      <p:sp>
        <p:nvSpPr>
          <p:cNvPr id="26" name="TextBox 25">
            <a:extLst>
              <a:ext uri="{FF2B5EF4-FFF2-40B4-BE49-F238E27FC236}">
                <a16:creationId xmlns:a16="http://schemas.microsoft.com/office/drawing/2014/main" id="{CCFC14BF-679D-49BB-B7F8-D315CF60D498}"/>
              </a:ext>
            </a:extLst>
          </p:cNvPr>
          <p:cNvSpPr txBox="1"/>
          <p:nvPr/>
        </p:nvSpPr>
        <p:spPr>
          <a:xfrm>
            <a:off x="7333471" y="10917"/>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Skalbimas iš </a:t>
            </a:r>
            <a:r>
              <a:rPr lang="lt-LT" sz="900" b="1" dirty="0" err="1">
                <a:solidFill>
                  <a:schemeClr val="accent2">
                    <a:lumMod val="50000"/>
                  </a:schemeClr>
                </a:solidFill>
                <a:latin typeface="Times New Roman" panose="02020603050405020304" pitchFamily="18" charset="0"/>
                <a:cs typeface="Times New Roman" panose="02020603050405020304" pitchFamily="18" charset="0"/>
              </a:rPr>
              <a:t>soc</a:t>
            </a:r>
            <a:r>
              <a:rPr lang="lt-LT" sz="900" b="1" dirty="0">
                <a:solidFill>
                  <a:schemeClr val="accent2">
                    <a:lumMod val="50000"/>
                  </a:schemeClr>
                </a:solidFill>
                <a:latin typeface="Times New Roman" panose="02020603050405020304" pitchFamily="18" charset="0"/>
                <a:cs typeface="Times New Roman" panose="02020603050405020304" pitchFamily="18" charset="0"/>
              </a:rPr>
              <a:t>. įmonių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368B67C6-D7CD-4695-A64B-7DF3D005727E}"/>
              </a:ext>
            </a:extLst>
          </p:cNvPr>
          <p:cNvPicPr>
            <a:picLocks noChangeAspect="1"/>
          </p:cNvPicPr>
          <p:nvPr/>
        </p:nvPicPr>
        <p:blipFill>
          <a:blip r:embed="rId9"/>
          <a:stretch>
            <a:fillRect/>
          </a:stretch>
        </p:blipFill>
        <p:spPr>
          <a:xfrm>
            <a:off x="8424549" y="-15312"/>
            <a:ext cx="1152525" cy="1152525"/>
          </a:xfrm>
          <a:prstGeom prst="rect">
            <a:avLst/>
          </a:prstGeom>
        </p:spPr>
      </p:pic>
      <p:sp>
        <p:nvSpPr>
          <p:cNvPr id="28" name="TextBox 27">
            <a:extLst>
              <a:ext uri="{FF2B5EF4-FFF2-40B4-BE49-F238E27FC236}">
                <a16:creationId xmlns:a16="http://schemas.microsoft.com/office/drawing/2014/main" id="{64DC5CA9-E2E3-45F4-ADE9-49B40A2A2B77}"/>
              </a:ext>
            </a:extLst>
          </p:cNvPr>
          <p:cNvSpPr txBox="1"/>
          <p:nvPr/>
        </p:nvSpPr>
        <p:spPr>
          <a:xfrm>
            <a:off x="8555472" y="4062"/>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   Investiciniai planai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D742DF75-E718-47A1-90A6-B1C9A6507643}"/>
              </a:ext>
            </a:extLst>
          </p:cNvPr>
          <p:cNvPicPr>
            <a:picLocks noChangeAspect="1"/>
          </p:cNvPicPr>
          <p:nvPr/>
        </p:nvPicPr>
        <p:blipFill>
          <a:blip r:embed="rId10"/>
          <a:stretch>
            <a:fillRect/>
          </a:stretch>
        </p:blipFill>
        <p:spPr>
          <a:xfrm>
            <a:off x="9616875" y="40872"/>
            <a:ext cx="1045978" cy="1045978"/>
          </a:xfrm>
          <a:prstGeom prst="rect">
            <a:avLst/>
          </a:prstGeom>
        </p:spPr>
      </p:pic>
      <p:sp>
        <p:nvSpPr>
          <p:cNvPr id="30" name="TextBox 29">
            <a:extLst>
              <a:ext uri="{FF2B5EF4-FFF2-40B4-BE49-F238E27FC236}">
                <a16:creationId xmlns:a16="http://schemas.microsoft.com/office/drawing/2014/main" id="{25C4BFF7-A495-4345-B4DF-D1D480143D53}"/>
              </a:ext>
            </a:extLst>
          </p:cNvPr>
          <p:cNvSpPr txBox="1"/>
          <p:nvPr/>
        </p:nvSpPr>
        <p:spPr>
          <a:xfrm>
            <a:off x="9583780" y="4062"/>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Statinių projektavimas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80206F41-0B2A-44A6-B17F-79BB46104D91}"/>
              </a:ext>
            </a:extLst>
          </p:cNvPr>
          <p:cNvPicPr>
            <a:picLocks noChangeAspect="1"/>
          </p:cNvPicPr>
          <p:nvPr/>
        </p:nvPicPr>
        <p:blipFill>
          <a:blip r:embed="rId11"/>
          <a:stretch>
            <a:fillRect/>
          </a:stretch>
        </p:blipFill>
        <p:spPr>
          <a:xfrm>
            <a:off x="10910590" y="40872"/>
            <a:ext cx="1104973" cy="1104973"/>
          </a:xfrm>
          <a:prstGeom prst="rect">
            <a:avLst/>
          </a:prstGeom>
        </p:spPr>
      </p:pic>
      <p:sp>
        <p:nvSpPr>
          <p:cNvPr id="32" name="TextBox 31">
            <a:extLst>
              <a:ext uri="{FF2B5EF4-FFF2-40B4-BE49-F238E27FC236}">
                <a16:creationId xmlns:a16="http://schemas.microsoft.com/office/drawing/2014/main" id="{F511DCAD-B561-4EB7-84D1-446D7FD7FFBA}"/>
              </a:ext>
            </a:extLst>
          </p:cNvPr>
          <p:cNvSpPr txBox="1"/>
          <p:nvPr/>
        </p:nvSpPr>
        <p:spPr>
          <a:xfrm>
            <a:off x="10812487" y="10917"/>
            <a:ext cx="1360953"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Statybos techninė priežiūra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F3104BCE-42BC-4BF7-9A79-3468B7C64874}"/>
              </a:ext>
            </a:extLst>
          </p:cNvPr>
          <p:cNvPicPr>
            <a:picLocks noChangeAspect="1"/>
          </p:cNvPicPr>
          <p:nvPr/>
        </p:nvPicPr>
        <p:blipFill>
          <a:blip r:embed="rId12"/>
          <a:stretch>
            <a:fillRect/>
          </a:stretch>
        </p:blipFill>
        <p:spPr>
          <a:xfrm>
            <a:off x="1466563" y="890532"/>
            <a:ext cx="1152525" cy="1152525"/>
          </a:xfrm>
          <a:prstGeom prst="rect">
            <a:avLst/>
          </a:prstGeom>
        </p:spPr>
      </p:pic>
      <p:sp>
        <p:nvSpPr>
          <p:cNvPr id="34" name="TextBox 33">
            <a:extLst>
              <a:ext uri="{FF2B5EF4-FFF2-40B4-BE49-F238E27FC236}">
                <a16:creationId xmlns:a16="http://schemas.microsoft.com/office/drawing/2014/main" id="{8A05592C-8101-4DCC-8CE2-0A2D815DBDF1}"/>
              </a:ext>
            </a:extLst>
          </p:cNvPr>
          <p:cNvSpPr txBox="1"/>
          <p:nvPr/>
        </p:nvSpPr>
        <p:spPr>
          <a:xfrm>
            <a:off x="1452845" y="937271"/>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Pastato energijos auditas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id="{CB543DC8-67AA-4279-9DB3-BDF9AB48086E}"/>
              </a:ext>
            </a:extLst>
          </p:cNvPr>
          <p:cNvPicPr>
            <a:picLocks noChangeAspect="1"/>
          </p:cNvPicPr>
          <p:nvPr/>
        </p:nvPicPr>
        <p:blipFill>
          <a:blip r:embed="rId13"/>
          <a:stretch>
            <a:fillRect/>
          </a:stretch>
        </p:blipFill>
        <p:spPr>
          <a:xfrm>
            <a:off x="2623158" y="890531"/>
            <a:ext cx="1152525" cy="1152525"/>
          </a:xfrm>
          <a:prstGeom prst="rect">
            <a:avLst/>
          </a:prstGeom>
        </p:spPr>
      </p:pic>
      <p:sp>
        <p:nvSpPr>
          <p:cNvPr id="41" name="TextBox 40">
            <a:extLst>
              <a:ext uri="{FF2B5EF4-FFF2-40B4-BE49-F238E27FC236}">
                <a16:creationId xmlns:a16="http://schemas.microsoft.com/office/drawing/2014/main" id="{F124DDDC-B052-4C65-890D-A21D02EF6A70}"/>
              </a:ext>
            </a:extLst>
          </p:cNvPr>
          <p:cNvSpPr txBox="1"/>
          <p:nvPr/>
        </p:nvSpPr>
        <p:spPr>
          <a:xfrm>
            <a:off x="2708679" y="93687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Statybos rangos darbai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044F31F5-E43E-4CAF-8BB7-20783DFDAF8E}"/>
              </a:ext>
            </a:extLst>
          </p:cNvPr>
          <p:cNvPicPr>
            <a:picLocks noChangeAspect="1"/>
          </p:cNvPicPr>
          <p:nvPr/>
        </p:nvPicPr>
        <p:blipFill>
          <a:blip r:embed="rId14"/>
          <a:stretch>
            <a:fillRect/>
          </a:stretch>
        </p:blipFill>
        <p:spPr>
          <a:xfrm>
            <a:off x="3950598" y="1017578"/>
            <a:ext cx="995018" cy="986795"/>
          </a:xfrm>
          <a:prstGeom prst="rect">
            <a:avLst/>
          </a:prstGeom>
        </p:spPr>
      </p:pic>
      <p:sp>
        <p:nvSpPr>
          <p:cNvPr id="43" name="TextBox 42">
            <a:extLst>
              <a:ext uri="{FF2B5EF4-FFF2-40B4-BE49-F238E27FC236}">
                <a16:creationId xmlns:a16="http://schemas.microsoft.com/office/drawing/2014/main" id="{F9F6B5A6-0C39-4018-97EE-06FCE0506455}"/>
              </a:ext>
            </a:extLst>
          </p:cNvPr>
          <p:cNvSpPr txBox="1"/>
          <p:nvPr/>
        </p:nvSpPr>
        <p:spPr>
          <a:xfrm>
            <a:off x="3914425" y="93687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Projektavimo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F02BF27F-BACF-480C-B12C-726B28CCF75F}"/>
              </a:ext>
            </a:extLst>
          </p:cNvPr>
          <p:cNvPicPr>
            <a:picLocks noChangeAspect="1"/>
          </p:cNvPicPr>
          <p:nvPr/>
        </p:nvPicPr>
        <p:blipFill>
          <a:blip r:embed="rId15"/>
          <a:stretch>
            <a:fillRect/>
          </a:stretch>
        </p:blipFill>
        <p:spPr>
          <a:xfrm>
            <a:off x="5122072" y="919887"/>
            <a:ext cx="1152525" cy="1152525"/>
          </a:xfrm>
          <a:prstGeom prst="rect">
            <a:avLst/>
          </a:prstGeom>
        </p:spPr>
      </p:pic>
      <p:sp>
        <p:nvSpPr>
          <p:cNvPr id="45" name="TextBox 44">
            <a:extLst>
              <a:ext uri="{FF2B5EF4-FFF2-40B4-BE49-F238E27FC236}">
                <a16:creationId xmlns:a16="http://schemas.microsoft.com/office/drawing/2014/main" id="{877265F5-F537-4CE3-ACAE-58B44E550047}"/>
              </a:ext>
            </a:extLst>
          </p:cNvPr>
          <p:cNvSpPr txBox="1"/>
          <p:nvPr/>
        </p:nvSpPr>
        <p:spPr>
          <a:xfrm>
            <a:off x="5128779" y="93687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Sklypų ženklinimas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5D115D72-A577-458C-B684-20940D17C335}"/>
              </a:ext>
            </a:extLst>
          </p:cNvPr>
          <p:cNvPicPr>
            <a:picLocks noChangeAspect="1"/>
          </p:cNvPicPr>
          <p:nvPr/>
        </p:nvPicPr>
        <p:blipFill>
          <a:blip r:embed="rId16"/>
          <a:stretch>
            <a:fillRect/>
          </a:stretch>
        </p:blipFill>
        <p:spPr>
          <a:xfrm>
            <a:off x="6239650" y="1018824"/>
            <a:ext cx="1032374" cy="1032374"/>
          </a:xfrm>
          <a:prstGeom prst="rect">
            <a:avLst/>
          </a:prstGeom>
        </p:spPr>
      </p:pic>
      <p:sp>
        <p:nvSpPr>
          <p:cNvPr id="47" name="TextBox 46">
            <a:extLst>
              <a:ext uri="{FF2B5EF4-FFF2-40B4-BE49-F238E27FC236}">
                <a16:creationId xmlns:a16="http://schemas.microsoft.com/office/drawing/2014/main" id="{780D57A3-1E2B-4DCA-8A07-71AA02A900B1}"/>
              </a:ext>
            </a:extLst>
          </p:cNvPr>
          <p:cNvSpPr txBox="1"/>
          <p:nvPr/>
        </p:nvSpPr>
        <p:spPr>
          <a:xfrm>
            <a:off x="6182260" y="93687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Kelių ženklinimas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8" name="Picture 47">
            <a:extLst>
              <a:ext uri="{FF2B5EF4-FFF2-40B4-BE49-F238E27FC236}">
                <a16:creationId xmlns:a16="http://schemas.microsoft.com/office/drawing/2014/main" id="{0EC9ACB1-020D-433A-935C-7A959AA3353C}"/>
              </a:ext>
            </a:extLst>
          </p:cNvPr>
          <p:cNvPicPr>
            <a:picLocks noChangeAspect="1"/>
          </p:cNvPicPr>
          <p:nvPr/>
        </p:nvPicPr>
        <p:blipFill>
          <a:blip r:embed="rId17"/>
          <a:stretch>
            <a:fillRect/>
          </a:stretch>
        </p:blipFill>
        <p:spPr>
          <a:xfrm>
            <a:off x="7260646" y="971998"/>
            <a:ext cx="1152525" cy="1152525"/>
          </a:xfrm>
          <a:prstGeom prst="rect">
            <a:avLst/>
          </a:prstGeom>
        </p:spPr>
      </p:pic>
      <p:sp>
        <p:nvSpPr>
          <p:cNvPr id="49" name="TextBox 48">
            <a:extLst>
              <a:ext uri="{FF2B5EF4-FFF2-40B4-BE49-F238E27FC236}">
                <a16:creationId xmlns:a16="http://schemas.microsoft.com/office/drawing/2014/main" id="{5C379784-9EF1-4AE7-9B22-BF1B28EFCE58}"/>
              </a:ext>
            </a:extLst>
          </p:cNvPr>
          <p:cNvSpPr txBox="1"/>
          <p:nvPr/>
        </p:nvSpPr>
        <p:spPr>
          <a:xfrm>
            <a:off x="7311126" y="93687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Dujos į talpyklas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343F7DF-4780-45D6-9D57-EB3C2CCC1828}"/>
              </a:ext>
            </a:extLst>
          </p:cNvPr>
          <p:cNvPicPr>
            <a:picLocks noChangeAspect="1"/>
          </p:cNvPicPr>
          <p:nvPr/>
        </p:nvPicPr>
        <p:blipFill>
          <a:blip r:embed="rId18"/>
          <a:stretch>
            <a:fillRect/>
          </a:stretch>
        </p:blipFill>
        <p:spPr>
          <a:xfrm>
            <a:off x="8402204" y="971997"/>
            <a:ext cx="1152525" cy="1152525"/>
          </a:xfrm>
          <a:prstGeom prst="rect">
            <a:avLst/>
          </a:prstGeom>
        </p:spPr>
      </p:pic>
      <p:sp>
        <p:nvSpPr>
          <p:cNvPr id="51" name="TextBox 50">
            <a:extLst>
              <a:ext uri="{FF2B5EF4-FFF2-40B4-BE49-F238E27FC236}">
                <a16:creationId xmlns:a16="http://schemas.microsoft.com/office/drawing/2014/main" id="{B1DFFE74-375F-4D91-87C4-EE31ED0FB5FB}"/>
              </a:ext>
            </a:extLst>
          </p:cNvPr>
          <p:cNvSpPr txBox="1"/>
          <p:nvPr/>
        </p:nvSpPr>
        <p:spPr>
          <a:xfrm>
            <a:off x="8422177" y="945107"/>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Degalai į talpyklas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2" name="Picture 51">
            <a:extLst>
              <a:ext uri="{FF2B5EF4-FFF2-40B4-BE49-F238E27FC236}">
                <a16:creationId xmlns:a16="http://schemas.microsoft.com/office/drawing/2014/main" id="{43F5F392-2ABF-42AE-974D-9B52B62D124E}"/>
              </a:ext>
            </a:extLst>
          </p:cNvPr>
          <p:cNvPicPr>
            <a:picLocks noChangeAspect="1"/>
          </p:cNvPicPr>
          <p:nvPr/>
        </p:nvPicPr>
        <p:blipFill>
          <a:blip r:embed="rId19"/>
          <a:stretch>
            <a:fillRect/>
          </a:stretch>
        </p:blipFill>
        <p:spPr>
          <a:xfrm>
            <a:off x="9546288" y="971997"/>
            <a:ext cx="1152525" cy="1152525"/>
          </a:xfrm>
          <a:prstGeom prst="rect">
            <a:avLst/>
          </a:prstGeom>
        </p:spPr>
      </p:pic>
      <p:sp>
        <p:nvSpPr>
          <p:cNvPr id="53" name="TextBox 52">
            <a:extLst>
              <a:ext uri="{FF2B5EF4-FFF2-40B4-BE49-F238E27FC236}">
                <a16:creationId xmlns:a16="http://schemas.microsoft.com/office/drawing/2014/main" id="{D88A18F9-808B-4C89-A950-9F62F69BFA7F}"/>
              </a:ext>
            </a:extLst>
          </p:cNvPr>
          <p:cNvSpPr txBox="1"/>
          <p:nvPr/>
        </p:nvSpPr>
        <p:spPr>
          <a:xfrm>
            <a:off x="9531070" y="967281"/>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Dujos iš degalinių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E4E97FF0-4021-4B99-8CFA-205C27659565}"/>
              </a:ext>
            </a:extLst>
          </p:cNvPr>
          <p:cNvPicPr>
            <a:picLocks noChangeAspect="1"/>
          </p:cNvPicPr>
          <p:nvPr/>
        </p:nvPicPr>
        <p:blipFill>
          <a:blip r:embed="rId20"/>
          <a:stretch>
            <a:fillRect/>
          </a:stretch>
        </p:blipFill>
        <p:spPr>
          <a:xfrm>
            <a:off x="10822547" y="971997"/>
            <a:ext cx="1152525" cy="1152525"/>
          </a:xfrm>
          <a:prstGeom prst="rect">
            <a:avLst/>
          </a:prstGeom>
        </p:spPr>
      </p:pic>
      <p:sp>
        <p:nvSpPr>
          <p:cNvPr id="55" name="TextBox 54">
            <a:extLst>
              <a:ext uri="{FF2B5EF4-FFF2-40B4-BE49-F238E27FC236}">
                <a16:creationId xmlns:a16="http://schemas.microsoft.com/office/drawing/2014/main" id="{B87D3F87-23C7-4EF1-AF34-6F0274FD1227}"/>
              </a:ext>
            </a:extLst>
          </p:cNvPr>
          <p:cNvSpPr txBox="1"/>
          <p:nvPr/>
        </p:nvSpPr>
        <p:spPr>
          <a:xfrm>
            <a:off x="10698813" y="971997"/>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Degalai iš degalinių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6" name="Picture 55">
            <a:extLst>
              <a:ext uri="{FF2B5EF4-FFF2-40B4-BE49-F238E27FC236}">
                <a16:creationId xmlns:a16="http://schemas.microsoft.com/office/drawing/2014/main" id="{E3F6BDFA-01C5-44AB-A4A9-603994EEBAF0}"/>
              </a:ext>
            </a:extLst>
          </p:cNvPr>
          <p:cNvPicPr>
            <a:picLocks noChangeAspect="1"/>
          </p:cNvPicPr>
          <p:nvPr/>
        </p:nvPicPr>
        <p:blipFill>
          <a:blip r:embed="rId21"/>
          <a:stretch>
            <a:fillRect/>
          </a:stretch>
        </p:blipFill>
        <p:spPr>
          <a:xfrm>
            <a:off x="1410663" y="1896500"/>
            <a:ext cx="1152525" cy="1152525"/>
          </a:xfrm>
          <a:prstGeom prst="rect">
            <a:avLst/>
          </a:prstGeom>
        </p:spPr>
      </p:pic>
      <p:sp>
        <p:nvSpPr>
          <p:cNvPr id="57" name="TextBox 56">
            <a:extLst>
              <a:ext uri="{FF2B5EF4-FFF2-40B4-BE49-F238E27FC236}">
                <a16:creationId xmlns:a16="http://schemas.microsoft.com/office/drawing/2014/main" id="{EAD6763D-3032-4239-B79A-2522C068ED03}"/>
              </a:ext>
            </a:extLst>
          </p:cNvPr>
          <p:cNvSpPr txBox="1"/>
          <p:nvPr/>
        </p:nvSpPr>
        <p:spPr>
          <a:xfrm>
            <a:off x="1402920" y="1862350"/>
            <a:ext cx="1387158"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Programinės įrangos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AAC312FB-2BE1-401C-B8DC-B4566426AC58}"/>
              </a:ext>
            </a:extLst>
          </p:cNvPr>
          <p:cNvPicPr>
            <a:picLocks noChangeAspect="1"/>
          </p:cNvPicPr>
          <p:nvPr/>
        </p:nvPicPr>
        <p:blipFill>
          <a:blip r:embed="rId22"/>
          <a:stretch>
            <a:fillRect/>
          </a:stretch>
        </p:blipFill>
        <p:spPr>
          <a:xfrm>
            <a:off x="2803796" y="1977766"/>
            <a:ext cx="986795" cy="986795"/>
          </a:xfrm>
          <a:prstGeom prst="rect">
            <a:avLst/>
          </a:prstGeom>
        </p:spPr>
      </p:pic>
      <p:sp>
        <p:nvSpPr>
          <p:cNvPr id="59" name="TextBox 58">
            <a:extLst>
              <a:ext uri="{FF2B5EF4-FFF2-40B4-BE49-F238E27FC236}">
                <a16:creationId xmlns:a16="http://schemas.microsoft.com/office/drawing/2014/main" id="{24CB9E53-2129-4133-B172-D58F6C92CDF9}"/>
              </a:ext>
            </a:extLst>
          </p:cNvPr>
          <p:cNvSpPr txBox="1"/>
          <p:nvPr/>
        </p:nvSpPr>
        <p:spPr>
          <a:xfrm>
            <a:off x="2797821" y="18623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Saulės elektrinės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A917D0D7-8A36-4866-919D-8EAE4A69546D}"/>
              </a:ext>
            </a:extLst>
          </p:cNvPr>
          <p:cNvPicPr>
            <a:picLocks noChangeAspect="1"/>
          </p:cNvPicPr>
          <p:nvPr/>
        </p:nvPicPr>
        <p:blipFill>
          <a:blip r:embed="rId23"/>
          <a:stretch>
            <a:fillRect/>
          </a:stretch>
        </p:blipFill>
        <p:spPr>
          <a:xfrm>
            <a:off x="3936000" y="1997288"/>
            <a:ext cx="947749" cy="947749"/>
          </a:xfrm>
          <a:prstGeom prst="rect">
            <a:avLst/>
          </a:prstGeom>
        </p:spPr>
      </p:pic>
      <p:sp>
        <p:nvSpPr>
          <p:cNvPr id="61" name="TextBox 60">
            <a:extLst>
              <a:ext uri="{FF2B5EF4-FFF2-40B4-BE49-F238E27FC236}">
                <a16:creationId xmlns:a16="http://schemas.microsoft.com/office/drawing/2014/main" id="{7A0738CE-4706-4CA5-82C4-AC7AC70CDA51}"/>
              </a:ext>
            </a:extLst>
          </p:cNvPr>
          <p:cNvSpPr txBox="1"/>
          <p:nvPr/>
        </p:nvSpPr>
        <p:spPr>
          <a:xfrm>
            <a:off x="3902069" y="18623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Medicininiai prietaisai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2" name="Picture 61">
            <a:extLst>
              <a:ext uri="{FF2B5EF4-FFF2-40B4-BE49-F238E27FC236}">
                <a16:creationId xmlns:a16="http://schemas.microsoft.com/office/drawing/2014/main" id="{3C9FECBD-DB23-4692-9950-B8CE72971D5B}"/>
              </a:ext>
            </a:extLst>
          </p:cNvPr>
          <p:cNvPicPr>
            <a:picLocks noChangeAspect="1"/>
          </p:cNvPicPr>
          <p:nvPr/>
        </p:nvPicPr>
        <p:blipFill>
          <a:blip r:embed="rId24"/>
          <a:stretch>
            <a:fillRect/>
          </a:stretch>
        </p:blipFill>
        <p:spPr>
          <a:xfrm>
            <a:off x="5151329" y="1948232"/>
            <a:ext cx="1035102" cy="1035102"/>
          </a:xfrm>
          <a:prstGeom prst="rect">
            <a:avLst/>
          </a:prstGeom>
        </p:spPr>
      </p:pic>
      <p:sp>
        <p:nvSpPr>
          <p:cNvPr id="63" name="TextBox 62">
            <a:extLst>
              <a:ext uri="{FF2B5EF4-FFF2-40B4-BE49-F238E27FC236}">
                <a16:creationId xmlns:a16="http://schemas.microsoft.com/office/drawing/2014/main" id="{152EAB13-5CEC-4107-858D-10BAE2565521}"/>
              </a:ext>
            </a:extLst>
          </p:cNvPr>
          <p:cNvSpPr txBox="1"/>
          <p:nvPr/>
        </p:nvSpPr>
        <p:spPr>
          <a:xfrm>
            <a:off x="5100259" y="185430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Maitinimo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4" name="Picture 63">
            <a:extLst>
              <a:ext uri="{FF2B5EF4-FFF2-40B4-BE49-F238E27FC236}">
                <a16:creationId xmlns:a16="http://schemas.microsoft.com/office/drawing/2014/main" id="{0F610611-B697-4737-992C-3FB362FD268A}"/>
              </a:ext>
            </a:extLst>
          </p:cNvPr>
          <p:cNvPicPr>
            <a:picLocks noChangeAspect="1"/>
          </p:cNvPicPr>
          <p:nvPr/>
        </p:nvPicPr>
        <p:blipFill>
          <a:blip r:embed="rId25"/>
          <a:stretch>
            <a:fillRect/>
          </a:stretch>
        </p:blipFill>
        <p:spPr>
          <a:xfrm>
            <a:off x="6243022" y="1929991"/>
            <a:ext cx="1048914" cy="1048914"/>
          </a:xfrm>
          <a:prstGeom prst="rect">
            <a:avLst/>
          </a:prstGeom>
        </p:spPr>
      </p:pic>
      <p:sp>
        <p:nvSpPr>
          <p:cNvPr id="65" name="TextBox 64">
            <a:extLst>
              <a:ext uri="{FF2B5EF4-FFF2-40B4-BE49-F238E27FC236}">
                <a16:creationId xmlns:a16="http://schemas.microsoft.com/office/drawing/2014/main" id="{482442D7-AFC3-492B-967E-3D47FE98376F}"/>
              </a:ext>
            </a:extLst>
          </p:cNvPr>
          <p:cNvSpPr txBox="1"/>
          <p:nvPr/>
        </p:nvSpPr>
        <p:spPr>
          <a:xfrm>
            <a:off x="6277384" y="1862350"/>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Sandarumo matavimai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6" name="Picture 65">
            <a:extLst>
              <a:ext uri="{FF2B5EF4-FFF2-40B4-BE49-F238E27FC236}">
                <a16:creationId xmlns:a16="http://schemas.microsoft.com/office/drawing/2014/main" id="{E9416908-11FE-4EDF-A1FE-C521B3711569}"/>
              </a:ext>
            </a:extLst>
          </p:cNvPr>
          <p:cNvPicPr>
            <a:picLocks noChangeAspect="1"/>
          </p:cNvPicPr>
          <p:nvPr/>
        </p:nvPicPr>
        <p:blipFill>
          <a:blip r:embed="rId26"/>
          <a:stretch>
            <a:fillRect/>
          </a:stretch>
        </p:blipFill>
        <p:spPr>
          <a:xfrm>
            <a:off x="7406306" y="1832342"/>
            <a:ext cx="1152525" cy="1152525"/>
          </a:xfrm>
          <a:prstGeom prst="rect">
            <a:avLst/>
          </a:prstGeom>
        </p:spPr>
      </p:pic>
      <p:sp>
        <p:nvSpPr>
          <p:cNvPr id="67" name="TextBox 66">
            <a:extLst>
              <a:ext uri="{FF2B5EF4-FFF2-40B4-BE49-F238E27FC236}">
                <a16:creationId xmlns:a16="http://schemas.microsoft.com/office/drawing/2014/main" id="{2FA40ABA-F98B-4500-95D0-DDD256A7B379}"/>
              </a:ext>
            </a:extLst>
          </p:cNvPr>
          <p:cNvSpPr txBox="1"/>
          <p:nvPr/>
        </p:nvSpPr>
        <p:spPr>
          <a:xfrm>
            <a:off x="7436365" y="18623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Fiksuoto ryšio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8" name="Picture 67">
            <a:extLst>
              <a:ext uri="{FF2B5EF4-FFF2-40B4-BE49-F238E27FC236}">
                <a16:creationId xmlns:a16="http://schemas.microsoft.com/office/drawing/2014/main" id="{433C1503-9415-478B-ACD5-E03C2B84CCC5}"/>
              </a:ext>
            </a:extLst>
          </p:cNvPr>
          <p:cNvPicPr>
            <a:picLocks noChangeAspect="1"/>
          </p:cNvPicPr>
          <p:nvPr/>
        </p:nvPicPr>
        <p:blipFill>
          <a:blip r:embed="rId27"/>
          <a:stretch>
            <a:fillRect/>
          </a:stretch>
        </p:blipFill>
        <p:spPr>
          <a:xfrm>
            <a:off x="8682565" y="1908326"/>
            <a:ext cx="1119034" cy="1119034"/>
          </a:xfrm>
          <a:prstGeom prst="rect">
            <a:avLst/>
          </a:prstGeom>
        </p:spPr>
      </p:pic>
      <p:sp>
        <p:nvSpPr>
          <p:cNvPr id="69" name="TextBox 68">
            <a:extLst>
              <a:ext uri="{FF2B5EF4-FFF2-40B4-BE49-F238E27FC236}">
                <a16:creationId xmlns:a16="http://schemas.microsoft.com/office/drawing/2014/main" id="{AB760608-2F75-4CAA-B5EE-426843684584}"/>
              </a:ext>
            </a:extLst>
          </p:cNvPr>
          <p:cNvSpPr txBox="1"/>
          <p:nvPr/>
        </p:nvSpPr>
        <p:spPr>
          <a:xfrm>
            <a:off x="8571147" y="186960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Vertimo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0" name="Picture 69">
            <a:extLst>
              <a:ext uri="{FF2B5EF4-FFF2-40B4-BE49-F238E27FC236}">
                <a16:creationId xmlns:a16="http://schemas.microsoft.com/office/drawing/2014/main" id="{39231F68-CE27-46B7-8E2C-8CB0C4755953}"/>
              </a:ext>
            </a:extLst>
          </p:cNvPr>
          <p:cNvPicPr>
            <a:picLocks noChangeAspect="1"/>
          </p:cNvPicPr>
          <p:nvPr/>
        </p:nvPicPr>
        <p:blipFill>
          <a:blip r:embed="rId23"/>
          <a:stretch>
            <a:fillRect/>
          </a:stretch>
        </p:blipFill>
        <p:spPr>
          <a:xfrm>
            <a:off x="9733321" y="1969719"/>
            <a:ext cx="947749" cy="947749"/>
          </a:xfrm>
          <a:prstGeom prst="rect">
            <a:avLst/>
          </a:prstGeom>
        </p:spPr>
      </p:pic>
      <p:sp>
        <p:nvSpPr>
          <p:cNvPr id="71" name="TextBox 70">
            <a:extLst>
              <a:ext uri="{FF2B5EF4-FFF2-40B4-BE49-F238E27FC236}">
                <a16:creationId xmlns:a16="http://schemas.microsoft.com/office/drawing/2014/main" id="{293B7639-58FB-4043-ABF8-BB7B9EB63E2F}"/>
              </a:ext>
            </a:extLst>
          </p:cNvPr>
          <p:cNvSpPr txBox="1"/>
          <p:nvPr/>
        </p:nvSpPr>
        <p:spPr>
          <a:xfrm>
            <a:off x="9678463" y="1869600"/>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  Medicininė įranga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2" name="Picture 71">
            <a:extLst>
              <a:ext uri="{FF2B5EF4-FFF2-40B4-BE49-F238E27FC236}">
                <a16:creationId xmlns:a16="http://schemas.microsoft.com/office/drawing/2014/main" id="{39743F1F-7C28-4569-B149-806BD73883A0}"/>
              </a:ext>
            </a:extLst>
          </p:cNvPr>
          <p:cNvPicPr>
            <a:picLocks noChangeAspect="1"/>
          </p:cNvPicPr>
          <p:nvPr/>
        </p:nvPicPr>
        <p:blipFill>
          <a:blip r:embed="rId28"/>
          <a:stretch>
            <a:fillRect/>
          </a:stretch>
        </p:blipFill>
        <p:spPr>
          <a:xfrm>
            <a:off x="10998763" y="1985016"/>
            <a:ext cx="852141" cy="852141"/>
          </a:xfrm>
          <a:prstGeom prst="rect">
            <a:avLst/>
          </a:prstGeom>
        </p:spPr>
      </p:pic>
      <p:sp>
        <p:nvSpPr>
          <p:cNvPr id="73" name="TextBox 72">
            <a:extLst>
              <a:ext uri="{FF2B5EF4-FFF2-40B4-BE49-F238E27FC236}">
                <a16:creationId xmlns:a16="http://schemas.microsoft.com/office/drawing/2014/main" id="{1ACF758A-2911-49C1-9B16-77DA9E298E2D}"/>
              </a:ext>
            </a:extLst>
          </p:cNvPr>
          <p:cNvSpPr txBox="1"/>
          <p:nvPr/>
        </p:nvSpPr>
        <p:spPr>
          <a:xfrm>
            <a:off x="10681070" y="1871335"/>
            <a:ext cx="1496117"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Skalbimas su skalbinių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6" name="Picture 2" descr="COVID-19 ligos (koronaviruso infekcijos) nustatymo tyrimai (DPS)">
            <a:extLst>
              <a:ext uri="{FF2B5EF4-FFF2-40B4-BE49-F238E27FC236}">
                <a16:creationId xmlns:a16="http://schemas.microsoft.com/office/drawing/2014/main" id="{5CD02ED6-CCE8-4C2D-99D8-5FADD4E88EB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44931" y="2960078"/>
            <a:ext cx="971995" cy="971995"/>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30D0DC16-8E2A-4907-8E2F-248B971CFA22}"/>
              </a:ext>
            </a:extLst>
          </p:cNvPr>
          <p:cNvSpPr txBox="1"/>
          <p:nvPr/>
        </p:nvSpPr>
        <p:spPr>
          <a:xfrm>
            <a:off x="1393298" y="2933608"/>
            <a:ext cx="1387158"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Covid-19 tyrimai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4" name="Picture 73">
            <a:extLst>
              <a:ext uri="{FF2B5EF4-FFF2-40B4-BE49-F238E27FC236}">
                <a16:creationId xmlns:a16="http://schemas.microsoft.com/office/drawing/2014/main" id="{6866565C-C3B0-46FD-8464-98046BEA9B27}"/>
              </a:ext>
            </a:extLst>
          </p:cNvPr>
          <p:cNvPicPr>
            <a:picLocks noChangeAspect="1"/>
          </p:cNvPicPr>
          <p:nvPr/>
        </p:nvPicPr>
        <p:blipFill>
          <a:blip r:embed="rId30"/>
          <a:stretch>
            <a:fillRect/>
          </a:stretch>
        </p:blipFill>
        <p:spPr>
          <a:xfrm>
            <a:off x="2907975" y="3049024"/>
            <a:ext cx="889038" cy="889038"/>
          </a:xfrm>
          <a:prstGeom prst="rect">
            <a:avLst/>
          </a:prstGeom>
        </p:spPr>
      </p:pic>
      <p:sp>
        <p:nvSpPr>
          <p:cNvPr id="77" name="TextBox 76">
            <a:extLst>
              <a:ext uri="{FF2B5EF4-FFF2-40B4-BE49-F238E27FC236}">
                <a16:creationId xmlns:a16="http://schemas.microsoft.com/office/drawing/2014/main" id="{A12F6B38-648A-4787-8179-C0DECBBCFB15}"/>
              </a:ext>
            </a:extLst>
          </p:cNvPr>
          <p:cNvSpPr txBox="1"/>
          <p:nvPr/>
        </p:nvSpPr>
        <p:spPr>
          <a:xfrm>
            <a:off x="2596608" y="2933608"/>
            <a:ext cx="1387158"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Nutolusios saulės elektrinės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8" name="Picture 4" descr="Mobiliųjų telefonų nuoma (DPS)">
            <a:extLst>
              <a:ext uri="{FF2B5EF4-FFF2-40B4-BE49-F238E27FC236}">
                <a16:creationId xmlns:a16="http://schemas.microsoft.com/office/drawing/2014/main" id="{087D35F5-3E77-4600-92F7-AA89D591E8B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05754" y="2970125"/>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611CA4C6-3747-4DB0-BE16-2B6E3EBDD4F6}"/>
              </a:ext>
            </a:extLst>
          </p:cNvPr>
          <p:cNvSpPr txBox="1"/>
          <p:nvPr/>
        </p:nvSpPr>
        <p:spPr>
          <a:xfrm>
            <a:off x="3950430" y="293360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Mob. telefonų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6" name="Picture 75">
            <a:extLst>
              <a:ext uri="{FF2B5EF4-FFF2-40B4-BE49-F238E27FC236}">
                <a16:creationId xmlns:a16="http://schemas.microsoft.com/office/drawing/2014/main" id="{23D083C5-499C-4B3A-9776-13C4DA939FA7}"/>
              </a:ext>
            </a:extLst>
          </p:cNvPr>
          <p:cNvPicPr>
            <a:picLocks noChangeAspect="1"/>
          </p:cNvPicPr>
          <p:nvPr/>
        </p:nvPicPr>
        <p:blipFill>
          <a:blip r:embed="rId32"/>
          <a:stretch>
            <a:fillRect/>
          </a:stretch>
        </p:blipFill>
        <p:spPr>
          <a:xfrm>
            <a:off x="5140622" y="2960078"/>
            <a:ext cx="1152525" cy="1152525"/>
          </a:xfrm>
          <a:prstGeom prst="rect">
            <a:avLst/>
          </a:prstGeom>
        </p:spPr>
      </p:pic>
      <p:sp>
        <p:nvSpPr>
          <p:cNvPr id="81" name="TextBox 80">
            <a:extLst>
              <a:ext uri="{FF2B5EF4-FFF2-40B4-BE49-F238E27FC236}">
                <a16:creationId xmlns:a16="http://schemas.microsoft.com/office/drawing/2014/main" id="{8380F45E-C4E4-4FE0-9C1C-8DF53227DADE}"/>
              </a:ext>
            </a:extLst>
          </p:cNvPr>
          <p:cNvSpPr txBox="1"/>
          <p:nvPr/>
        </p:nvSpPr>
        <p:spPr>
          <a:xfrm>
            <a:off x="5109064" y="2935244"/>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Kilimėlių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8" name="Picture 77">
            <a:extLst>
              <a:ext uri="{FF2B5EF4-FFF2-40B4-BE49-F238E27FC236}">
                <a16:creationId xmlns:a16="http://schemas.microsoft.com/office/drawing/2014/main" id="{518F99FF-F291-44AD-8290-9B77C0292AE6}"/>
              </a:ext>
            </a:extLst>
          </p:cNvPr>
          <p:cNvPicPr>
            <a:picLocks noChangeAspect="1"/>
          </p:cNvPicPr>
          <p:nvPr/>
        </p:nvPicPr>
        <p:blipFill>
          <a:blip r:embed="rId33"/>
          <a:stretch>
            <a:fillRect/>
          </a:stretch>
        </p:blipFill>
        <p:spPr>
          <a:xfrm>
            <a:off x="6313970" y="2976674"/>
            <a:ext cx="1025195" cy="1033738"/>
          </a:xfrm>
          <a:prstGeom prst="rect">
            <a:avLst/>
          </a:prstGeom>
        </p:spPr>
      </p:pic>
      <p:sp>
        <p:nvSpPr>
          <p:cNvPr id="83" name="TextBox 82">
            <a:extLst>
              <a:ext uri="{FF2B5EF4-FFF2-40B4-BE49-F238E27FC236}">
                <a16:creationId xmlns:a16="http://schemas.microsoft.com/office/drawing/2014/main" id="{0CD606F5-13A8-4A74-867D-41AE0C23F359}"/>
              </a:ext>
            </a:extLst>
          </p:cNvPr>
          <p:cNvSpPr txBox="1"/>
          <p:nvPr/>
        </p:nvSpPr>
        <p:spPr>
          <a:xfrm>
            <a:off x="6197138" y="293360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Kompiuterinė įranga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2" name="Picture 81">
            <a:extLst>
              <a:ext uri="{FF2B5EF4-FFF2-40B4-BE49-F238E27FC236}">
                <a16:creationId xmlns:a16="http://schemas.microsoft.com/office/drawing/2014/main" id="{AC2717E7-CFDE-4E1D-B238-141D43CE776A}"/>
              </a:ext>
            </a:extLst>
          </p:cNvPr>
          <p:cNvPicPr>
            <a:picLocks noChangeAspect="1"/>
          </p:cNvPicPr>
          <p:nvPr/>
        </p:nvPicPr>
        <p:blipFill>
          <a:blip r:embed="rId34"/>
          <a:stretch>
            <a:fillRect/>
          </a:stretch>
        </p:blipFill>
        <p:spPr>
          <a:xfrm>
            <a:off x="7533509" y="2997411"/>
            <a:ext cx="934662" cy="934662"/>
          </a:xfrm>
          <a:prstGeom prst="rect">
            <a:avLst/>
          </a:prstGeom>
        </p:spPr>
      </p:pic>
      <p:sp>
        <p:nvSpPr>
          <p:cNvPr id="86" name="TextBox 85">
            <a:extLst>
              <a:ext uri="{FF2B5EF4-FFF2-40B4-BE49-F238E27FC236}">
                <a16:creationId xmlns:a16="http://schemas.microsoft.com/office/drawing/2014/main" id="{DCB4A8E8-1CA8-4374-BCAC-67132E1311BD}"/>
              </a:ext>
            </a:extLst>
          </p:cNvPr>
          <p:cNvSpPr txBox="1"/>
          <p:nvPr/>
        </p:nvSpPr>
        <p:spPr>
          <a:xfrm>
            <a:off x="7426218" y="2926831"/>
            <a:ext cx="1222001" cy="230832"/>
          </a:xfrm>
          <a:prstGeom prst="rect">
            <a:avLst/>
          </a:prstGeom>
          <a:noFill/>
        </p:spPr>
        <p:txBody>
          <a:bodyPr wrap="square" lIns="0" rIns="0" rtlCol="0">
            <a:spAutoFit/>
          </a:bodyPr>
          <a:lstStyle/>
          <a:p>
            <a:pPr algn="ctr"/>
            <a:r>
              <a:rPr lang="lt-LT" sz="900" b="1" dirty="0" err="1">
                <a:solidFill>
                  <a:schemeClr val="accent2">
                    <a:lumMod val="50000"/>
                  </a:schemeClr>
                </a:solidFill>
                <a:latin typeface="Times New Roman" panose="02020603050405020304" pitchFamily="18" charset="0"/>
                <a:cs typeface="Times New Roman" panose="02020603050405020304" pitchFamily="18" charset="0"/>
              </a:rPr>
              <a:t>Endoprotezai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2" name="Picture 8" descr="Medicininiai testai (DPS)">
            <a:extLst>
              <a:ext uri="{FF2B5EF4-FFF2-40B4-BE49-F238E27FC236}">
                <a16:creationId xmlns:a16="http://schemas.microsoft.com/office/drawing/2014/main" id="{9B71E5F2-7675-48C0-B1F9-169DD43103D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653010" y="2892190"/>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120E2F1E-377D-45AE-974F-E2D92D0B4CA4}"/>
              </a:ext>
            </a:extLst>
          </p:cNvPr>
          <p:cNvSpPr txBox="1"/>
          <p:nvPr/>
        </p:nvSpPr>
        <p:spPr>
          <a:xfrm>
            <a:off x="8644756" y="293360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Medicininiai testai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4" name="Picture 83">
            <a:extLst>
              <a:ext uri="{FF2B5EF4-FFF2-40B4-BE49-F238E27FC236}">
                <a16:creationId xmlns:a16="http://schemas.microsoft.com/office/drawing/2014/main" id="{F2EB04DA-0285-41F0-B8C6-66721AF18E98}"/>
              </a:ext>
            </a:extLst>
          </p:cNvPr>
          <p:cNvPicPr>
            <a:picLocks noChangeAspect="1"/>
          </p:cNvPicPr>
          <p:nvPr/>
        </p:nvPicPr>
        <p:blipFill>
          <a:blip r:embed="rId36"/>
          <a:stretch>
            <a:fillRect/>
          </a:stretch>
        </p:blipFill>
        <p:spPr>
          <a:xfrm>
            <a:off x="9728262" y="2887981"/>
            <a:ext cx="1152525" cy="1152525"/>
          </a:xfrm>
          <a:prstGeom prst="rect">
            <a:avLst/>
          </a:prstGeom>
        </p:spPr>
      </p:pic>
      <p:sp>
        <p:nvSpPr>
          <p:cNvPr id="90" name="TextBox 89">
            <a:extLst>
              <a:ext uri="{FF2B5EF4-FFF2-40B4-BE49-F238E27FC236}">
                <a16:creationId xmlns:a16="http://schemas.microsoft.com/office/drawing/2014/main" id="{A7E04002-FDFD-480F-8D23-4242D2597368}"/>
              </a:ext>
            </a:extLst>
          </p:cNvPr>
          <p:cNvSpPr txBox="1"/>
          <p:nvPr/>
        </p:nvSpPr>
        <p:spPr>
          <a:xfrm>
            <a:off x="9776762" y="2926831"/>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Valymo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4" name="Picture 10" descr="Valymo paslaugos iš socialinių įmonių (DPS)">
            <a:extLst>
              <a:ext uri="{FF2B5EF4-FFF2-40B4-BE49-F238E27FC236}">
                <a16:creationId xmlns:a16="http://schemas.microsoft.com/office/drawing/2014/main" id="{9A3D3BD5-EDEB-47C7-BD7B-AA0DC6ADDC5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923482" y="2906481"/>
            <a:ext cx="1079188" cy="1079188"/>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54493728-B0E7-4683-9676-8ECEAFCBCE10}"/>
              </a:ext>
            </a:extLst>
          </p:cNvPr>
          <p:cNvSpPr txBox="1"/>
          <p:nvPr/>
        </p:nvSpPr>
        <p:spPr>
          <a:xfrm>
            <a:off x="10943397" y="293677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Valymas iš </a:t>
            </a:r>
            <a:r>
              <a:rPr lang="lt-LT" sz="900" b="1" dirty="0" err="1">
                <a:solidFill>
                  <a:schemeClr val="accent2">
                    <a:lumMod val="50000"/>
                  </a:schemeClr>
                </a:solidFill>
                <a:latin typeface="Times New Roman" panose="02020603050405020304" pitchFamily="18" charset="0"/>
                <a:cs typeface="Times New Roman" panose="02020603050405020304" pitchFamily="18" charset="0"/>
              </a:rPr>
              <a:t>soc</a:t>
            </a:r>
            <a:r>
              <a:rPr lang="lt-LT" sz="900" b="1" dirty="0">
                <a:solidFill>
                  <a:schemeClr val="accent2">
                    <a:lumMod val="50000"/>
                  </a:schemeClr>
                </a:solidFill>
                <a:latin typeface="Times New Roman" panose="02020603050405020304" pitchFamily="18" charset="0"/>
                <a:cs typeface="Times New Roman" panose="02020603050405020304" pitchFamily="18" charset="0"/>
              </a:rPr>
              <a:t>. įmonių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5" name="Picture 84">
            <a:extLst>
              <a:ext uri="{FF2B5EF4-FFF2-40B4-BE49-F238E27FC236}">
                <a16:creationId xmlns:a16="http://schemas.microsoft.com/office/drawing/2014/main" id="{DFF5727D-B1E2-4CB0-B0B4-5F6F2BF4A26D}"/>
              </a:ext>
            </a:extLst>
          </p:cNvPr>
          <p:cNvPicPr>
            <a:picLocks noChangeAspect="1"/>
          </p:cNvPicPr>
          <p:nvPr/>
        </p:nvPicPr>
        <p:blipFill>
          <a:blip r:embed="rId38"/>
          <a:stretch>
            <a:fillRect/>
          </a:stretch>
        </p:blipFill>
        <p:spPr>
          <a:xfrm>
            <a:off x="1406183" y="3840777"/>
            <a:ext cx="1152525" cy="1152525"/>
          </a:xfrm>
          <a:prstGeom prst="rect">
            <a:avLst/>
          </a:prstGeom>
        </p:spPr>
      </p:pic>
      <p:sp>
        <p:nvSpPr>
          <p:cNvPr id="94" name="TextBox 93">
            <a:extLst>
              <a:ext uri="{FF2B5EF4-FFF2-40B4-BE49-F238E27FC236}">
                <a16:creationId xmlns:a16="http://schemas.microsoft.com/office/drawing/2014/main" id="{2816F66D-3623-4B82-995B-26FEBB2354A1}"/>
              </a:ext>
            </a:extLst>
          </p:cNvPr>
          <p:cNvSpPr txBox="1"/>
          <p:nvPr/>
        </p:nvSpPr>
        <p:spPr>
          <a:xfrm>
            <a:off x="1434340" y="38894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Lengvieji automobiliai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157A6B95-6ED5-49CB-8FFA-F23A28AE84E0}"/>
              </a:ext>
            </a:extLst>
          </p:cNvPr>
          <p:cNvPicPr>
            <a:picLocks noChangeAspect="1"/>
          </p:cNvPicPr>
          <p:nvPr/>
        </p:nvPicPr>
        <p:blipFill>
          <a:blip r:embed="rId39"/>
          <a:stretch>
            <a:fillRect/>
          </a:stretch>
        </p:blipFill>
        <p:spPr>
          <a:xfrm>
            <a:off x="2767256" y="3889450"/>
            <a:ext cx="1028015" cy="1028015"/>
          </a:xfrm>
          <a:prstGeom prst="rect">
            <a:avLst/>
          </a:prstGeom>
        </p:spPr>
      </p:pic>
      <p:sp>
        <p:nvSpPr>
          <p:cNvPr id="96" name="TextBox 95">
            <a:extLst>
              <a:ext uri="{FF2B5EF4-FFF2-40B4-BE49-F238E27FC236}">
                <a16:creationId xmlns:a16="http://schemas.microsoft.com/office/drawing/2014/main" id="{0D8FCE8F-C3F4-40DF-8E17-848B366A0B71}"/>
              </a:ext>
            </a:extLst>
          </p:cNvPr>
          <p:cNvSpPr txBox="1"/>
          <p:nvPr/>
        </p:nvSpPr>
        <p:spPr>
          <a:xfrm>
            <a:off x="2650552" y="38894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Elektros energija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9" name="Picture 88">
            <a:extLst>
              <a:ext uri="{FF2B5EF4-FFF2-40B4-BE49-F238E27FC236}">
                <a16:creationId xmlns:a16="http://schemas.microsoft.com/office/drawing/2014/main" id="{BA00D745-226C-45D5-A862-1D4EEE02B0D3}"/>
              </a:ext>
            </a:extLst>
          </p:cNvPr>
          <p:cNvPicPr>
            <a:picLocks noChangeAspect="1"/>
          </p:cNvPicPr>
          <p:nvPr/>
        </p:nvPicPr>
        <p:blipFill>
          <a:blip r:embed="rId40"/>
          <a:stretch>
            <a:fillRect/>
          </a:stretch>
        </p:blipFill>
        <p:spPr>
          <a:xfrm>
            <a:off x="3845916" y="3900155"/>
            <a:ext cx="1037833" cy="1037833"/>
          </a:xfrm>
          <a:prstGeom prst="rect">
            <a:avLst/>
          </a:prstGeom>
        </p:spPr>
      </p:pic>
      <p:sp>
        <p:nvSpPr>
          <p:cNvPr id="98" name="TextBox 97">
            <a:extLst>
              <a:ext uri="{FF2B5EF4-FFF2-40B4-BE49-F238E27FC236}">
                <a16:creationId xmlns:a16="http://schemas.microsoft.com/office/drawing/2014/main" id="{5E8600BA-4D0D-4D48-8800-AD83F7EBFA9D}"/>
              </a:ext>
            </a:extLst>
          </p:cNvPr>
          <p:cNvSpPr txBox="1"/>
          <p:nvPr/>
        </p:nvSpPr>
        <p:spPr>
          <a:xfrm>
            <a:off x="3856092" y="390015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Vakcinos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1" name="Picture 90">
            <a:extLst>
              <a:ext uri="{FF2B5EF4-FFF2-40B4-BE49-F238E27FC236}">
                <a16:creationId xmlns:a16="http://schemas.microsoft.com/office/drawing/2014/main" id="{1ED44BD4-7615-42CC-8D62-992ECBD4A15A}"/>
              </a:ext>
            </a:extLst>
          </p:cNvPr>
          <p:cNvPicPr>
            <a:picLocks noChangeAspect="1"/>
          </p:cNvPicPr>
          <p:nvPr/>
        </p:nvPicPr>
        <p:blipFill>
          <a:blip r:embed="rId41"/>
          <a:stretch>
            <a:fillRect/>
          </a:stretch>
        </p:blipFill>
        <p:spPr>
          <a:xfrm>
            <a:off x="5140623" y="3900155"/>
            <a:ext cx="1015696" cy="1015696"/>
          </a:xfrm>
          <a:prstGeom prst="rect">
            <a:avLst/>
          </a:prstGeom>
        </p:spPr>
      </p:pic>
      <p:sp>
        <p:nvSpPr>
          <p:cNvPr id="100" name="TextBox 99">
            <a:extLst>
              <a:ext uri="{FF2B5EF4-FFF2-40B4-BE49-F238E27FC236}">
                <a16:creationId xmlns:a16="http://schemas.microsoft.com/office/drawing/2014/main" id="{3BE48B6E-153D-43E4-9A80-7F3B421DCA40}"/>
              </a:ext>
            </a:extLst>
          </p:cNvPr>
          <p:cNvSpPr txBox="1"/>
          <p:nvPr/>
        </p:nvSpPr>
        <p:spPr>
          <a:xfrm>
            <a:off x="5128779" y="390660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Apsaugos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3" name="Picture 92">
            <a:extLst>
              <a:ext uri="{FF2B5EF4-FFF2-40B4-BE49-F238E27FC236}">
                <a16:creationId xmlns:a16="http://schemas.microsoft.com/office/drawing/2014/main" id="{FBCFCB42-820E-4E95-B03B-AB29CF0B3B8E}"/>
              </a:ext>
            </a:extLst>
          </p:cNvPr>
          <p:cNvPicPr>
            <a:picLocks noChangeAspect="1"/>
          </p:cNvPicPr>
          <p:nvPr/>
        </p:nvPicPr>
        <p:blipFill>
          <a:blip r:embed="rId42"/>
          <a:stretch>
            <a:fillRect/>
          </a:stretch>
        </p:blipFill>
        <p:spPr>
          <a:xfrm>
            <a:off x="6386351" y="3900155"/>
            <a:ext cx="1060105" cy="1060105"/>
          </a:xfrm>
          <a:prstGeom prst="rect">
            <a:avLst/>
          </a:prstGeom>
        </p:spPr>
      </p:pic>
      <p:sp>
        <p:nvSpPr>
          <p:cNvPr id="102" name="TextBox 101">
            <a:extLst>
              <a:ext uri="{FF2B5EF4-FFF2-40B4-BE49-F238E27FC236}">
                <a16:creationId xmlns:a16="http://schemas.microsoft.com/office/drawing/2014/main" id="{741B6523-87DE-4537-9274-109F9551FD21}"/>
              </a:ext>
            </a:extLst>
          </p:cNvPr>
          <p:cNvSpPr txBox="1"/>
          <p:nvPr/>
        </p:nvSpPr>
        <p:spPr>
          <a:xfrm>
            <a:off x="6295243" y="390768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Buities prekės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5" name="Picture 94">
            <a:extLst>
              <a:ext uri="{FF2B5EF4-FFF2-40B4-BE49-F238E27FC236}">
                <a16:creationId xmlns:a16="http://schemas.microsoft.com/office/drawing/2014/main" id="{EC5FB0BE-4EC1-4F18-9663-20DEA968A5D2}"/>
              </a:ext>
            </a:extLst>
          </p:cNvPr>
          <p:cNvPicPr>
            <a:picLocks noChangeAspect="1"/>
          </p:cNvPicPr>
          <p:nvPr/>
        </p:nvPicPr>
        <p:blipFill>
          <a:blip r:embed="rId43"/>
          <a:stretch>
            <a:fillRect/>
          </a:stretch>
        </p:blipFill>
        <p:spPr>
          <a:xfrm>
            <a:off x="7533509" y="3889450"/>
            <a:ext cx="1152525" cy="1152525"/>
          </a:xfrm>
          <a:prstGeom prst="rect">
            <a:avLst/>
          </a:prstGeom>
        </p:spPr>
      </p:pic>
      <p:sp>
        <p:nvSpPr>
          <p:cNvPr id="104" name="TextBox 103">
            <a:extLst>
              <a:ext uri="{FF2B5EF4-FFF2-40B4-BE49-F238E27FC236}">
                <a16:creationId xmlns:a16="http://schemas.microsoft.com/office/drawing/2014/main" id="{087B3BC9-D80C-4E35-992C-5D2250ECAE45}"/>
              </a:ext>
            </a:extLst>
          </p:cNvPr>
          <p:cNvSpPr txBox="1"/>
          <p:nvPr/>
        </p:nvSpPr>
        <p:spPr>
          <a:xfrm>
            <a:off x="7361856" y="3906605"/>
            <a:ext cx="149087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Biuro įranga ir spausdintuvai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7" name="Picture 96">
            <a:extLst>
              <a:ext uri="{FF2B5EF4-FFF2-40B4-BE49-F238E27FC236}">
                <a16:creationId xmlns:a16="http://schemas.microsoft.com/office/drawing/2014/main" id="{FD6A9750-9671-46CC-9816-3D46CB174D40}"/>
              </a:ext>
            </a:extLst>
          </p:cNvPr>
          <p:cNvPicPr>
            <a:picLocks noChangeAspect="1"/>
          </p:cNvPicPr>
          <p:nvPr/>
        </p:nvPicPr>
        <p:blipFill>
          <a:blip r:embed="rId44"/>
          <a:stretch>
            <a:fillRect/>
          </a:stretch>
        </p:blipFill>
        <p:spPr>
          <a:xfrm>
            <a:off x="8841767" y="3973526"/>
            <a:ext cx="947487" cy="947487"/>
          </a:xfrm>
          <a:prstGeom prst="rect">
            <a:avLst/>
          </a:prstGeom>
        </p:spPr>
      </p:pic>
      <p:sp>
        <p:nvSpPr>
          <p:cNvPr id="106" name="TextBox 105">
            <a:extLst>
              <a:ext uri="{FF2B5EF4-FFF2-40B4-BE49-F238E27FC236}">
                <a16:creationId xmlns:a16="http://schemas.microsoft.com/office/drawing/2014/main" id="{149F26A4-3269-453C-A882-C759BBEB26AF}"/>
              </a:ext>
            </a:extLst>
          </p:cNvPr>
          <p:cNvSpPr txBox="1"/>
          <p:nvPr/>
        </p:nvSpPr>
        <p:spPr>
          <a:xfrm>
            <a:off x="8580980" y="3906605"/>
            <a:ext cx="149087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Pašto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9" name="Picture 98">
            <a:extLst>
              <a:ext uri="{FF2B5EF4-FFF2-40B4-BE49-F238E27FC236}">
                <a16:creationId xmlns:a16="http://schemas.microsoft.com/office/drawing/2014/main" id="{64FEF902-B2C4-4424-AE93-5B0096FD11BF}"/>
              </a:ext>
            </a:extLst>
          </p:cNvPr>
          <p:cNvPicPr>
            <a:picLocks noChangeAspect="1"/>
          </p:cNvPicPr>
          <p:nvPr/>
        </p:nvPicPr>
        <p:blipFill>
          <a:blip r:embed="rId45"/>
          <a:stretch>
            <a:fillRect/>
          </a:stretch>
        </p:blipFill>
        <p:spPr>
          <a:xfrm>
            <a:off x="9749609" y="3871006"/>
            <a:ext cx="1152525" cy="1152525"/>
          </a:xfrm>
          <a:prstGeom prst="rect">
            <a:avLst/>
          </a:prstGeom>
        </p:spPr>
      </p:pic>
      <p:sp>
        <p:nvSpPr>
          <p:cNvPr id="108" name="TextBox 107">
            <a:extLst>
              <a:ext uri="{FF2B5EF4-FFF2-40B4-BE49-F238E27FC236}">
                <a16:creationId xmlns:a16="http://schemas.microsoft.com/office/drawing/2014/main" id="{DE6818C9-4808-4CB3-B402-5E10112189F7}"/>
              </a:ext>
            </a:extLst>
          </p:cNvPr>
          <p:cNvSpPr txBox="1"/>
          <p:nvPr/>
        </p:nvSpPr>
        <p:spPr>
          <a:xfrm>
            <a:off x="9580435" y="3906605"/>
            <a:ext cx="149087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Audito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1" name="Picture 100">
            <a:extLst>
              <a:ext uri="{FF2B5EF4-FFF2-40B4-BE49-F238E27FC236}">
                <a16:creationId xmlns:a16="http://schemas.microsoft.com/office/drawing/2014/main" id="{49B17DA0-41A0-4765-9E1E-AF2962774EA4}"/>
              </a:ext>
            </a:extLst>
          </p:cNvPr>
          <p:cNvPicPr>
            <a:picLocks noChangeAspect="1"/>
          </p:cNvPicPr>
          <p:nvPr/>
        </p:nvPicPr>
        <p:blipFill>
          <a:blip r:embed="rId46"/>
          <a:stretch>
            <a:fillRect/>
          </a:stretch>
        </p:blipFill>
        <p:spPr>
          <a:xfrm>
            <a:off x="10886813" y="3889450"/>
            <a:ext cx="1152525" cy="1152525"/>
          </a:xfrm>
          <a:prstGeom prst="rect">
            <a:avLst/>
          </a:prstGeom>
        </p:spPr>
      </p:pic>
      <p:sp>
        <p:nvSpPr>
          <p:cNvPr id="110" name="TextBox 109">
            <a:extLst>
              <a:ext uri="{FF2B5EF4-FFF2-40B4-BE49-F238E27FC236}">
                <a16:creationId xmlns:a16="http://schemas.microsoft.com/office/drawing/2014/main" id="{A9199D91-6497-4809-8A31-FA3B32E050FF}"/>
              </a:ext>
            </a:extLst>
          </p:cNvPr>
          <p:cNvSpPr txBox="1"/>
          <p:nvPr/>
        </p:nvSpPr>
        <p:spPr>
          <a:xfrm>
            <a:off x="10738689" y="3899827"/>
            <a:ext cx="145202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Automobilių draudimas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 name="Picture 102">
            <a:extLst>
              <a:ext uri="{FF2B5EF4-FFF2-40B4-BE49-F238E27FC236}">
                <a16:creationId xmlns:a16="http://schemas.microsoft.com/office/drawing/2014/main" id="{1BA32D76-91F5-44BE-B4AC-6776D4A04C77}"/>
              </a:ext>
            </a:extLst>
          </p:cNvPr>
          <p:cNvPicPr>
            <a:picLocks noChangeAspect="1"/>
          </p:cNvPicPr>
          <p:nvPr/>
        </p:nvPicPr>
        <p:blipFill>
          <a:blip r:embed="rId47"/>
          <a:stretch>
            <a:fillRect/>
          </a:stretch>
        </p:blipFill>
        <p:spPr>
          <a:xfrm>
            <a:off x="1405885" y="4738134"/>
            <a:ext cx="1152525" cy="1152525"/>
          </a:xfrm>
          <a:prstGeom prst="rect">
            <a:avLst/>
          </a:prstGeom>
        </p:spPr>
      </p:pic>
      <p:sp>
        <p:nvSpPr>
          <p:cNvPr id="112" name="TextBox 111">
            <a:extLst>
              <a:ext uri="{FF2B5EF4-FFF2-40B4-BE49-F238E27FC236}">
                <a16:creationId xmlns:a16="http://schemas.microsoft.com/office/drawing/2014/main" id="{285626EA-5432-42E9-B1F9-C110AECDFC3C}"/>
              </a:ext>
            </a:extLst>
          </p:cNvPr>
          <p:cNvSpPr txBox="1"/>
          <p:nvPr/>
        </p:nvSpPr>
        <p:spPr>
          <a:xfrm>
            <a:off x="1421658" y="479310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Kurjerių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5" name="Picture 104">
            <a:extLst>
              <a:ext uri="{FF2B5EF4-FFF2-40B4-BE49-F238E27FC236}">
                <a16:creationId xmlns:a16="http://schemas.microsoft.com/office/drawing/2014/main" id="{0D989E24-0DD6-4E54-B572-AEDB5BB46346}"/>
              </a:ext>
            </a:extLst>
          </p:cNvPr>
          <p:cNvPicPr>
            <a:picLocks noChangeAspect="1"/>
          </p:cNvPicPr>
          <p:nvPr/>
        </p:nvPicPr>
        <p:blipFill>
          <a:blip r:embed="rId48"/>
          <a:stretch>
            <a:fillRect/>
          </a:stretch>
        </p:blipFill>
        <p:spPr>
          <a:xfrm>
            <a:off x="2754187" y="4800388"/>
            <a:ext cx="1028015" cy="1028015"/>
          </a:xfrm>
          <a:prstGeom prst="rect">
            <a:avLst/>
          </a:prstGeom>
        </p:spPr>
      </p:pic>
      <p:sp>
        <p:nvSpPr>
          <p:cNvPr id="114" name="TextBox 113">
            <a:extLst>
              <a:ext uri="{FF2B5EF4-FFF2-40B4-BE49-F238E27FC236}">
                <a16:creationId xmlns:a16="http://schemas.microsoft.com/office/drawing/2014/main" id="{1A1ACD2B-973B-4AF4-A106-2CC351638BAF}"/>
              </a:ext>
            </a:extLst>
          </p:cNvPr>
          <p:cNvSpPr txBox="1"/>
          <p:nvPr/>
        </p:nvSpPr>
        <p:spPr>
          <a:xfrm>
            <a:off x="2579757" y="4792699"/>
            <a:ext cx="1300499"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Daugiabučių atnaujinimas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7" name="Picture 106">
            <a:extLst>
              <a:ext uri="{FF2B5EF4-FFF2-40B4-BE49-F238E27FC236}">
                <a16:creationId xmlns:a16="http://schemas.microsoft.com/office/drawing/2014/main" id="{B45FDC32-103F-42BE-B66A-A625E214C92D}"/>
              </a:ext>
            </a:extLst>
          </p:cNvPr>
          <p:cNvPicPr>
            <a:picLocks noChangeAspect="1"/>
          </p:cNvPicPr>
          <p:nvPr/>
        </p:nvPicPr>
        <p:blipFill>
          <a:blip r:embed="rId49"/>
          <a:stretch>
            <a:fillRect/>
          </a:stretch>
        </p:blipFill>
        <p:spPr>
          <a:xfrm>
            <a:off x="3875856" y="4738134"/>
            <a:ext cx="1152525" cy="1152525"/>
          </a:xfrm>
          <a:prstGeom prst="rect">
            <a:avLst/>
          </a:prstGeom>
        </p:spPr>
      </p:pic>
      <p:sp>
        <p:nvSpPr>
          <p:cNvPr id="116" name="TextBox 115">
            <a:extLst>
              <a:ext uri="{FF2B5EF4-FFF2-40B4-BE49-F238E27FC236}">
                <a16:creationId xmlns:a16="http://schemas.microsoft.com/office/drawing/2014/main" id="{47E0CCD4-69B2-4D5D-9275-71AB8A9DBCF6}"/>
              </a:ext>
            </a:extLst>
          </p:cNvPr>
          <p:cNvSpPr txBox="1"/>
          <p:nvPr/>
        </p:nvSpPr>
        <p:spPr>
          <a:xfrm>
            <a:off x="3913750" y="479269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Gamtinės dujos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9" name="Picture 108">
            <a:extLst>
              <a:ext uri="{FF2B5EF4-FFF2-40B4-BE49-F238E27FC236}">
                <a16:creationId xmlns:a16="http://schemas.microsoft.com/office/drawing/2014/main" id="{6430CAE0-0469-4299-93AA-4DA0C17172C6}"/>
              </a:ext>
            </a:extLst>
          </p:cNvPr>
          <p:cNvPicPr>
            <a:picLocks noChangeAspect="1"/>
          </p:cNvPicPr>
          <p:nvPr/>
        </p:nvPicPr>
        <p:blipFill>
          <a:blip r:embed="rId50"/>
          <a:stretch>
            <a:fillRect/>
          </a:stretch>
        </p:blipFill>
        <p:spPr>
          <a:xfrm>
            <a:off x="5246923" y="4908516"/>
            <a:ext cx="919887" cy="919887"/>
          </a:xfrm>
          <a:prstGeom prst="rect">
            <a:avLst/>
          </a:prstGeom>
        </p:spPr>
      </p:pic>
      <p:sp>
        <p:nvSpPr>
          <p:cNvPr id="118" name="TextBox 117">
            <a:extLst>
              <a:ext uri="{FF2B5EF4-FFF2-40B4-BE49-F238E27FC236}">
                <a16:creationId xmlns:a16="http://schemas.microsoft.com/office/drawing/2014/main" id="{3478005B-009B-4F8D-A2A6-E43F98378845}"/>
              </a:ext>
            </a:extLst>
          </p:cNvPr>
          <p:cNvSpPr txBox="1"/>
          <p:nvPr/>
        </p:nvSpPr>
        <p:spPr>
          <a:xfrm>
            <a:off x="5061753"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Dezinfekciniai tirpalai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1" name="Picture 110">
            <a:extLst>
              <a:ext uri="{FF2B5EF4-FFF2-40B4-BE49-F238E27FC236}">
                <a16:creationId xmlns:a16="http://schemas.microsoft.com/office/drawing/2014/main" id="{05331A5C-11D5-4E15-95C4-D811CD1BEE45}"/>
              </a:ext>
            </a:extLst>
          </p:cNvPr>
          <p:cNvPicPr>
            <a:picLocks noChangeAspect="1"/>
          </p:cNvPicPr>
          <p:nvPr/>
        </p:nvPicPr>
        <p:blipFill>
          <a:blip r:embed="rId51"/>
          <a:stretch>
            <a:fillRect/>
          </a:stretch>
        </p:blipFill>
        <p:spPr>
          <a:xfrm>
            <a:off x="6455576" y="4866922"/>
            <a:ext cx="1043809" cy="1043809"/>
          </a:xfrm>
          <a:prstGeom prst="rect">
            <a:avLst/>
          </a:prstGeom>
        </p:spPr>
      </p:pic>
      <p:sp>
        <p:nvSpPr>
          <p:cNvPr id="120" name="TextBox 119">
            <a:extLst>
              <a:ext uri="{FF2B5EF4-FFF2-40B4-BE49-F238E27FC236}">
                <a16:creationId xmlns:a16="http://schemas.microsoft.com/office/drawing/2014/main" id="{45F13279-C902-4369-A6DC-872C436163A0}"/>
              </a:ext>
            </a:extLst>
          </p:cNvPr>
          <p:cNvSpPr txBox="1"/>
          <p:nvPr/>
        </p:nvSpPr>
        <p:spPr>
          <a:xfrm>
            <a:off x="6233310" y="4791063"/>
            <a:ext cx="146154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Vienkartinės medicininės pr.</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3" name="Picture 112">
            <a:extLst>
              <a:ext uri="{FF2B5EF4-FFF2-40B4-BE49-F238E27FC236}">
                <a16:creationId xmlns:a16="http://schemas.microsoft.com/office/drawing/2014/main" id="{5A38228F-6908-4243-97B5-DC39106EB952}"/>
              </a:ext>
            </a:extLst>
          </p:cNvPr>
          <p:cNvPicPr>
            <a:picLocks noChangeAspect="1"/>
          </p:cNvPicPr>
          <p:nvPr/>
        </p:nvPicPr>
        <p:blipFill>
          <a:blip r:embed="rId52"/>
          <a:stretch>
            <a:fillRect/>
          </a:stretch>
        </p:blipFill>
        <p:spPr>
          <a:xfrm>
            <a:off x="7747202" y="4858064"/>
            <a:ext cx="1152525" cy="1152525"/>
          </a:xfrm>
          <a:prstGeom prst="rect">
            <a:avLst/>
          </a:prstGeom>
        </p:spPr>
      </p:pic>
      <p:sp>
        <p:nvSpPr>
          <p:cNvPr id="122" name="TextBox 121">
            <a:extLst>
              <a:ext uri="{FF2B5EF4-FFF2-40B4-BE49-F238E27FC236}">
                <a16:creationId xmlns:a16="http://schemas.microsoft.com/office/drawing/2014/main" id="{13890D94-1D8B-44A3-88CA-89F07323B587}"/>
              </a:ext>
            </a:extLst>
          </p:cNvPr>
          <p:cNvSpPr txBox="1"/>
          <p:nvPr/>
        </p:nvSpPr>
        <p:spPr>
          <a:xfrm>
            <a:off x="7676488"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Spausdintuvų kasetės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5" name="Picture 114">
            <a:extLst>
              <a:ext uri="{FF2B5EF4-FFF2-40B4-BE49-F238E27FC236}">
                <a16:creationId xmlns:a16="http://schemas.microsoft.com/office/drawing/2014/main" id="{AB9860C3-B416-426A-9515-DA35CC4ADE20}"/>
              </a:ext>
            </a:extLst>
          </p:cNvPr>
          <p:cNvPicPr>
            <a:picLocks noChangeAspect="1"/>
          </p:cNvPicPr>
          <p:nvPr/>
        </p:nvPicPr>
        <p:blipFill>
          <a:blip r:embed="rId53"/>
          <a:stretch>
            <a:fillRect/>
          </a:stretch>
        </p:blipFill>
        <p:spPr>
          <a:xfrm>
            <a:off x="8884280" y="4849592"/>
            <a:ext cx="972586" cy="972586"/>
          </a:xfrm>
          <a:prstGeom prst="rect">
            <a:avLst/>
          </a:prstGeom>
        </p:spPr>
      </p:pic>
      <p:sp>
        <p:nvSpPr>
          <p:cNvPr id="124" name="TextBox 123">
            <a:extLst>
              <a:ext uri="{FF2B5EF4-FFF2-40B4-BE49-F238E27FC236}">
                <a16:creationId xmlns:a16="http://schemas.microsoft.com/office/drawing/2014/main" id="{9AF8ED52-48C2-4AE9-98D6-FCE15463C852}"/>
              </a:ext>
            </a:extLst>
          </p:cNvPr>
          <p:cNvSpPr txBox="1"/>
          <p:nvPr/>
        </p:nvSpPr>
        <p:spPr>
          <a:xfrm>
            <a:off x="8803029"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Kompiuterių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6" name="Picture 12" descr="Mobilieji telefonai (DPS)">
            <a:extLst>
              <a:ext uri="{FF2B5EF4-FFF2-40B4-BE49-F238E27FC236}">
                <a16:creationId xmlns:a16="http://schemas.microsoft.com/office/drawing/2014/main" id="{96273BDF-1E36-486E-9757-526C70D7261B}"/>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9869980" y="4753849"/>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a:extLst>
              <a:ext uri="{FF2B5EF4-FFF2-40B4-BE49-F238E27FC236}">
                <a16:creationId xmlns:a16="http://schemas.microsoft.com/office/drawing/2014/main" id="{2993000C-54A4-40E0-9704-F91334814A00}"/>
              </a:ext>
            </a:extLst>
          </p:cNvPr>
          <p:cNvSpPr txBox="1"/>
          <p:nvPr/>
        </p:nvSpPr>
        <p:spPr>
          <a:xfrm>
            <a:off x="9900588"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Mobilieji telefonai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7" name="Picture 116">
            <a:extLst>
              <a:ext uri="{FF2B5EF4-FFF2-40B4-BE49-F238E27FC236}">
                <a16:creationId xmlns:a16="http://schemas.microsoft.com/office/drawing/2014/main" id="{2DF5657B-10F4-4BE5-B376-13D919699B9F}"/>
              </a:ext>
            </a:extLst>
          </p:cNvPr>
          <p:cNvPicPr>
            <a:picLocks noChangeAspect="1"/>
          </p:cNvPicPr>
          <p:nvPr/>
        </p:nvPicPr>
        <p:blipFill>
          <a:blip r:embed="rId55"/>
          <a:stretch>
            <a:fillRect/>
          </a:stretch>
        </p:blipFill>
        <p:spPr>
          <a:xfrm>
            <a:off x="11130720" y="4897553"/>
            <a:ext cx="924626" cy="924626"/>
          </a:xfrm>
          <a:prstGeom prst="rect">
            <a:avLst/>
          </a:prstGeom>
        </p:spPr>
      </p:pic>
      <p:sp>
        <p:nvSpPr>
          <p:cNvPr id="128" name="TextBox 127">
            <a:extLst>
              <a:ext uri="{FF2B5EF4-FFF2-40B4-BE49-F238E27FC236}">
                <a16:creationId xmlns:a16="http://schemas.microsoft.com/office/drawing/2014/main" id="{67932638-7267-4E3D-A8D8-D09CDBF28EA0}"/>
              </a:ext>
            </a:extLst>
          </p:cNvPr>
          <p:cNvSpPr txBox="1"/>
          <p:nvPr/>
        </p:nvSpPr>
        <p:spPr>
          <a:xfrm>
            <a:off x="10952561" y="4791063"/>
            <a:ext cx="1222001" cy="230832"/>
          </a:xfrm>
          <a:prstGeom prst="rect">
            <a:avLst/>
          </a:prstGeom>
          <a:noFill/>
        </p:spPr>
        <p:txBody>
          <a:bodyPr wrap="square" lIns="0" rIns="0" rtlCol="0">
            <a:spAutoFit/>
          </a:bodyPr>
          <a:lstStyle/>
          <a:p>
            <a:pPr algn="ctr"/>
            <a:r>
              <a:rPr lang="en-US" sz="900" b="1" dirty="0">
                <a:solidFill>
                  <a:schemeClr val="accent2">
                    <a:lumMod val="50000"/>
                  </a:schemeClr>
                </a:solidFill>
                <a:latin typeface="Times New Roman" panose="02020603050405020304" pitchFamily="18" charset="0"/>
                <a:cs typeface="Times New Roman" panose="02020603050405020304" pitchFamily="18" charset="0"/>
              </a:rPr>
              <a:t>E</a:t>
            </a:r>
            <a:r>
              <a:rPr lang="lt-LT" sz="900" b="1" dirty="0" err="1">
                <a:solidFill>
                  <a:schemeClr val="accent2">
                    <a:lumMod val="50000"/>
                  </a:schemeClr>
                </a:solidFill>
                <a:latin typeface="Times New Roman" panose="02020603050405020304" pitchFamily="18" charset="0"/>
                <a:cs typeface="Times New Roman" panose="02020603050405020304" pitchFamily="18" charset="0"/>
              </a:rPr>
              <a:t>lektros</a:t>
            </a:r>
            <a:r>
              <a:rPr lang="lt-LT" sz="900" b="1" dirty="0">
                <a:solidFill>
                  <a:schemeClr val="accent2">
                    <a:lumMod val="50000"/>
                  </a:schemeClr>
                </a:solidFill>
                <a:latin typeface="Times New Roman" panose="02020603050405020304" pitchFamily="18" charset="0"/>
                <a:cs typeface="Times New Roman" panose="02020603050405020304" pitchFamily="18" charset="0"/>
              </a:rPr>
              <a:t> prekės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9" name="Picture 118">
            <a:extLst>
              <a:ext uri="{FF2B5EF4-FFF2-40B4-BE49-F238E27FC236}">
                <a16:creationId xmlns:a16="http://schemas.microsoft.com/office/drawing/2014/main" id="{0B1CE341-3453-4AEE-877F-0CE3A5DE54E8}"/>
              </a:ext>
            </a:extLst>
          </p:cNvPr>
          <p:cNvPicPr>
            <a:picLocks noChangeAspect="1"/>
          </p:cNvPicPr>
          <p:nvPr/>
        </p:nvPicPr>
        <p:blipFill>
          <a:blip r:embed="rId56"/>
          <a:stretch>
            <a:fillRect/>
          </a:stretch>
        </p:blipFill>
        <p:spPr>
          <a:xfrm>
            <a:off x="1414015" y="5762687"/>
            <a:ext cx="1152525" cy="1152525"/>
          </a:xfrm>
          <a:prstGeom prst="rect">
            <a:avLst/>
          </a:prstGeom>
        </p:spPr>
      </p:pic>
      <p:sp>
        <p:nvSpPr>
          <p:cNvPr id="130" name="TextBox 129">
            <a:extLst>
              <a:ext uri="{FF2B5EF4-FFF2-40B4-BE49-F238E27FC236}">
                <a16:creationId xmlns:a16="http://schemas.microsoft.com/office/drawing/2014/main" id="{222743A9-AE34-4AE3-85DB-416EBEE8DEFB}"/>
              </a:ext>
            </a:extLst>
          </p:cNvPr>
          <p:cNvSpPr txBox="1"/>
          <p:nvPr/>
        </p:nvSpPr>
        <p:spPr>
          <a:xfrm>
            <a:off x="1364353" y="571097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Biuro popierius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1" name="Picture 120">
            <a:extLst>
              <a:ext uri="{FF2B5EF4-FFF2-40B4-BE49-F238E27FC236}">
                <a16:creationId xmlns:a16="http://schemas.microsoft.com/office/drawing/2014/main" id="{FB19CB76-ED92-474E-A4C1-9EE477062917}"/>
              </a:ext>
            </a:extLst>
          </p:cNvPr>
          <p:cNvPicPr>
            <a:picLocks noChangeAspect="1"/>
          </p:cNvPicPr>
          <p:nvPr/>
        </p:nvPicPr>
        <p:blipFill>
          <a:blip r:embed="rId57"/>
          <a:stretch>
            <a:fillRect/>
          </a:stretch>
        </p:blipFill>
        <p:spPr>
          <a:xfrm>
            <a:off x="2538656" y="5748560"/>
            <a:ext cx="1152525" cy="1152525"/>
          </a:xfrm>
          <a:prstGeom prst="rect">
            <a:avLst/>
          </a:prstGeom>
        </p:spPr>
      </p:pic>
      <p:sp>
        <p:nvSpPr>
          <p:cNvPr id="132" name="TextBox 131">
            <a:extLst>
              <a:ext uri="{FF2B5EF4-FFF2-40B4-BE49-F238E27FC236}">
                <a16:creationId xmlns:a16="http://schemas.microsoft.com/office/drawing/2014/main" id="{E36AE72B-22A3-432E-838F-06AEEEB22F7E}"/>
              </a:ext>
            </a:extLst>
          </p:cNvPr>
          <p:cNvSpPr txBox="1"/>
          <p:nvPr/>
        </p:nvSpPr>
        <p:spPr>
          <a:xfrm>
            <a:off x="2616364" y="571097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Higieninis popierius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3" name="Picture 122">
            <a:extLst>
              <a:ext uri="{FF2B5EF4-FFF2-40B4-BE49-F238E27FC236}">
                <a16:creationId xmlns:a16="http://schemas.microsoft.com/office/drawing/2014/main" id="{7E93FDA4-54B1-46E3-8BB2-F411CA7ADE6D}"/>
              </a:ext>
            </a:extLst>
          </p:cNvPr>
          <p:cNvPicPr>
            <a:picLocks noChangeAspect="1"/>
          </p:cNvPicPr>
          <p:nvPr/>
        </p:nvPicPr>
        <p:blipFill>
          <a:blip r:embed="rId58"/>
          <a:stretch>
            <a:fillRect/>
          </a:stretch>
        </p:blipFill>
        <p:spPr>
          <a:xfrm>
            <a:off x="3846581" y="5762686"/>
            <a:ext cx="1152525" cy="1152525"/>
          </a:xfrm>
          <a:prstGeom prst="rect">
            <a:avLst/>
          </a:prstGeom>
        </p:spPr>
      </p:pic>
      <p:sp>
        <p:nvSpPr>
          <p:cNvPr id="134" name="TextBox 133">
            <a:extLst>
              <a:ext uri="{FF2B5EF4-FFF2-40B4-BE49-F238E27FC236}">
                <a16:creationId xmlns:a16="http://schemas.microsoft.com/office/drawing/2014/main" id="{686AF651-9B66-4519-B9C6-82E31D9EC8F0}"/>
              </a:ext>
            </a:extLst>
          </p:cNvPr>
          <p:cNvSpPr txBox="1"/>
          <p:nvPr/>
        </p:nvSpPr>
        <p:spPr>
          <a:xfrm>
            <a:off x="3829004" y="571057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Kanceliarinės prekės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5" name="Picture 124">
            <a:extLst>
              <a:ext uri="{FF2B5EF4-FFF2-40B4-BE49-F238E27FC236}">
                <a16:creationId xmlns:a16="http://schemas.microsoft.com/office/drawing/2014/main" id="{ADC906A6-239B-44C4-AE15-911C1A1F9C4C}"/>
              </a:ext>
            </a:extLst>
          </p:cNvPr>
          <p:cNvPicPr>
            <a:picLocks noChangeAspect="1"/>
          </p:cNvPicPr>
          <p:nvPr/>
        </p:nvPicPr>
        <p:blipFill>
          <a:blip r:embed="rId59"/>
          <a:stretch>
            <a:fillRect/>
          </a:stretch>
        </p:blipFill>
        <p:spPr>
          <a:xfrm>
            <a:off x="5261920" y="5827071"/>
            <a:ext cx="919888" cy="919888"/>
          </a:xfrm>
          <a:prstGeom prst="rect">
            <a:avLst/>
          </a:prstGeom>
        </p:spPr>
      </p:pic>
      <p:sp>
        <p:nvSpPr>
          <p:cNvPr id="136" name="TextBox 135">
            <a:extLst>
              <a:ext uri="{FF2B5EF4-FFF2-40B4-BE49-F238E27FC236}">
                <a16:creationId xmlns:a16="http://schemas.microsoft.com/office/drawing/2014/main" id="{8672AF45-FDEE-4FED-A6D3-9D1C3A4B893E}"/>
              </a:ext>
            </a:extLst>
          </p:cNvPr>
          <p:cNvSpPr txBox="1"/>
          <p:nvPr/>
        </p:nvSpPr>
        <p:spPr>
          <a:xfrm>
            <a:off x="5188912" y="571057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Statinių ekspertizė</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7" name="Picture 126">
            <a:extLst>
              <a:ext uri="{FF2B5EF4-FFF2-40B4-BE49-F238E27FC236}">
                <a16:creationId xmlns:a16="http://schemas.microsoft.com/office/drawing/2014/main" id="{B1A4748B-F00D-4527-8E8B-6851EE7B389F}"/>
              </a:ext>
            </a:extLst>
          </p:cNvPr>
          <p:cNvPicPr>
            <a:picLocks noChangeAspect="1"/>
          </p:cNvPicPr>
          <p:nvPr/>
        </p:nvPicPr>
        <p:blipFill>
          <a:blip r:embed="rId60"/>
          <a:stretch>
            <a:fillRect/>
          </a:stretch>
        </p:blipFill>
        <p:spPr>
          <a:xfrm>
            <a:off x="6529774" y="5886002"/>
            <a:ext cx="950037" cy="950037"/>
          </a:xfrm>
          <a:prstGeom prst="rect">
            <a:avLst/>
          </a:prstGeom>
        </p:spPr>
      </p:pic>
      <p:sp>
        <p:nvSpPr>
          <p:cNvPr id="138" name="TextBox 137">
            <a:extLst>
              <a:ext uri="{FF2B5EF4-FFF2-40B4-BE49-F238E27FC236}">
                <a16:creationId xmlns:a16="http://schemas.microsoft.com/office/drawing/2014/main" id="{A2230084-373E-41D3-986F-740221CF3A1B}"/>
              </a:ext>
            </a:extLst>
          </p:cNvPr>
          <p:cNvSpPr txBox="1"/>
          <p:nvPr/>
        </p:nvSpPr>
        <p:spPr>
          <a:xfrm>
            <a:off x="6353079" y="571057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Maisto produktai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4" name="Picture 1023">
            <a:extLst>
              <a:ext uri="{FF2B5EF4-FFF2-40B4-BE49-F238E27FC236}">
                <a16:creationId xmlns:a16="http://schemas.microsoft.com/office/drawing/2014/main" id="{93A0204F-A86F-4979-9492-C3D5FD2FD4D5}"/>
              </a:ext>
            </a:extLst>
          </p:cNvPr>
          <p:cNvPicPr>
            <a:picLocks noChangeAspect="1"/>
          </p:cNvPicPr>
          <p:nvPr/>
        </p:nvPicPr>
        <p:blipFill>
          <a:blip r:embed="rId61"/>
          <a:stretch>
            <a:fillRect/>
          </a:stretch>
        </p:blipFill>
        <p:spPr>
          <a:xfrm>
            <a:off x="7829333" y="5762686"/>
            <a:ext cx="1044421" cy="1044421"/>
          </a:xfrm>
          <a:prstGeom prst="rect">
            <a:avLst/>
          </a:prstGeom>
        </p:spPr>
      </p:pic>
      <p:sp>
        <p:nvSpPr>
          <p:cNvPr id="140" name="TextBox 139">
            <a:extLst>
              <a:ext uri="{FF2B5EF4-FFF2-40B4-BE49-F238E27FC236}">
                <a16:creationId xmlns:a16="http://schemas.microsoft.com/office/drawing/2014/main" id="{FEC4931C-F8E8-45F9-853A-186B182AD6C9}"/>
              </a:ext>
            </a:extLst>
          </p:cNvPr>
          <p:cNvSpPr txBox="1"/>
          <p:nvPr/>
        </p:nvSpPr>
        <p:spPr>
          <a:xfrm>
            <a:off x="7705705" y="571097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Interneto ryšys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5" name="Picture 1024">
            <a:extLst>
              <a:ext uri="{FF2B5EF4-FFF2-40B4-BE49-F238E27FC236}">
                <a16:creationId xmlns:a16="http://schemas.microsoft.com/office/drawing/2014/main" id="{4A6EAFAD-E8C5-4F13-AC6B-D703EBA54936}"/>
              </a:ext>
            </a:extLst>
          </p:cNvPr>
          <p:cNvPicPr>
            <a:picLocks noChangeAspect="1"/>
          </p:cNvPicPr>
          <p:nvPr/>
        </p:nvPicPr>
        <p:blipFill>
          <a:blip r:embed="rId62"/>
          <a:stretch>
            <a:fillRect/>
          </a:stretch>
        </p:blipFill>
        <p:spPr>
          <a:xfrm>
            <a:off x="8946306" y="5730097"/>
            <a:ext cx="1152525" cy="1152525"/>
          </a:xfrm>
          <a:prstGeom prst="rect">
            <a:avLst/>
          </a:prstGeom>
        </p:spPr>
      </p:pic>
      <p:sp>
        <p:nvSpPr>
          <p:cNvPr id="142" name="TextBox 141">
            <a:extLst>
              <a:ext uri="{FF2B5EF4-FFF2-40B4-BE49-F238E27FC236}">
                <a16:creationId xmlns:a16="http://schemas.microsoft.com/office/drawing/2014/main" id="{4B1AA5F6-0449-4E6E-82E8-8E6A5A7A00F2}"/>
              </a:ext>
            </a:extLst>
          </p:cNvPr>
          <p:cNvSpPr txBox="1"/>
          <p:nvPr/>
        </p:nvSpPr>
        <p:spPr>
          <a:xfrm>
            <a:off x="8777389" y="571001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Baldai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7" name="Picture 1026">
            <a:extLst>
              <a:ext uri="{FF2B5EF4-FFF2-40B4-BE49-F238E27FC236}">
                <a16:creationId xmlns:a16="http://schemas.microsoft.com/office/drawing/2014/main" id="{0E24E54F-8C93-408F-B28B-5DB3A2973847}"/>
              </a:ext>
            </a:extLst>
          </p:cNvPr>
          <p:cNvPicPr>
            <a:picLocks noChangeAspect="1"/>
          </p:cNvPicPr>
          <p:nvPr/>
        </p:nvPicPr>
        <p:blipFill>
          <a:blip r:embed="rId63"/>
          <a:stretch>
            <a:fillRect/>
          </a:stretch>
        </p:blipFill>
        <p:spPr>
          <a:xfrm>
            <a:off x="10070432" y="5822178"/>
            <a:ext cx="943041" cy="943041"/>
          </a:xfrm>
          <a:prstGeom prst="rect">
            <a:avLst/>
          </a:prstGeom>
        </p:spPr>
      </p:pic>
      <p:sp>
        <p:nvSpPr>
          <p:cNvPr id="144" name="TextBox 143">
            <a:extLst>
              <a:ext uri="{FF2B5EF4-FFF2-40B4-BE49-F238E27FC236}">
                <a16:creationId xmlns:a16="http://schemas.microsoft.com/office/drawing/2014/main" id="{AE20A64D-E468-433C-855E-8C2B8EFEC244}"/>
              </a:ext>
            </a:extLst>
          </p:cNvPr>
          <p:cNvSpPr txBox="1"/>
          <p:nvPr/>
        </p:nvSpPr>
        <p:spPr>
          <a:xfrm>
            <a:off x="9778165" y="5711655"/>
            <a:ext cx="1360953"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Statinių techninė priežiūra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9" name="Picture 1028">
            <a:extLst>
              <a:ext uri="{FF2B5EF4-FFF2-40B4-BE49-F238E27FC236}">
                <a16:creationId xmlns:a16="http://schemas.microsoft.com/office/drawing/2014/main" id="{941320F9-9B6D-4E25-BC18-B301A6372834}"/>
              </a:ext>
            </a:extLst>
          </p:cNvPr>
          <p:cNvPicPr>
            <a:picLocks noChangeAspect="1"/>
          </p:cNvPicPr>
          <p:nvPr/>
        </p:nvPicPr>
        <p:blipFill>
          <a:blip r:embed="rId64"/>
          <a:stretch>
            <a:fillRect/>
          </a:stretch>
        </p:blipFill>
        <p:spPr>
          <a:xfrm>
            <a:off x="11033530" y="5886002"/>
            <a:ext cx="1152525" cy="1152525"/>
          </a:xfrm>
          <a:prstGeom prst="rect">
            <a:avLst/>
          </a:prstGeom>
        </p:spPr>
      </p:pic>
      <p:sp>
        <p:nvSpPr>
          <p:cNvPr id="146" name="TextBox 145">
            <a:extLst>
              <a:ext uri="{FF2B5EF4-FFF2-40B4-BE49-F238E27FC236}">
                <a16:creationId xmlns:a16="http://schemas.microsoft.com/office/drawing/2014/main" id="{F114B360-AF83-4901-876B-9804C7EA5347}"/>
              </a:ext>
            </a:extLst>
          </p:cNvPr>
          <p:cNvSpPr txBox="1"/>
          <p:nvPr/>
        </p:nvSpPr>
        <p:spPr>
          <a:xfrm>
            <a:off x="11093547" y="5711655"/>
            <a:ext cx="1098453" cy="3693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Automobilių nuoma su vairuotoju</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0" name="Picture 1029">
            <a:extLst>
              <a:ext uri="{FF2B5EF4-FFF2-40B4-BE49-F238E27FC236}">
                <a16:creationId xmlns:a16="http://schemas.microsoft.com/office/drawing/2014/main" id="{62B7C7E6-5DED-40BC-BBFC-E780AFBA39E1}"/>
              </a:ext>
            </a:extLst>
          </p:cNvPr>
          <p:cNvPicPr>
            <a:picLocks noChangeAspect="1"/>
          </p:cNvPicPr>
          <p:nvPr/>
        </p:nvPicPr>
        <p:blipFill>
          <a:blip r:embed="rId65"/>
          <a:stretch>
            <a:fillRect/>
          </a:stretch>
        </p:blipFill>
        <p:spPr>
          <a:xfrm>
            <a:off x="0" y="8088"/>
            <a:ext cx="1349089" cy="789580"/>
          </a:xfrm>
          <a:prstGeom prst="rect">
            <a:avLst/>
          </a:prstGeom>
        </p:spPr>
      </p:pic>
    </p:spTree>
    <p:extLst>
      <p:ext uri="{BB962C8B-B14F-4D97-AF65-F5344CB8AC3E}">
        <p14:creationId xmlns:p14="http://schemas.microsoft.com/office/powerpoint/2010/main" val="354718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36FEA-BE76-4AE1-9DDE-AF1E9F9F82D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EB3D3C1B-5D2F-4499-BABC-7C961FE20C24}"/>
              </a:ext>
            </a:extLst>
          </p:cNvPr>
          <p:cNvSpPr>
            <a:spLocks noGrp="1"/>
          </p:cNvSpPr>
          <p:nvPr>
            <p:ph type="title"/>
          </p:nvPr>
        </p:nvSpPr>
        <p:spPr/>
        <p:txBody>
          <a:bodyPr/>
          <a:lstStyle/>
          <a:p>
            <a:pPr algn="ctr"/>
            <a:r>
              <a:rPr lang="lt-LT" dirty="0"/>
              <a:t>Maisto prekės</a:t>
            </a:r>
            <a:endParaRPr lang="en-US" dirty="0"/>
          </a:p>
        </p:txBody>
      </p:sp>
      <p:pic>
        <p:nvPicPr>
          <p:cNvPr id="5" name="Picture 4">
            <a:extLst>
              <a:ext uri="{FF2B5EF4-FFF2-40B4-BE49-F238E27FC236}">
                <a16:creationId xmlns:a16="http://schemas.microsoft.com/office/drawing/2014/main" id="{6E1483FE-6A62-4F9A-BED9-A503D597ECED}"/>
              </a:ext>
            </a:extLst>
          </p:cNvPr>
          <p:cNvPicPr>
            <a:picLocks noChangeAspect="1"/>
          </p:cNvPicPr>
          <p:nvPr/>
        </p:nvPicPr>
        <p:blipFill>
          <a:blip r:embed="rId3"/>
          <a:stretch>
            <a:fillRect/>
          </a:stretch>
        </p:blipFill>
        <p:spPr>
          <a:xfrm>
            <a:off x="5614124" y="2982730"/>
            <a:ext cx="1974276" cy="1974276"/>
          </a:xfrm>
          <a:prstGeom prst="rect">
            <a:avLst/>
          </a:prstGeom>
        </p:spPr>
      </p:pic>
      <p:sp>
        <p:nvSpPr>
          <p:cNvPr id="15" name="Oval 14">
            <a:extLst>
              <a:ext uri="{FF2B5EF4-FFF2-40B4-BE49-F238E27FC236}">
                <a16:creationId xmlns:a16="http://schemas.microsoft.com/office/drawing/2014/main" id="{59C1EFA7-A2A1-4CC4-87E9-4A30741AD83C}"/>
              </a:ext>
            </a:extLst>
          </p:cNvPr>
          <p:cNvSpPr/>
          <p:nvPr/>
        </p:nvSpPr>
        <p:spPr>
          <a:xfrm>
            <a:off x="7286807" y="4392087"/>
            <a:ext cx="3408954"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Aktyviausi modulio naudotojai: savivaldybėms pavaldžios sveikatos priežiūros, švietimo įstaigos</a:t>
            </a:r>
            <a:endParaRPr lang="en-US" dirty="0">
              <a:solidFill>
                <a:schemeClr val="accent2">
                  <a:lumMod val="75000"/>
                </a:schemeClr>
              </a:solidFill>
            </a:endParaRPr>
          </a:p>
        </p:txBody>
      </p:sp>
      <p:sp>
        <p:nvSpPr>
          <p:cNvPr id="16" name="Oval 15">
            <a:extLst>
              <a:ext uri="{FF2B5EF4-FFF2-40B4-BE49-F238E27FC236}">
                <a16:creationId xmlns:a16="http://schemas.microsoft.com/office/drawing/2014/main" id="{CE1B86CE-2599-4149-A90A-75D4C799A2A0}"/>
              </a:ext>
            </a:extLst>
          </p:cNvPr>
          <p:cNvSpPr/>
          <p:nvPr/>
        </p:nvSpPr>
        <p:spPr>
          <a:xfrm>
            <a:off x="3116541" y="1529759"/>
            <a:ext cx="2566555"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Pilnas prekių asortimentas</a:t>
            </a:r>
          </a:p>
        </p:txBody>
      </p:sp>
      <p:sp>
        <p:nvSpPr>
          <p:cNvPr id="17" name="Oval 16">
            <a:extLst>
              <a:ext uri="{FF2B5EF4-FFF2-40B4-BE49-F238E27FC236}">
                <a16:creationId xmlns:a16="http://schemas.microsoft.com/office/drawing/2014/main" id="{23F2CAB2-9809-4E78-B7B4-1BE0ABDF8077}"/>
              </a:ext>
            </a:extLst>
          </p:cNvPr>
          <p:cNvSpPr/>
          <p:nvPr/>
        </p:nvSpPr>
        <p:spPr>
          <a:xfrm>
            <a:off x="1771392" y="4344396"/>
            <a:ext cx="3506459" cy="2294529"/>
          </a:xfrm>
          <a:prstGeom prst="ellips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dalyvauti smulkiems tiekėjams, vietos ūkininkams</a:t>
            </a:r>
          </a:p>
        </p:txBody>
      </p:sp>
      <p:sp>
        <p:nvSpPr>
          <p:cNvPr id="18" name="Oval 17">
            <a:extLst>
              <a:ext uri="{FF2B5EF4-FFF2-40B4-BE49-F238E27FC236}">
                <a16:creationId xmlns:a16="http://schemas.microsoft.com/office/drawing/2014/main" id="{486F2A2B-6D70-4229-9E49-A3699578771C}"/>
              </a:ext>
            </a:extLst>
          </p:cNvPr>
          <p:cNvSpPr/>
          <p:nvPr/>
        </p:nvSpPr>
        <p:spPr>
          <a:xfrm>
            <a:off x="7633344" y="1529758"/>
            <a:ext cx="2566555" cy="2294529"/>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2">
                    <a:lumMod val="75000"/>
                  </a:schemeClr>
                </a:solidFill>
              </a:rPr>
              <a:t>Galimybė įsigyti ekologiškus produktus</a:t>
            </a:r>
            <a:endParaRPr lang="en-US" dirty="0">
              <a:solidFill>
                <a:schemeClr val="accent2">
                  <a:lumMod val="75000"/>
                </a:schemeClr>
              </a:solidFill>
            </a:endParaRPr>
          </a:p>
          <a:p>
            <a:pPr algn="ctr"/>
            <a:endParaRPr lang="en-US" dirty="0">
              <a:solidFill>
                <a:schemeClr val="accent2">
                  <a:lumMod val="75000"/>
                </a:schemeClr>
              </a:solidFill>
            </a:endParaRPr>
          </a:p>
        </p:txBody>
      </p:sp>
      <p:pic>
        <p:nvPicPr>
          <p:cNvPr id="24" name="Graphic 23" descr="Clapping hands outline">
            <a:extLst>
              <a:ext uri="{FF2B5EF4-FFF2-40B4-BE49-F238E27FC236}">
                <a16:creationId xmlns:a16="http://schemas.microsoft.com/office/drawing/2014/main" id="{8D60A023-7FDD-4E98-A796-A3A86A526F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849" y="4990170"/>
            <a:ext cx="676144" cy="676144"/>
          </a:xfrm>
          <a:prstGeom prst="rect">
            <a:avLst/>
          </a:prstGeom>
        </p:spPr>
      </p:pic>
    </p:spTree>
    <p:extLst>
      <p:ext uri="{BB962C8B-B14F-4D97-AF65-F5344CB8AC3E}">
        <p14:creationId xmlns:p14="http://schemas.microsoft.com/office/powerpoint/2010/main" val="67999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Custom 1">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B0F0"/>
      </a:hlink>
      <a:folHlink>
        <a:srgbClr val="B26B02"/>
      </a:folHlink>
    </a:clrScheme>
    <a:fontScheme name="Segoe UI Semibold">
      <a:majorFont>
        <a:latin typeface="Segoe UI Semibold"/>
        <a:ea typeface=""/>
        <a:cs typeface=""/>
      </a:majorFont>
      <a:minorFont>
        <a:latin typeface="Segoe UI Semibold"/>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379A9CF0-094B-49A5-AC97-291AC3B47FA0}" vid="{7F35D4EA-11C7-452C-8106-D92BFE0464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24411</TotalTime>
  <Words>2858</Words>
  <Application>Microsoft Office PowerPoint</Application>
  <PresentationFormat>Widescreen</PresentationFormat>
  <Paragraphs>423</Paragraphs>
  <Slides>25</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Segoe UI Semibold</vt:lpstr>
      <vt:lpstr>Symbol</vt:lpstr>
      <vt:lpstr>Times New Roman</vt:lpstr>
      <vt:lpstr>Wingdings</vt:lpstr>
      <vt:lpstr>Theme1</vt:lpstr>
      <vt:lpstr>Custom Design</vt:lpstr>
      <vt:lpstr>Efektyvūs viešųjų pirkimų centralizavimo būdai remiantis CPO LT patirtimi</vt:lpstr>
      <vt:lpstr>Pirkimų centralizavimas: kiekybinis aspektas</vt:lpstr>
      <vt:lpstr>pirkimų centralizavimo principai ir CPO LT vaidmuo</vt:lpstr>
      <vt:lpstr>PIRKIMŲ CENTRALIZAVIMO BŪDAI</vt:lpstr>
      <vt:lpstr>Ką svarbu žinoti Pavedant cpo lt atlikti Dalies ar visų viešųjų pirkimų procedūras</vt:lpstr>
      <vt:lpstr>Konsoliduotieji pirkimai</vt:lpstr>
      <vt:lpstr>Cpo lt inicijuoti konsoliduotieji pirkimai: rezultatai</vt:lpstr>
      <vt:lpstr>PowerPoint Presentation</vt:lpstr>
      <vt:lpstr>Maisto prekės</vt:lpstr>
      <vt:lpstr>Automobiliai. Pirkimas ir nuoma.</vt:lpstr>
      <vt:lpstr>Judrusis ryšys</vt:lpstr>
      <vt:lpstr>Kompiuteriai</vt:lpstr>
      <vt:lpstr>Valymo paslaugos</vt:lpstr>
      <vt:lpstr>Degalai degalinėse</vt:lpstr>
      <vt:lpstr>ELEKTRA</vt:lpstr>
      <vt:lpstr>Sveikatos srities pirkimai</vt:lpstr>
      <vt:lpstr>Artimiausiu metu numatoma  cpo lt Elektroninio katalogo plėtra</vt:lpstr>
      <vt:lpstr>CPO LT ĮRANKIAI RENOVACIJAI</vt:lpstr>
      <vt:lpstr>PowerPoint Presentation</vt:lpstr>
      <vt:lpstr>PowerPoint Presentation</vt:lpstr>
      <vt:lpstr>PowerPoint Presentation</vt:lpstr>
      <vt:lpstr>PowerPoint Presentation</vt:lpstr>
      <vt:lpstr>PowerPoint Presentation</vt:lpstr>
      <vt:lpstr>Kontaktai</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Vaistų kainų analizė</dc:title>
  <dc:creator>Jevgenija Siničina</dc:creator>
  <cp:lastModifiedBy>Darius Marma</cp:lastModifiedBy>
  <cp:revision>1081</cp:revision>
  <cp:lastPrinted>2021-11-09T12:51:41Z</cp:lastPrinted>
  <dcterms:created xsi:type="dcterms:W3CDTF">2018-03-08T06:42:03Z</dcterms:created>
  <dcterms:modified xsi:type="dcterms:W3CDTF">2021-11-11T08:17:39Z</dcterms:modified>
</cp:coreProperties>
</file>