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8" r:id="rId2"/>
  </p:sldMasterIdLst>
  <p:notesMasterIdLst>
    <p:notesMasterId r:id="rId13"/>
  </p:notesMasterIdLst>
  <p:handoutMasterIdLst>
    <p:handoutMasterId r:id="rId14"/>
  </p:handoutMasterIdLst>
  <p:sldIdLst>
    <p:sldId id="256" r:id="rId3"/>
    <p:sldId id="450" r:id="rId4"/>
    <p:sldId id="446" r:id="rId5"/>
    <p:sldId id="519" r:id="rId6"/>
    <p:sldId id="301" r:id="rId7"/>
    <p:sldId id="534" r:id="rId8"/>
    <p:sldId id="570" r:id="rId9"/>
    <p:sldId id="713" r:id="rId10"/>
    <p:sldId id="510" r:id="rId11"/>
    <p:sldId id="400"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FF7757"/>
    <a:srgbClr val="99FF99"/>
    <a:srgbClr val="FC6E04"/>
    <a:srgbClr val="D1E7F6"/>
    <a:srgbClr val="5FC0E3"/>
    <a:srgbClr val="D2DDEC"/>
    <a:srgbClr val="2683C6"/>
    <a:srgbClr val="77C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96E8A-031E-475E-8C8A-7087ED7E6C06}" v="1" dt="2021-11-29T07:48:53.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016" autoAdjust="0"/>
  </p:normalViewPr>
  <p:slideViewPr>
    <p:cSldViewPr snapToGrid="0">
      <p:cViewPr varScale="1">
        <p:scale>
          <a:sx n="72" d="100"/>
          <a:sy n="72" d="100"/>
        </p:scale>
        <p:origin x="105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inga Andrijauskienė" userId="c08c613b-4f5d-469a-84a8-1c6b042b3d93" providerId="ADAL" clId="{D1096E8A-031E-475E-8C8A-7087ED7E6C06}"/>
    <pc:docChg chg="undo custSel delSld modSld sldOrd">
      <pc:chgData name="Neringa Andrijauskienė" userId="c08c613b-4f5d-469a-84a8-1c6b042b3d93" providerId="ADAL" clId="{D1096E8A-031E-475E-8C8A-7087ED7E6C06}" dt="2021-11-29T09:06:47.289" v="83" actId="47"/>
      <pc:docMkLst>
        <pc:docMk/>
      </pc:docMkLst>
      <pc:sldChg chg="modSp mod">
        <pc:chgData name="Neringa Andrijauskienė" userId="c08c613b-4f5d-469a-84a8-1c6b042b3d93" providerId="ADAL" clId="{D1096E8A-031E-475E-8C8A-7087ED7E6C06}" dt="2021-11-29T08:35:06.957" v="1" actId="255"/>
        <pc:sldMkLst>
          <pc:docMk/>
          <pc:sldMk cId="2069886324" sldId="256"/>
        </pc:sldMkLst>
        <pc:spChg chg="mod">
          <ac:chgData name="Neringa Andrijauskienė" userId="c08c613b-4f5d-469a-84a8-1c6b042b3d93" providerId="ADAL" clId="{D1096E8A-031E-475E-8C8A-7087ED7E6C06}" dt="2021-11-29T08:35:06.957" v="1" actId="255"/>
          <ac:spMkLst>
            <pc:docMk/>
            <pc:sldMk cId="2069886324" sldId="256"/>
            <ac:spMk id="2" creationId="{469DF5E2-3270-42BC-B6EC-A2DD4C0B4D07}"/>
          </ac:spMkLst>
        </pc:spChg>
      </pc:sldChg>
      <pc:sldChg chg="modSp mod">
        <pc:chgData name="Neringa Andrijauskienė" userId="c08c613b-4f5d-469a-84a8-1c6b042b3d93" providerId="ADAL" clId="{D1096E8A-031E-475E-8C8A-7087ED7E6C06}" dt="2021-11-29T08:48:52.309" v="25" actId="20577"/>
        <pc:sldMkLst>
          <pc:docMk/>
          <pc:sldMk cId="2270108523" sldId="301"/>
        </pc:sldMkLst>
        <pc:spChg chg="mod">
          <ac:chgData name="Neringa Andrijauskienė" userId="c08c613b-4f5d-469a-84a8-1c6b042b3d93" providerId="ADAL" clId="{D1096E8A-031E-475E-8C8A-7087ED7E6C06}" dt="2021-11-29T08:48:52.309" v="25" actId="20577"/>
          <ac:spMkLst>
            <pc:docMk/>
            <pc:sldMk cId="2270108523" sldId="301"/>
            <ac:spMk id="4" creationId="{00000000-0000-0000-0000-000000000000}"/>
          </ac:spMkLst>
        </pc:spChg>
      </pc:sldChg>
      <pc:sldChg chg="del">
        <pc:chgData name="Neringa Andrijauskienė" userId="c08c613b-4f5d-469a-84a8-1c6b042b3d93" providerId="ADAL" clId="{D1096E8A-031E-475E-8C8A-7087ED7E6C06}" dt="2021-11-29T08:44:43.195" v="3" actId="47"/>
        <pc:sldMkLst>
          <pc:docMk/>
          <pc:sldMk cId="1729534477" sldId="502"/>
        </pc:sldMkLst>
      </pc:sldChg>
      <pc:sldChg chg="del">
        <pc:chgData name="Neringa Andrijauskienė" userId="c08c613b-4f5d-469a-84a8-1c6b042b3d93" providerId="ADAL" clId="{D1096E8A-031E-475E-8C8A-7087ED7E6C06}" dt="2021-11-29T08:44:44.989" v="4" actId="47"/>
        <pc:sldMkLst>
          <pc:docMk/>
          <pc:sldMk cId="2853014533" sldId="505"/>
        </pc:sldMkLst>
      </pc:sldChg>
      <pc:sldChg chg="del">
        <pc:chgData name="Neringa Andrijauskienė" userId="c08c613b-4f5d-469a-84a8-1c6b042b3d93" providerId="ADAL" clId="{D1096E8A-031E-475E-8C8A-7087ED7E6C06}" dt="2021-11-29T08:44:36.781" v="2" actId="47"/>
        <pc:sldMkLst>
          <pc:docMk/>
          <pc:sldMk cId="2128872005" sldId="514"/>
        </pc:sldMkLst>
      </pc:sldChg>
      <pc:sldChg chg="addSp delSp modSp mod ord">
        <pc:chgData name="Neringa Andrijauskienė" userId="c08c613b-4f5d-469a-84a8-1c6b042b3d93" providerId="ADAL" clId="{D1096E8A-031E-475E-8C8A-7087ED7E6C06}" dt="2021-11-29T09:00:21.323" v="50" actId="1076"/>
        <pc:sldMkLst>
          <pc:docMk/>
          <pc:sldMk cId="3547182925" sldId="534"/>
        </pc:sldMkLst>
        <pc:spChg chg="add del">
          <ac:chgData name="Neringa Andrijauskienė" userId="c08c613b-4f5d-469a-84a8-1c6b042b3d93" providerId="ADAL" clId="{D1096E8A-031E-475E-8C8A-7087ED7E6C06}" dt="2021-11-29T08:50:56.148" v="29" actId="11529"/>
          <ac:spMkLst>
            <pc:docMk/>
            <pc:sldMk cId="3547182925" sldId="534"/>
            <ac:spMk id="2" creationId="{A146BBFD-2B44-4101-A252-1CEDC1783B2D}"/>
          </ac:spMkLst>
        </pc:spChg>
        <pc:spChg chg="add del mod">
          <ac:chgData name="Neringa Andrijauskienė" userId="c08c613b-4f5d-469a-84a8-1c6b042b3d93" providerId="ADAL" clId="{D1096E8A-031E-475E-8C8A-7087ED7E6C06}" dt="2021-11-29T08:51:44.157" v="36" actId="11529"/>
          <ac:spMkLst>
            <pc:docMk/>
            <pc:sldMk cId="3547182925" sldId="534"/>
            <ac:spMk id="3" creationId="{6AB9C6CF-D428-4B9D-A9AC-E33A471DC399}"/>
          </ac:spMkLst>
        </pc:spChg>
        <pc:spChg chg="mod">
          <ac:chgData name="Neringa Andrijauskienė" userId="c08c613b-4f5d-469a-84a8-1c6b042b3d93" providerId="ADAL" clId="{D1096E8A-031E-475E-8C8A-7087ED7E6C06}" dt="2021-11-29T08:51:17.381" v="32" actId="207"/>
          <ac:spMkLst>
            <pc:docMk/>
            <pc:sldMk cId="3547182925" sldId="534"/>
            <ac:spMk id="43" creationId="{F9F6B5A6-0C39-4018-97EE-06FCE0506455}"/>
          </ac:spMkLst>
        </pc:spChg>
        <pc:spChg chg="mod">
          <ac:chgData name="Neringa Andrijauskienė" userId="c08c613b-4f5d-469a-84a8-1c6b042b3d93" providerId="ADAL" clId="{D1096E8A-031E-475E-8C8A-7087ED7E6C06}" dt="2021-11-29T08:45:47.388" v="7" actId="207"/>
          <ac:spMkLst>
            <pc:docMk/>
            <pc:sldMk cId="3547182925" sldId="534"/>
            <ac:spMk id="132" creationId="{E36AE72B-22A3-432E-838F-06AEEEB22F7E}"/>
          </ac:spMkLst>
        </pc:spChg>
        <pc:picChg chg="mod">
          <ac:chgData name="Neringa Andrijauskienė" userId="c08c613b-4f5d-469a-84a8-1c6b042b3d93" providerId="ADAL" clId="{D1096E8A-031E-475E-8C8A-7087ED7E6C06}" dt="2021-11-29T08:46:42.654" v="12" actId="1076"/>
          <ac:picMkLst>
            <pc:docMk/>
            <pc:sldMk cId="3547182925" sldId="534"/>
            <ac:picMk id="17" creationId="{2CABBAAE-9F4C-45CD-9269-0EBE2178D3C5}"/>
          </ac:picMkLst>
        </pc:picChg>
        <pc:picChg chg="mod">
          <ac:chgData name="Neringa Andrijauskienė" userId="c08c613b-4f5d-469a-84a8-1c6b042b3d93" providerId="ADAL" clId="{D1096E8A-031E-475E-8C8A-7087ED7E6C06}" dt="2021-11-29T08:52:06.913" v="38" actId="1076"/>
          <ac:picMkLst>
            <pc:docMk/>
            <pc:sldMk cId="3547182925" sldId="534"/>
            <ac:picMk id="27" creationId="{368B67C6-D7CD-4695-A64B-7DF3D005727E}"/>
          </ac:picMkLst>
        </pc:picChg>
        <pc:picChg chg="mod">
          <ac:chgData name="Neringa Andrijauskienė" userId="c08c613b-4f5d-469a-84a8-1c6b042b3d93" providerId="ADAL" clId="{D1096E8A-031E-475E-8C8A-7087ED7E6C06}" dt="2021-11-29T08:53:58.382" v="40" actId="1076"/>
          <ac:picMkLst>
            <pc:docMk/>
            <pc:sldMk cId="3547182925" sldId="534"/>
            <ac:picMk id="31" creationId="{80206F41-0B2A-44A6-B17F-79BB46104D91}"/>
          </ac:picMkLst>
        </pc:picChg>
        <pc:picChg chg="mod">
          <ac:chgData name="Neringa Andrijauskienė" userId="c08c613b-4f5d-469a-84a8-1c6b042b3d93" providerId="ADAL" clId="{D1096E8A-031E-475E-8C8A-7087ED7E6C06}" dt="2021-11-29T08:53:59.012" v="41" actId="1076"/>
          <ac:picMkLst>
            <pc:docMk/>
            <pc:sldMk cId="3547182925" sldId="534"/>
            <ac:picMk id="33" creationId="{F3104BCE-42BC-4BF7-9A79-3468B7C64874}"/>
          </ac:picMkLst>
        </pc:picChg>
        <pc:picChg chg="mod">
          <ac:chgData name="Neringa Andrijauskienė" userId="c08c613b-4f5d-469a-84a8-1c6b042b3d93" providerId="ADAL" clId="{D1096E8A-031E-475E-8C8A-7087ED7E6C06}" dt="2021-11-29T08:54:04.795" v="42" actId="1076"/>
          <ac:picMkLst>
            <pc:docMk/>
            <pc:sldMk cId="3547182925" sldId="534"/>
            <ac:picMk id="62" creationId="{3C9FECBD-DB23-4692-9950-B8CE72971D5B}"/>
          </ac:picMkLst>
        </pc:picChg>
        <pc:picChg chg="mod">
          <ac:chgData name="Neringa Andrijauskienė" userId="c08c613b-4f5d-469a-84a8-1c6b042b3d93" providerId="ADAL" clId="{D1096E8A-031E-475E-8C8A-7087ED7E6C06}" dt="2021-11-29T09:00:21.323" v="50" actId="1076"/>
          <ac:picMkLst>
            <pc:docMk/>
            <pc:sldMk cId="3547182925" sldId="534"/>
            <ac:picMk id="66" creationId="{E9416908-11FE-4EDF-A1FE-C521B3711569}"/>
          </ac:picMkLst>
        </pc:picChg>
        <pc:picChg chg="mod">
          <ac:chgData name="Neringa Andrijauskienė" userId="c08c613b-4f5d-469a-84a8-1c6b042b3d93" providerId="ADAL" clId="{D1096E8A-031E-475E-8C8A-7087ED7E6C06}" dt="2021-11-29T08:46:50.236" v="14" actId="14100"/>
          <ac:picMkLst>
            <pc:docMk/>
            <pc:sldMk cId="3547182925" sldId="534"/>
            <ac:picMk id="109" creationId="{6430CAE0-0469-4299-93AA-4DA0C17172C6}"/>
          </ac:picMkLst>
        </pc:picChg>
        <pc:picChg chg="mod">
          <ac:chgData name="Neringa Andrijauskienė" userId="c08c613b-4f5d-469a-84a8-1c6b042b3d93" providerId="ADAL" clId="{D1096E8A-031E-475E-8C8A-7087ED7E6C06}" dt="2021-11-29T08:46:41.571" v="10" actId="108"/>
          <ac:picMkLst>
            <pc:docMk/>
            <pc:sldMk cId="3547182925" sldId="534"/>
            <ac:picMk id="111" creationId="{05331A5C-11D5-4E15-95C4-D811CD1BEE45}"/>
          </ac:picMkLst>
        </pc:picChg>
      </pc:sldChg>
      <pc:sldChg chg="del">
        <pc:chgData name="Neringa Andrijauskienė" userId="c08c613b-4f5d-469a-84a8-1c6b042b3d93" providerId="ADAL" clId="{D1096E8A-031E-475E-8C8A-7087ED7E6C06}" dt="2021-11-29T08:47:33.736" v="15" actId="47"/>
        <pc:sldMkLst>
          <pc:docMk/>
          <pc:sldMk cId="679993443" sldId="535"/>
        </pc:sldMkLst>
      </pc:sldChg>
      <pc:sldChg chg="del">
        <pc:chgData name="Neringa Andrijauskienė" userId="c08c613b-4f5d-469a-84a8-1c6b042b3d93" providerId="ADAL" clId="{D1096E8A-031E-475E-8C8A-7087ED7E6C06}" dt="2021-11-29T08:47:36.639" v="16" actId="47"/>
        <pc:sldMkLst>
          <pc:docMk/>
          <pc:sldMk cId="1954771249" sldId="536"/>
        </pc:sldMkLst>
      </pc:sldChg>
      <pc:sldChg chg="del">
        <pc:chgData name="Neringa Andrijauskienė" userId="c08c613b-4f5d-469a-84a8-1c6b042b3d93" providerId="ADAL" clId="{D1096E8A-031E-475E-8C8A-7087ED7E6C06}" dt="2021-11-29T08:47:37.629" v="17" actId="47"/>
        <pc:sldMkLst>
          <pc:docMk/>
          <pc:sldMk cId="2738470662" sldId="537"/>
        </pc:sldMkLst>
      </pc:sldChg>
      <pc:sldChg chg="del">
        <pc:chgData name="Neringa Andrijauskienė" userId="c08c613b-4f5d-469a-84a8-1c6b042b3d93" providerId="ADAL" clId="{D1096E8A-031E-475E-8C8A-7087ED7E6C06}" dt="2021-11-29T08:47:39.144" v="18" actId="47"/>
        <pc:sldMkLst>
          <pc:docMk/>
          <pc:sldMk cId="3508306556" sldId="538"/>
        </pc:sldMkLst>
      </pc:sldChg>
      <pc:sldChg chg="del">
        <pc:chgData name="Neringa Andrijauskienė" userId="c08c613b-4f5d-469a-84a8-1c6b042b3d93" providerId="ADAL" clId="{D1096E8A-031E-475E-8C8A-7087ED7E6C06}" dt="2021-11-29T08:47:40.003" v="19" actId="47"/>
        <pc:sldMkLst>
          <pc:docMk/>
          <pc:sldMk cId="1242447000" sldId="539"/>
        </pc:sldMkLst>
      </pc:sldChg>
      <pc:sldChg chg="del">
        <pc:chgData name="Neringa Andrijauskienė" userId="c08c613b-4f5d-469a-84a8-1c6b042b3d93" providerId="ADAL" clId="{D1096E8A-031E-475E-8C8A-7087ED7E6C06}" dt="2021-11-29T08:47:41" v="20" actId="47"/>
        <pc:sldMkLst>
          <pc:docMk/>
          <pc:sldMk cId="1051303088" sldId="540"/>
        </pc:sldMkLst>
      </pc:sldChg>
      <pc:sldChg chg="del">
        <pc:chgData name="Neringa Andrijauskienė" userId="c08c613b-4f5d-469a-84a8-1c6b042b3d93" providerId="ADAL" clId="{D1096E8A-031E-475E-8C8A-7087ED7E6C06}" dt="2021-11-29T08:47:41.951" v="21" actId="47"/>
        <pc:sldMkLst>
          <pc:docMk/>
          <pc:sldMk cId="1324356700" sldId="541"/>
        </pc:sldMkLst>
      </pc:sldChg>
      <pc:sldChg chg="del">
        <pc:chgData name="Neringa Andrijauskienė" userId="c08c613b-4f5d-469a-84a8-1c6b042b3d93" providerId="ADAL" clId="{D1096E8A-031E-475E-8C8A-7087ED7E6C06}" dt="2021-11-29T08:47:43.175" v="22" actId="47"/>
        <pc:sldMkLst>
          <pc:docMk/>
          <pc:sldMk cId="1983525890" sldId="542"/>
        </pc:sldMkLst>
      </pc:sldChg>
      <pc:sldChg chg="del">
        <pc:chgData name="Neringa Andrijauskienė" userId="c08c613b-4f5d-469a-84a8-1c6b042b3d93" providerId="ADAL" clId="{D1096E8A-031E-475E-8C8A-7087ED7E6C06}" dt="2021-11-29T09:06:47.289" v="83" actId="47"/>
        <pc:sldMkLst>
          <pc:docMk/>
          <pc:sldMk cId="2836058941" sldId="543"/>
        </pc:sldMkLst>
      </pc:sldChg>
      <pc:sldChg chg="del">
        <pc:chgData name="Neringa Andrijauskienė" userId="c08c613b-4f5d-469a-84a8-1c6b042b3d93" providerId="ADAL" clId="{D1096E8A-031E-475E-8C8A-7087ED7E6C06}" dt="2021-11-29T09:04:10.120" v="51" actId="47"/>
        <pc:sldMkLst>
          <pc:docMk/>
          <pc:sldMk cId="3111387857" sldId="555"/>
        </pc:sldMkLst>
      </pc:sldChg>
      <pc:sldChg chg="del">
        <pc:chgData name="Neringa Andrijauskienė" userId="c08c613b-4f5d-469a-84a8-1c6b042b3d93" providerId="ADAL" clId="{D1096E8A-031E-475E-8C8A-7087ED7E6C06}" dt="2021-11-29T09:06:17.751" v="81" actId="47"/>
        <pc:sldMkLst>
          <pc:docMk/>
          <pc:sldMk cId="1155312254" sldId="566"/>
        </pc:sldMkLst>
      </pc:sldChg>
      <pc:sldChg chg="del">
        <pc:chgData name="Neringa Andrijauskienė" userId="c08c613b-4f5d-469a-84a8-1c6b042b3d93" providerId="ADAL" clId="{D1096E8A-031E-475E-8C8A-7087ED7E6C06}" dt="2021-11-29T09:06:27.462" v="82" actId="47"/>
        <pc:sldMkLst>
          <pc:docMk/>
          <pc:sldMk cId="2618403637" sldId="567"/>
        </pc:sldMkLst>
      </pc:sldChg>
      <pc:sldChg chg="modSp del mod">
        <pc:chgData name="Neringa Andrijauskienė" userId="c08c613b-4f5d-469a-84a8-1c6b042b3d93" providerId="ADAL" clId="{D1096E8A-031E-475E-8C8A-7087ED7E6C06}" dt="2021-11-29T09:05:34.829" v="80" actId="47"/>
        <pc:sldMkLst>
          <pc:docMk/>
          <pc:sldMk cId="1839307460" sldId="568"/>
        </pc:sldMkLst>
        <pc:spChg chg="mod">
          <ac:chgData name="Neringa Andrijauskienė" userId="c08c613b-4f5d-469a-84a8-1c6b042b3d93" providerId="ADAL" clId="{D1096E8A-031E-475E-8C8A-7087ED7E6C06}" dt="2021-11-29T09:04:42.341" v="52" actId="21"/>
          <ac:spMkLst>
            <pc:docMk/>
            <pc:sldMk cId="1839307460" sldId="568"/>
            <ac:spMk id="25" creationId="{96B8B512-498C-49E1-BB71-3C0E4E35AF12}"/>
          </ac:spMkLst>
        </pc:spChg>
      </pc:sldChg>
      <pc:sldChg chg="modSp mod modNotesTx">
        <pc:chgData name="Neringa Andrijauskienė" userId="c08c613b-4f5d-469a-84a8-1c6b042b3d93" providerId="ADAL" clId="{D1096E8A-031E-475E-8C8A-7087ED7E6C06}" dt="2021-11-29T09:05:14.256" v="79" actId="20577"/>
        <pc:sldMkLst>
          <pc:docMk/>
          <pc:sldMk cId="859291801" sldId="570"/>
        </pc:sldMkLst>
        <pc:spChg chg="mod">
          <ac:chgData name="Neringa Andrijauskienė" userId="c08c613b-4f5d-469a-84a8-1c6b042b3d93" providerId="ADAL" clId="{D1096E8A-031E-475E-8C8A-7087ED7E6C06}" dt="2021-11-29T09:00:20.445" v="49" actId="1076"/>
          <ac:spMkLst>
            <pc:docMk/>
            <pc:sldMk cId="859291801" sldId="570"/>
            <ac:spMk id="12" creationId="{8A9BACB1-E963-4934-BDE7-72A9FB8A1C0F}"/>
          </ac:spMkLst>
        </pc:spChg>
        <pc:grpChg chg="mod">
          <ac:chgData name="Neringa Andrijauskienė" userId="c08c613b-4f5d-469a-84a8-1c6b042b3d93" providerId="ADAL" clId="{D1096E8A-031E-475E-8C8A-7087ED7E6C06}" dt="2021-11-29T09:00:19.796" v="48" actId="1076"/>
          <ac:grpSpMkLst>
            <pc:docMk/>
            <pc:sldMk cId="859291801" sldId="570"/>
            <ac:grpSpMk id="11" creationId="{835F7A5E-FEA4-4117-A6CA-9554CB5A76AB}"/>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2985495" cy="502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1112" y="4"/>
            <a:ext cx="2985495" cy="502988"/>
          </a:xfrm>
          <a:prstGeom prst="rect">
            <a:avLst/>
          </a:prstGeom>
        </p:spPr>
        <p:txBody>
          <a:bodyPr vert="horz" lIns="91440" tIns="45720" rIns="91440" bIns="45720" rtlCol="0"/>
          <a:lstStyle>
            <a:lvl1pPr algn="r">
              <a:defRPr sz="1200"/>
            </a:lvl1pPr>
          </a:lstStyle>
          <a:p>
            <a:fld id="{04BE299B-B49F-492A-B050-32BE3D13A480}" type="datetimeFigureOut">
              <a:rPr lang="en-US" smtClean="0"/>
              <a:t>11/29/2021</a:t>
            </a:fld>
            <a:endParaRPr lang="en-US"/>
          </a:p>
        </p:txBody>
      </p:sp>
      <p:sp>
        <p:nvSpPr>
          <p:cNvPr id="4" name="Footer Placeholder 3"/>
          <p:cNvSpPr>
            <a:spLocks noGrp="1"/>
          </p:cNvSpPr>
          <p:nvPr>
            <p:ph type="ftr" sz="quarter" idx="2"/>
          </p:nvPr>
        </p:nvSpPr>
        <p:spPr>
          <a:xfrm>
            <a:off x="4" y="9515727"/>
            <a:ext cx="2985495" cy="5029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1112" y="9515727"/>
            <a:ext cx="2985495" cy="502988"/>
          </a:xfrm>
          <a:prstGeom prst="rect">
            <a:avLst/>
          </a:prstGeom>
        </p:spPr>
        <p:txBody>
          <a:bodyPr vert="horz" lIns="91440" tIns="45720" rIns="91440" bIns="45720" rtlCol="0" anchor="b"/>
          <a:lstStyle>
            <a:lvl1pPr algn="r">
              <a:defRPr sz="1200"/>
            </a:lvl1pPr>
          </a:lstStyle>
          <a:p>
            <a:fld id="{33BA68C8-6FBE-4410-989D-5EE12FF12572}" type="slidenum">
              <a:rPr lang="en-US" smtClean="0"/>
              <a:t>‹#›</a:t>
            </a:fld>
            <a:endParaRPr lang="en-US"/>
          </a:p>
        </p:txBody>
      </p:sp>
    </p:spTree>
    <p:extLst>
      <p:ext uri="{BB962C8B-B14F-4D97-AF65-F5344CB8AC3E}">
        <p14:creationId xmlns:p14="http://schemas.microsoft.com/office/powerpoint/2010/main" val="169983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84871" cy="50267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901701" y="3"/>
            <a:ext cx="2984871" cy="502676"/>
          </a:xfrm>
          <a:prstGeom prst="rect">
            <a:avLst/>
          </a:prstGeom>
        </p:spPr>
        <p:txBody>
          <a:bodyPr vert="horz" lIns="91440" tIns="45720" rIns="91440" bIns="45720" rtlCol="0"/>
          <a:lstStyle>
            <a:lvl1pPr algn="r">
              <a:defRPr sz="1200"/>
            </a:lvl1pPr>
          </a:lstStyle>
          <a:p>
            <a:fld id="{66BA41D0-9421-44EA-A2D4-835C236B42D8}" type="datetimeFigureOut">
              <a:rPr lang="lt-LT" smtClean="0"/>
              <a:pPr/>
              <a:t>2021-11-29</a:t>
            </a:fld>
            <a:endParaRPr lang="lt-LT"/>
          </a:p>
        </p:txBody>
      </p:sp>
      <p:sp>
        <p:nvSpPr>
          <p:cNvPr id="4" name="Slide Image Placeholder 3"/>
          <p:cNvSpPr>
            <a:spLocks noGrp="1" noRot="1" noChangeAspect="1"/>
          </p:cNvSpPr>
          <p:nvPr>
            <p:ph type="sldImg" idx="2"/>
          </p:nvPr>
        </p:nvSpPr>
        <p:spPr>
          <a:xfrm>
            <a:off x="441325" y="1252538"/>
            <a:ext cx="6005513" cy="33797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8818" y="4821506"/>
            <a:ext cx="5510530" cy="394486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516041"/>
            <a:ext cx="2984871" cy="50267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901701" y="9516041"/>
            <a:ext cx="2984871" cy="502675"/>
          </a:xfrm>
          <a:prstGeom prst="rect">
            <a:avLst/>
          </a:prstGeom>
        </p:spPr>
        <p:txBody>
          <a:bodyPr vert="horz" lIns="91440" tIns="45720" rIns="91440" bIns="45720" rtlCol="0" anchor="b"/>
          <a:lstStyle>
            <a:lvl1pPr algn="r">
              <a:defRPr sz="1200"/>
            </a:lvl1pPr>
          </a:lstStyle>
          <a:p>
            <a:fld id="{D042BF6C-E9E9-4625-B8F0-D99CB28F8478}" type="slidenum">
              <a:rPr lang="lt-LT" smtClean="0"/>
              <a:pPr/>
              <a:t>‹#›</a:t>
            </a:fld>
            <a:endParaRPr lang="lt-LT"/>
          </a:p>
        </p:txBody>
      </p:sp>
    </p:spTree>
    <p:extLst>
      <p:ext uri="{BB962C8B-B14F-4D97-AF65-F5344CB8AC3E}">
        <p14:creationId xmlns:p14="http://schemas.microsoft.com/office/powerpoint/2010/main" val="47043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042BF6C-E9E9-4625-B8F0-D99CB28F8478}" type="slidenum">
              <a:rPr lang="lt-LT" smtClean="0"/>
              <a:pPr/>
              <a:t>1</a:t>
            </a:fld>
            <a:endParaRPr lang="lt-LT" dirty="0"/>
          </a:p>
        </p:txBody>
      </p:sp>
    </p:spTree>
    <p:extLst>
      <p:ext uri="{BB962C8B-B14F-4D97-AF65-F5344CB8AC3E}">
        <p14:creationId xmlns:p14="http://schemas.microsoft.com/office/powerpoint/2010/main" val="307786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CPO LT paslaugomis naudojasi daugiau nei 4000 perkančiųjų organizacijų;</a:t>
            </a:r>
          </a:p>
          <a:p>
            <a:r>
              <a:rPr lang="lt-LT" dirty="0"/>
              <a:t>Valdo ir administruoja CPO IS, kuri veikia duomenų pagrindu ir kurioje pirkimai atliekami be žmogiškojo faktoriaus įtakos;</a:t>
            </a:r>
          </a:p>
          <a:p>
            <a:r>
              <a:rPr lang="lt-LT" dirty="0"/>
              <a:t>El. kataloge, sukurtame dinaminių pirkimų sistemų ir preliminariųjų sutarčių pagrindu, administruoja 70 pirkimų modulių;</a:t>
            </a:r>
          </a:p>
          <a:p>
            <a:r>
              <a:rPr lang="lt-LT" dirty="0"/>
              <a:t>CPO LT katalogo pirkimuose varžosi daugiau kaip 950 tiekėjų.</a:t>
            </a:r>
          </a:p>
          <a:p>
            <a:r>
              <a:rPr lang="lt-LT" dirty="0"/>
              <a:t>CPO LT pagal pavedimą vykdo pirkimus 22 perkančiosioms organizacijoms. Tarp jų Ekonomikos ir inovacijų ministerija, Informacinės visuomenės plėtros departamentas, Regitrų centras, Aplinkos apsaugos departamentas, Lietuvos statistikos departamentas, Respublikinė Panevėžio ligoninė, Ekstremalių sveikatai situacijų centras, Nacionalinė visuomenės sveikatos priežiūros laboratorija.</a:t>
            </a:r>
          </a:p>
          <a:p>
            <a:endParaRPr lang="lt-LT" dirty="0"/>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2</a:t>
            </a:fld>
            <a:endParaRPr lang="lt-LT"/>
          </a:p>
        </p:txBody>
      </p:sp>
    </p:spTree>
    <p:extLst>
      <p:ext uri="{BB962C8B-B14F-4D97-AF65-F5344CB8AC3E}">
        <p14:creationId xmlns:p14="http://schemas.microsoft.com/office/powerpoint/2010/main" val="266435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Visi CPO LT pirkimai yra priskiriami centralizuotiems pirkimams.</a:t>
            </a:r>
          </a:p>
          <a:p>
            <a:r>
              <a:rPr lang="lt-LT" dirty="0"/>
              <a:t>Privaloma pirkimus atlikti per centrinę perkančiąją organizaciją, išskyrus VPĮ nustatytus atvejus.</a:t>
            </a:r>
          </a:p>
          <a:p>
            <a:endParaRPr lang="en-US" dirty="0"/>
          </a:p>
        </p:txBody>
      </p:sp>
      <p:sp>
        <p:nvSpPr>
          <p:cNvPr id="4" name="Slide Number Placeholder 3"/>
          <p:cNvSpPr>
            <a:spLocks noGrp="1"/>
          </p:cNvSpPr>
          <p:nvPr>
            <p:ph type="sldNum" sz="quarter" idx="10"/>
          </p:nvPr>
        </p:nvSpPr>
        <p:spPr/>
        <p:txBody>
          <a:bodyPr/>
          <a:lstStyle/>
          <a:p>
            <a:fld id="{D042BF6C-E9E9-4625-B8F0-D99CB28F8478}" type="slidenum">
              <a:rPr lang="lt-LT" smtClean="0"/>
              <a:pPr/>
              <a:t>3</a:t>
            </a:fld>
            <a:endParaRPr lang="lt-LT"/>
          </a:p>
        </p:txBody>
      </p:sp>
    </p:spTree>
    <p:extLst>
      <p:ext uri="{BB962C8B-B14F-4D97-AF65-F5344CB8AC3E}">
        <p14:creationId xmlns:p14="http://schemas.microsoft.com/office/powerpoint/2010/main" val="131021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tabLst>
                <a:tab pos="450215" algn="l"/>
              </a:tabLst>
            </a:pPr>
            <a:r>
              <a:rPr lang="en-US" sz="1200" b="0" i="0" kern="1200" dirty="0" err="1">
                <a:solidFill>
                  <a:schemeClr val="tx1"/>
                </a:solidFill>
                <a:effectLst/>
                <a:latin typeface="+mn-lt"/>
                <a:ea typeface="+mn-ea"/>
                <a:cs typeface="+mn-cs"/>
              </a:rPr>
              <a:t>Centralizuoti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pirkimai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gali</a:t>
            </a:r>
            <a:r>
              <a:rPr lang="en-US" sz="1200" b="0" i="0" kern="1200" dirty="0">
                <a:solidFill>
                  <a:schemeClr val="tx1"/>
                </a:solidFill>
                <a:effectLst/>
                <a:latin typeface="+mn-lt"/>
                <a:ea typeface="+mn-ea"/>
                <a:cs typeface="+mn-cs"/>
              </a:rPr>
              <a:t> b</a:t>
            </a:r>
            <a:r>
              <a:rPr lang="lt-LT" sz="1200" b="0" i="0" kern="1200" dirty="0">
                <a:solidFill>
                  <a:schemeClr val="tx1"/>
                </a:solidFill>
                <a:effectLst/>
                <a:latin typeface="+mn-lt"/>
                <a:ea typeface="+mn-ea"/>
                <a:cs typeface="+mn-cs"/>
              </a:rPr>
              <a:t>ū</a:t>
            </a:r>
            <a:r>
              <a:rPr lang="en-US" sz="1200" b="0" i="0" kern="1200" dirty="0" err="1">
                <a:solidFill>
                  <a:schemeClr val="tx1"/>
                </a:solidFill>
                <a:effectLst/>
                <a:latin typeface="+mn-lt"/>
                <a:ea typeface="+mn-ea"/>
                <a:cs typeface="+mn-cs"/>
              </a:rPr>
              <a:t>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vykdomi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dviem</a:t>
            </a:r>
            <a:r>
              <a:rPr lang="en-US" sz="1200" b="0" i="0" kern="1200" dirty="0">
                <a:solidFill>
                  <a:schemeClr val="tx1"/>
                </a:solidFill>
                <a:effectLst/>
                <a:latin typeface="+mn-lt"/>
                <a:ea typeface="+mn-ea"/>
                <a:cs typeface="+mn-cs"/>
              </a:rPr>
              <a:t> </a:t>
            </a:r>
            <a:r>
              <a:rPr lang="lt-LT" sz="1200" b="0" i="0" kern="1200" dirty="0">
                <a:solidFill>
                  <a:schemeClr val="tx1"/>
                </a:solidFill>
                <a:effectLst/>
                <a:latin typeface="+mn-lt"/>
                <a:ea typeface="+mn-ea"/>
                <a:cs typeface="+mn-cs"/>
              </a:rPr>
              <a:t>būdais:</a:t>
            </a:r>
          </a:p>
          <a:p>
            <a:pPr marL="228600" lvl="0" indent="-228600" algn="just">
              <a:spcAft>
                <a:spcPts val="0"/>
              </a:spcAft>
              <a:buFont typeface="Symbol" panose="05050102010706020507" pitchFamily="18" charset="2"/>
              <a:buAutoNum type="arabicParenR"/>
              <a:tabLst>
                <a:tab pos="450215" algn="l"/>
              </a:tabLst>
            </a:pPr>
            <a:r>
              <a:rPr lang="en-US" sz="1200" b="0" i="0" kern="1200" dirty="0">
                <a:solidFill>
                  <a:schemeClr val="tx1"/>
                </a:solidFill>
                <a:effectLst/>
                <a:latin typeface="+mn-lt"/>
                <a:ea typeface="+mn-ea"/>
                <a:cs typeface="+mn-cs"/>
              </a:rPr>
              <a:t>Per </a:t>
            </a:r>
            <a:r>
              <a:rPr lang="en-US" sz="1200" b="0" i="0" kern="1200" dirty="0" err="1">
                <a:solidFill>
                  <a:schemeClr val="tx1"/>
                </a:solidFill>
                <a:effectLst/>
                <a:latin typeface="+mn-lt"/>
                <a:ea typeface="+mn-ea"/>
                <a:cs typeface="+mn-cs"/>
              </a:rPr>
              <a:t>elektronin</a:t>
            </a:r>
            <a:r>
              <a:rPr lang="lt-LT" sz="1200" b="0" i="0" kern="1200" dirty="0">
                <a:solidFill>
                  <a:schemeClr val="tx1"/>
                </a:solidFill>
                <a:effectLst/>
                <a:latin typeface="+mn-lt"/>
                <a:ea typeface="+mn-ea"/>
                <a:cs typeface="+mn-cs"/>
              </a:rPr>
              <a:t>į </a:t>
            </a:r>
            <a:r>
              <a:rPr lang="en-US" sz="1200" b="0" i="0" kern="1200" dirty="0">
                <a:solidFill>
                  <a:schemeClr val="tx1"/>
                </a:solidFill>
                <a:effectLst/>
                <a:latin typeface="+mn-lt"/>
                <a:ea typeface="+mn-ea"/>
                <a:cs typeface="+mn-cs"/>
              </a:rPr>
              <a:t>k</a:t>
            </a:r>
            <a:r>
              <a:rPr lang="lt-LT" sz="1200" b="0" i="0" kern="1200" dirty="0">
                <a:solidFill>
                  <a:schemeClr val="tx1"/>
                </a:solidFill>
                <a:effectLst/>
                <a:latin typeface="+mn-lt"/>
                <a:ea typeface="+mn-ea"/>
                <a:cs typeface="+mn-cs"/>
              </a:rPr>
              <a:t>a</a:t>
            </a:r>
            <a:r>
              <a:rPr lang="en-US" sz="1200" b="0" i="0" kern="1200" dirty="0" err="1">
                <a:solidFill>
                  <a:schemeClr val="tx1"/>
                </a:solidFill>
                <a:effectLst/>
                <a:latin typeface="+mn-lt"/>
                <a:ea typeface="+mn-ea"/>
                <a:cs typeface="+mn-cs"/>
              </a:rPr>
              <a:t>talog</a:t>
            </a:r>
            <a:r>
              <a:rPr lang="lt-LT" sz="1200" b="0" i="0" kern="1200" dirty="0">
                <a:solidFill>
                  <a:schemeClr val="tx1"/>
                </a:solidFill>
                <a:effectLst/>
                <a:latin typeface="+mn-lt"/>
                <a:ea typeface="+mn-ea"/>
                <a:cs typeface="+mn-cs"/>
              </a:rPr>
              <a:t>ą (tinka standartizuotiems, daugeliui perkančiųjų organizacijų reikalingiems objektams);</a:t>
            </a:r>
          </a:p>
          <a:p>
            <a:pPr marL="228600" lvl="0" indent="-228600" algn="just">
              <a:spcAft>
                <a:spcPts val="0"/>
              </a:spcAft>
              <a:buFont typeface="Symbol" panose="05050102010706020507" pitchFamily="18" charset="2"/>
              <a:buAutoNum type="arabicParenR"/>
              <a:tabLst>
                <a:tab pos="450215" algn="l"/>
              </a:tabLst>
            </a:pPr>
            <a:r>
              <a:rPr lang="lt-LT" sz="1200" b="0" i="0" kern="1200" dirty="0">
                <a:solidFill>
                  <a:schemeClr val="tx1"/>
                </a:solidFill>
                <a:effectLst/>
                <a:latin typeface="+mn-lt"/>
                <a:ea typeface="+mn-ea"/>
                <a:cs typeface="+mn-cs"/>
              </a:rPr>
              <a:t>Perkančioms organizacijos skirtų prekių, paslaugų ar darbų pirkimo procedūrų atlikimas pagal jų išreikštą konkretų poreikį. </a:t>
            </a:r>
          </a:p>
          <a:p>
            <a:pPr marL="228600" lvl="0" indent="-228600" algn="just">
              <a:spcAft>
                <a:spcPts val="0"/>
              </a:spcAft>
              <a:buFont typeface="Symbol" panose="05050102010706020507" pitchFamily="18" charset="2"/>
              <a:buAutoNum type="arabicParenR"/>
              <a:tabLst>
                <a:tab pos="450215" algn="l"/>
              </a:tabLst>
            </a:pPr>
            <a:endParaRPr lang="en-US" sz="1200" b="0" i="0" kern="1200" dirty="0">
              <a:solidFill>
                <a:schemeClr val="tx1"/>
              </a:solidFill>
              <a:effectLst/>
              <a:latin typeface="+mn-lt"/>
              <a:ea typeface="+mn-ea"/>
              <a:cs typeface="+mn-cs"/>
            </a:endParaRPr>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Pirkimų, atliekamų per el. katalogą nauda:</a:t>
            </a:r>
          </a:p>
          <a:p>
            <a:pPr marL="342900" lvl="0" indent="-342900" algn="just">
              <a:spcAft>
                <a:spcPts val="0"/>
              </a:spcAft>
              <a:buFont typeface="Symbol" panose="05050102010706020507" pitchFamily="18" charset="2"/>
              <a:buChar char=""/>
              <a:tabLst>
                <a:tab pos="450215" algn="l"/>
              </a:tabLst>
            </a:pPr>
            <a:r>
              <a:rPr lang="lt-LT" dirty="0"/>
              <a:t>pirkimai vyksta </a:t>
            </a:r>
            <a:r>
              <a:rPr lang="lt-LT" b="1" dirty="0"/>
              <a:t>paprastai, skaidriai ir greitai automatiniu būdu, minimizuojant žmogiškojo veiksnio įtaką;</a:t>
            </a:r>
            <a:endParaRPr lang="lt-LT" b="1" dirty="0">
              <a:ea typeface="Times New Roman" panose="02020603050405020304" pitchFamily="18" charset="0"/>
            </a:endParaRP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pirkimų standartizavimas </a:t>
            </a:r>
            <a:r>
              <a:rPr lang="lt-LT" b="1" dirty="0">
                <a:ea typeface="Times New Roman" panose="02020603050405020304" pitchFamily="18" charset="0"/>
              </a:rPr>
              <a:t>ženkliai palengvina tiekėjų, ypač SVV, dalyvavimą </a:t>
            </a:r>
            <a:r>
              <a:rPr lang="lt-LT" dirty="0">
                <a:ea typeface="Times New Roman" panose="02020603050405020304" pitchFamily="18" charset="0"/>
              </a:rPr>
              <a:t>viešuosiuose pirkimuose, mažina dalyvavimo sąnaudas  ir </a:t>
            </a:r>
            <a:r>
              <a:rPr lang="lt-LT" b="1" dirty="0">
                <a:ea typeface="Times New Roman" panose="02020603050405020304" pitchFamily="18" charset="0"/>
              </a:rPr>
              <a:t>didina jų konkurenciją.</a:t>
            </a: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pirkimai vykdomi duomenų pagrindu, tai </a:t>
            </a:r>
            <a:r>
              <a:rPr lang="lt-LT" b="1" dirty="0">
                <a:ea typeface="Times New Roman" panose="02020603050405020304" pitchFamily="18" charset="0"/>
              </a:rPr>
              <a:t>leidžia kaupti ir analizuoti duomenis: </a:t>
            </a:r>
            <a:r>
              <a:rPr lang="lt-LT" dirty="0">
                <a:ea typeface="Times New Roman" panose="02020603050405020304" pitchFamily="18" charset="0"/>
              </a:rPr>
              <a:t>nustatyti kainų vidurkius, būsimų pirkimų biudžetus, matyti tiekėjų aktyvumo matricą, atskleisti konkurencijos trūkumo priežastis ir operatyviai keisti praktiką.</a:t>
            </a: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pirkimus perkėlus į el. katalogą </a:t>
            </a:r>
            <a:r>
              <a:rPr lang="lt-LT" b="1" dirty="0">
                <a:ea typeface="Times New Roman" panose="02020603050405020304" pitchFamily="18" charset="0"/>
              </a:rPr>
              <a:t>sumažinama pirkimų priežiūros apimtis.</a:t>
            </a:r>
          </a:p>
          <a:p>
            <a:pPr marL="342900" lvl="0" indent="-342900" algn="just">
              <a:spcAft>
                <a:spcPts val="0"/>
              </a:spcAft>
              <a:buFont typeface="Symbol" panose="05050102010706020507" pitchFamily="18" charset="2"/>
              <a:buChar char=""/>
              <a:tabLst>
                <a:tab pos="450215" algn="l"/>
              </a:tabLst>
            </a:pPr>
            <a:r>
              <a:rPr lang="lt-LT" dirty="0">
                <a:ea typeface="Times New Roman" panose="02020603050405020304" pitchFamily="18" charset="0"/>
              </a:rPr>
              <a:t>pirkimai el. kataloge </a:t>
            </a:r>
            <a:r>
              <a:rPr lang="lt-LT" b="1" dirty="0">
                <a:ea typeface="Times New Roman" panose="02020603050405020304" pitchFamily="18" charset="0"/>
              </a:rPr>
              <a:t>mažina šalies pirkimų organizavimo finansinius ir žmogiškuosius resursus, kai juo naudojasi daug vartotojų.</a:t>
            </a:r>
            <a:endParaRPr lang="lt-LT" dirty="0"/>
          </a:p>
          <a:p>
            <a:pPr>
              <a:buFont typeface="Wingdings" panose="05000000000000000000" pitchFamily="2" charset="2"/>
              <a:buChar char="Ø"/>
            </a:pPr>
            <a:endParaRPr lang="lt-LT" dirty="0"/>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Kaip matyti iš skaidrės kairėje pusėje pateikiamos schemos, CPO atlieka didelį darbą pasirengimo pirkimo etape, kurio nereikia daryti pačiai PO. </a:t>
            </a:r>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Šiuo metu el. katalogu naudojasi </a:t>
            </a:r>
            <a:r>
              <a:rPr lang="en-US" sz="1200" b="0" i="0" kern="1200" dirty="0">
                <a:solidFill>
                  <a:schemeClr val="tx1"/>
                </a:solidFill>
                <a:effectLst/>
                <a:latin typeface="+mn-lt"/>
                <a:ea typeface="+mn-ea"/>
                <a:cs typeface="+mn-cs"/>
              </a:rPr>
              <a:t>4047 </a:t>
            </a:r>
            <a:r>
              <a:rPr lang="en-US" sz="1200" b="0" i="0" kern="1200" dirty="0" err="1">
                <a:solidFill>
                  <a:schemeClr val="tx1"/>
                </a:solidFill>
                <a:effectLst/>
                <a:latin typeface="+mn-lt"/>
                <a:ea typeface="+mn-ea"/>
                <a:cs typeface="+mn-cs"/>
              </a:rPr>
              <a:t>perkan</a:t>
            </a:r>
            <a:r>
              <a:rPr lang="lt-LT" sz="1200" b="0" i="0" kern="1200" dirty="0">
                <a:solidFill>
                  <a:schemeClr val="tx1"/>
                </a:solidFill>
                <a:effectLst/>
                <a:latin typeface="+mn-lt"/>
                <a:ea typeface="+mn-ea"/>
                <a:cs typeface="+mn-cs"/>
              </a:rPr>
              <a:t>čiosios organizacijos ir perkantieji subjektai.</a:t>
            </a:r>
          </a:p>
          <a:p>
            <a:pPr marL="0" lvl="0" indent="0" algn="just">
              <a:spcAft>
                <a:spcPts val="0"/>
              </a:spcAft>
              <a:buFont typeface="Symbol" panose="05050102010706020507" pitchFamily="18" charset="2"/>
              <a:buNone/>
              <a:tabLst>
                <a:tab pos="450215" algn="l"/>
              </a:tabLst>
            </a:pPr>
            <a:endParaRPr lang="lt-LT" sz="1200" b="0" i="0" kern="1200" dirty="0">
              <a:solidFill>
                <a:schemeClr val="tx1"/>
              </a:solidFill>
              <a:effectLst/>
              <a:latin typeface="+mn-lt"/>
              <a:ea typeface="+mn-ea"/>
              <a:cs typeface="+mn-cs"/>
            </a:endParaRPr>
          </a:p>
          <a:p>
            <a:pPr marL="0" lvl="0" indent="0" algn="just">
              <a:spcAft>
                <a:spcPts val="0"/>
              </a:spcAft>
              <a:buFont typeface="Symbol" panose="05050102010706020507" pitchFamily="18" charset="2"/>
              <a:buNone/>
              <a:tabLst>
                <a:tab pos="450215" algn="l"/>
              </a:tabLst>
            </a:pPr>
            <a:r>
              <a:rPr lang="lt-LT" sz="1200" b="0" i="0" kern="1200" dirty="0">
                <a:solidFill>
                  <a:schemeClr val="tx1"/>
                </a:solidFill>
                <a:effectLst/>
                <a:latin typeface="+mn-lt"/>
                <a:ea typeface="+mn-ea"/>
                <a:cs typeface="+mn-cs"/>
              </a:rPr>
              <a:t>Skaidrės dešinėje pusėje pateikiamas funkcijų tarp perkančiųjų organizacijų ir CPO pasiskirstymas, kai pirkimai atliekami pagal konkrečius užsakymus. Nors CPO gali pirkimus atlikti profesionaliau, perkančiosios organizacijos neišvengiamai turi dalyvauti rengiant techninę specifikaciją, </a:t>
            </a:r>
            <a:r>
              <a:rPr lang="lt-LT" sz="1200" kern="1200" dirty="0">
                <a:solidFill>
                  <a:schemeClr val="tx1"/>
                </a:solidFill>
                <a:latin typeface="+mn-lt"/>
                <a:ea typeface="+mn-ea"/>
                <a:cs typeface="+mn-cs"/>
              </a:rPr>
              <a:t>teikiant ekspertines išvadas arba yra įtraukiami į tokios pirkimų komisijos sudėtį</a:t>
            </a:r>
            <a:r>
              <a:rPr lang="lt-LT" sz="1200" b="0" i="0" kern="1200" dirty="0">
                <a:solidFill>
                  <a:schemeClr val="tx1"/>
                </a:solidFill>
                <a:effectLst/>
                <a:latin typeface="+mn-lt"/>
                <a:ea typeface="+mn-ea"/>
                <a:cs typeface="+mn-cs"/>
              </a:rPr>
              <a:t>.</a:t>
            </a:r>
            <a:endParaRPr lang="lt-LT" dirty="0"/>
          </a:p>
          <a:p>
            <a:pPr>
              <a:buFont typeface="Wingdings" panose="05000000000000000000" pitchFamily="2" charset="2"/>
              <a:buNone/>
            </a:pPr>
            <a:endParaRPr lang="lt-LT" dirty="0"/>
          </a:p>
          <a:p>
            <a:pPr>
              <a:buFont typeface="Wingdings" panose="05000000000000000000" pitchFamily="2" charset="2"/>
              <a:buNone/>
            </a:pPr>
            <a:r>
              <a:rPr lang="lt-LT" dirty="0"/>
              <a:t>Šio modelio galimi neigiami aspektai: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200" kern="1200" dirty="0">
                <a:solidFill>
                  <a:schemeClr val="tx1"/>
                </a:solidFill>
                <a:latin typeface="+mn-lt"/>
                <a:cs typeface="+mn-cs"/>
              </a:rPr>
              <a:t>ilgesnis prekių, paslaugų ar darbų įsigijimo procesas;</a:t>
            </a:r>
          </a:p>
          <a:p>
            <a:pPr marL="171450" indent="-171450">
              <a:buFont typeface="Arial" panose="020B0604020202020204" pitchFamily="34" charset="0"/>
              <a:buChar char="•"/>
            </a:pPr>
            <a:r>
              <a:rPr lang="lt-LT" sz="1200" kern="1200" dirty="0">
                <a:solidFill>
                  <a:schemeClr val="tx1"/>
                </a:solidFill>
                <a:latin typeface="+mn-lt"/>
                <a:cs typeface="+mn-cs"/>
              </a:rPr>
              <a:t>nelankstumas atliekant smulkius pirkimus;</a:t>
            </a:r>
          </a:p>
          <a:p>
            <a:pPr marL="171450" indent="-171450">
              <a:buFont typeface="Arial" panose="020B0604020202020204" pitchFamily="34" charset="0"/>
              <a:buChar char="•"/>
            </a:pPr>
            <a:r>
              <a:rPr lang="lt-LT" sz="1200" kern="1200" dirty="0">
                <a:solidFill>
                  <a:schemeClr val="tx1"/>
                </a:solidFill>
                <a:latin typeface="+mn-lt"/>
                <a:cs typeface="+mn-cs"/>
              </a:rPr>
              <a:t>nekokybiški </a:t>
            </a:r>
            <a:r>
              <a:rPr lang="lt-LT" dirty="0"/>
              <a:t>centralizuoti pirkimai dėl resursų, patirties trūkumo, procesų sudėtingumo.</a:t>
            </a:r>
          </a:p>
          <a:p>
            <a:endParaRPr lang="lt-LT" dirty="0"/>
          </a:p>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4</a:t>
            </a:fld>
            <a:endParaRPr lang="lt-LT"/>
          </a:p>
        </p:txBody>
      </p:sp>
    </p:spTree>
    <p:extLst>
      <p:ext uri="{BB962C8B-B14F-4D97-AF65-F5344CB8AC3E}">
        <p14:creationId xmlns:p14="http://schemas.microsoft.com/office/powerpoint/2010/main" val="329216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42BF6C-E9E9-4625-B8F0-D99CB28F8478}" type="slidenum">
              <a:rPr lang="lt-LT" smtClean="0"/>
              <a:pPr/>
              <a:t>5</a:t>
            </a:fld>
            <a:endParaRPr lang="lt-LT"/>
          </a:p>
        </p:txBody>
      </p:sp>
    </p:spTree>
    <p:extLst>
      <p:ext uri="{BB962C8B-B14F-4D97-AF65-F5344CB8AC3E}">
        <p14:creationId xmlns:p14="http://schemas.microsoft.com/office/powerpoint/2010/main" val="150548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42BF6C-E9E9-4625-B8F0-D99CB28F8478}" type="slidenum">
              <a:rPr lang="lt-LT" smtClean="0"/>
              <a:pPr/>
              <a:t>6</a:t>
            </a:fld>
            <a:endParaRPr lang="lt-LT"/>
          </a:p>
        </p:txBody>
      </p:sp>
    </p:spTree>
    <p:extLst>
      <p:ext uri="{BB962C8B-B14F-4D97-AF65-F5344CB8AC3E}">
        <p14:creationId xmlns:p14="http://schemas.microsoft.com/office/powerpoint/2010/main" val="151887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Žalinimas – numatoma visuose moduliuose numatyti kategorijas, kuriose bus reikalaujama ISO 14001 standarto, vien dėl to pirkimas bus laikomas žaliu. Techninėje specifikacijoje užsakovams bus sudaryta galimybė įdėti/rinktis reikalavimus atitinkančius žaliuosius kriterijus. Vertinimo tvarka numatoma padaryti lanksčią, kad užsakovai galėtų rinktis vertinimo kriterijus, tarp kurių gali būti ir žalieji kriterijai.</a:t>
            </a:r>
          </a:p>
          <a:p>
            <a:r>
              <a:rPr lang="lt-LT" dirty="0"/>
              <a:t>Atnaujinant EPC numatoma pakeisti dalyvavimo moduliuose sąlygas, jas supaprastinant ir atsisakant preliminarių sutarčių, taip pat pirkimo procesą ir sutartį maksimaliai suvienodinti su CPO katalogu. Kvalifikaciniai reikalavimai taip pat bus tokie pat kai CPO LT kataloge, todėl supaprastės tiekėjų kvalifikavimas į EPC.</a:t>
            </a:r>
          </a:p>
          <a:p>
            <a:r>
              <a:rPr lang="lt-LT" dirty="0"/>
              <a:t>Tobulinant esamus modulius numatoma pakoreguoti sutarčių nuostatas ir technines specifikacijas pagal užsakovų ir institucijų pastebėjimus.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Kvartaline</a:t>
            </a:r>
            <a:r>
              <a:rPr lang="en-US" dirty="0"/>
              <a:t> </a:t>
            </a:r>
            <a:r>
              <a:rPr lang="en-US" dirty="0" err="1"/>
              <a:t>renovacija</a:t>
            </a:r>
            <a:r>
              <a:rPr lang="en-US" dirty="0"/>
              <a:t> - </a:t>
            </a:r>
            <a:r>
              <a:rPr lang="en-US" sz="1200" dirty="0"/>
              <a:t>DARBO GRUPĖ ILGALAIKĖS RENOVACIJOS STRATEGIJOS ĮGYVENDINIMO PLANUI PARENGTI</a:t>
            </a:r>
            <a:endParaRPr lang="lt-LT" sz="1200" dirty="0"/>
          </a:p>
          <a:p>
            <a:endParaRPr lang="en-US" dirty="0"/>
          </a:p>
        </p:txBody>
      </p:sp>
      <p:sp>
        <p:nvSpPr>
          <p:cNvPr id="4" name="Slide Number Placeholder 3"/>
          <p:cNvSpPr>
            <a:spLocks noGrp="1"/>
          </p:cNvSpPr>
          <p:nvPr>
            <p:ph type="sldNum" sz="quarter" idx="5"/>
          </p:nvPr>
        </p:nvSpPr>
        <p:spPr/>
        <p:txBody>
          <a:bodyPr/>
          <a:lstStyle/>
          <a:p>
            <a:fld id="{F586135E-647B-4AF2-9617-67C9AE77F24B}" type="slidenum">
              <a:rPr lang="en-US" smtClean="0"/>
              <a:t>7</a:t>
            </a:fld>
            <a:endParaRPr lang="en-US"/>
          </a:p>
        </p:txBody>
      </p:sp>
    </p:spTree>
    <p:extLst>
      <p:ext uri="{BB962C8B-B14F-4D97-AF65-F5344CB8AC3E}">
        <p14:creationId xmlns:p14="http://schemas.microsoft.com/office/powerpoint/2010/main" val="156517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Kartą į ketvirtį organizuojami mokymai naujiems katalogo naudotojams.</a:t>
            </a:r>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9</a:t>
            </a:fld>
            <a:endParaRPr lang="lt-LT"/>
          </a:p>
        </p:txBody>
      </p:sp>
    </p:spTree>
    <p:extLst>
      <p:ext uri="{BB962C8B-B14F-4D97-AF65-F5344CB8AC3E}">
        <p14:creationId xmlns:p14="http://schemas.microsoft.com/office/powerpoint/2010/main" val="62194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042BF6C-E9E9-4625-B8F0-D99CB28F8478}" type="slidenum">
              <a:rPr lang="lt-LT" smtClean="0"/>
              <a:pPr/>
              <a:t>10</a:t>
            </a:fld>
            <a:endParaRPr lang="lt-LT" dirty="0"/>
          </a:p>
        </p:txBody>
      </p:sp>
    </p:spTree>
    <p:extLst>
      <p:ext uri="{BB962C8B-B14F-4D97-AF65-F5344CB8AC3E}">
        <p14:creationId xmlns:p14="http://schemas.microsoft.com/office/powerpoint/2010/main" val="151977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63708" y="284671"/>
            <a:ext cx="1955707" cy="117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53730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23547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8" name="Rectangle 7"/>
          <p:cNvSpPr/>
          <p:nvPr/>
        </p:nvSpPr>
        <p:spPr>
          <a:xfrm>
            <a:off x="15" y="0"/>
            <a:ext cx="136340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63419" y="0"/>
            <a:ext cx="7372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771392" y="1791730"/>
            <a:ext cx="9521448" cy="4197589"/>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3" y="58995"/>
            <a:ext cx="1225570" cy="737385"/>
          </a:xfrm>
          <a:prstGeom prst="rect">
            <a:avLst/>
          </a:prstGeom>
        </p:spPr>
      </p:pic>
      <p:sp>
        <p:nvSpPr>
          <p:cNvPr id="4" name="Text Placeholder 3"/>
          <p:cNvSpPr>
            <a:spLocks noGrp="1"/>
          </p:cNvSpPr>
          <p:nvPr>
            <p:ph type="body" sz="quarter" idx="13"/>
          </p:nvPr>
        </p:nvSpPr>
        <p:spPr>
          <a:xfrm>
            <a:off x="407988" y="1544638"/>
            <a:ext cx="890587" cy="4559300"/>
          </a:xfrm>
        </p:spPr>
        <p:txBody>
          <a:bodyPr vert="vert270">
            <a:noAutofit/>
          </a:bodyPr>
          <a:lstStyle>
            <a:lvl1pPr>
              <a:defRPr sz="28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stStyle>
          <a:p>
            <a:pPr lvl="0"/>
            <a:r>
              <a:rPr lang="en-US" dirty="0"/>
              <a:t>Edit Master text styles</a:t>
            </a:r>
          </a:p>
        </p:txBody>
      </p:sp>
      <p:sp>
        <p:nvSpPr>
          <p:cNvPr id="13" name="Title Placeholder 1"/>
          <p:cNvSpPr>
            <a:spLocks noGrp="1"/>
          </p:cNvSpPr>
          <p:nvPr>
            <p:ph type="title"/>
          </p:nvPr>
        </p:nvSpPr>
        <p:spPr>
          <a:xfrm>
            <a:off x="1771392" y="219075"/>
            <a:ext cx="9521448" cy="1325563"/>
          </a:xfrm>
          <a:prstGeom prst="rect">
            <a:avLst/>
          </a:prstGeom>
        </p:spPr>
        <p:txBody>
          <a:bodyPr vert="horz" lIns="91440" tIns="45720" rIns="91440" bIns="45720" rtlCol="0" anchor="ctr">
            <a:normAutofit/>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5481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32561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50033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28451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93351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1135953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127508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132975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18367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3780943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394212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3768395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844502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0BB1-F4AB-46CE-9B6B-8FD615A2915E}" type="slidenum">
              <a:rPr lang="en-US" smtClean="0"/>
              <a:pPr/>
              <a:t>‹#›</a:t>
            </a:fld>
            <a:endParaRPr lang="en-US"/>
          </a:p>
        </p:txBody>
      </p:sp>
    </p:spTree>
    <p:extLst>
      <p:ext uri="{BB962C8B-B14F-4D97-AF65-F5344CB8AC3E}">
        <p14:creationId xmlns:p14="http://schemas.microsoft.com/office/powerpoint/2010/main" val="294632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69CB6CF-1992-4116-97DA-1AA159B02BFE}" type="slidenum">
              <a:rPr lang="lt-LT" smtClean="0"/>
              <a:pPr/>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5540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3779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294812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B69CB6CF-1992-4116-97DA-1AA159B02BFE}" type="slidenum">
              <a:rPr lang="lt-LT" smtClean="0"/>
              <a:pPr/>
              <a:t>‹#›</a:t>
            </a:fld>
            <a:endParaRPr lang="lt-LT"/>
          </a:p>
        </p:txBody>
      </p:sp>
      <p:pic>
        <p:nvPicPr>
          <p:cNvPr id="10"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lt-L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9CB6CF-1992-4116-97DA-1AA159B02BFE}" type="slidenum">
              <a:rPr lang="lt-LT" smtClean="0"/>
              <a:pPr/>
              <a:t>‹#›</a:t>
            </a:fld>
            <a:endParaRPr lang="lt-LT"/>
          </a:p>
        </p:txBody>
      </p:sp>
      <p:pic>
        <p:nvPicPr>
          <p:cNvPr id="10" name="Picture 2" descr="http://sc.bns.lt/logos/1/20170128193914_cpo-logo-LT-RGB-600px.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3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69CB6CF-1992-4116-97DA-1AA159B02BFE}" type="slidenum">
              <a:rPr lang="lt-LT" smtClean="0"/>
              <a:pPr/>
              <a:t>‹#›</a:t>
            </a:fld>
            <a:endParaRPr lang="lt-LT"/>
          </a:p>
        </p:txBody>
      </p:sp>
    </p:spTree>
    <p:extLst>
      <p:ext uri="{BB962C8B-B14F-4D97-AF65-F5344CB8AC3E}">
        <p14:creationId xmlns:p14="http://schemas.microsoft.com/office/powerpoint/2010/main" val="5576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937669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lt-L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9CB6CF-1992-4116-97DA-1AA159B02BFE}" type="slidenum">
              <a:rPr lang="lt-LT" smtClean="0"/>
              <a:pPr/>
              <a:t>‹#›</a:t>
            </a:fld>
            <a:endParaRPr lang="lt-L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sc.bns.lt/logos/1/20170128193914_cpo-logo-LT-RGB-600px.png"/>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473970" y="286603"/>
            <a:ext cx="1363419" cy="81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20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000" kern="1200" cap="all" spc="-50" baseline="0">
          <a:solidFill>
            <a:schemeClr val="tx1">
              <a:lumMod val="75000"/>
              <a:lumOff val="25000"/>
            </a:schemeClr>
          </a:solidFill>
          <a:latin typeface="+mj-lt"/>
          <a:ea typeface="+mj-ea"/>
          <a:cs typeface="+mj-cs"/>
        </a:defRPr>
      </a:lvl1pPr>
    </p:titleStyle>
    <p:bodyStyle>
      <a:lvl1pPr marL="342900" indent="-3429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3200" kern="1200">
          <a:solidFill>
            <a:schemeClr val="tx1">
              <a:lumMod val="75000"/>
              <a:lumOff val="25000"/>
            </a:schemeClr>
          </a:solidFill>
          <a:latin typeface="+mn-lt"/>
          <a:ea typeface="+mn-ea"/>
          <a:cs typeface="+mn-cs"/>
        </a:defRPr>
      </a:lvl1pPr>
      <a:lvl2pPr marL="48691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lumMod val="75000"/>
              <a:lumOff val="25000"/>
            </a:schemeClr>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D0BB1-F4AB-46CE-9B6B-8FD615A2915E}" type="slidenum">
              <a:rPr lang="en-US" smtClean="0"/>
              <a:pPr/>
              <a:t>‹#›</a:t>
            </a:fld>
            <a:endParaRPr lang="en-US"/>
          </a:p>
        </p:txBody>
      </p:sp>
    </p:spTree>
    <p:extLst>
      <p:ext uri="{BB962C8B-B14F-4D97-AF65-F5344CB8AC3E}">
        <p14:creationId xmlns:p14="http://schemas.microsoft.com/office/powerpoint/2010/main" val="22875439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png"/><Relationship Id="rId50" Type="http://schemas.openxmlformats.org/officeDocument/2006/relationships/image" Target="../media/image66.png"/><Relationship Id="rId55" Type="http://schemas.openxmlformats.org/officeDocument/2006/relationships/image" Target="../media/image71.png"/><Relationship Id="rId63" Type="http://schemas.openxmlformats.org/officeDocument/2006/relationships/image" Target="../media/image79.png"/><Relationship Id="rId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gif"/><Relationship Id="rId41" Type="http://schemas.openxmlformats.org/officeDocument/2006/relationships/image" Target="../media/image57.png"/><Relationship Id="rId54" Type="http://schemas.openxmlformats.org/officeDocument/2006/relationships/image" Target="../media/image70.gif"/><Relationship Id="rId62" Type="http://schemas.openxmlformats.org/officeDocument/2006/relationships/image" Target="../media/image78.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gif"/><Relationship Id="rId40" Type="http://schemas.openxmlformats.org/officeDocument/2006/relationships/image" Target="../media/image56.png"/><Relationship Id="rId45" Type="http://schemas.openxmlformats.org/officeDocument/2006/relationships/image" Target="../media/image61.png"/><Relationship Id="rId53" Type="http://schemas.openxmlformats.org/officeDocument/2006/relationships/image" Target="../media/image69.png"/><Relationship Id="rId58" Type="http://schemas.openxmlformats.org/officeDocument/2006/relationships/image" Target="../media/image74.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61" Type="http://schemas.openxmlformats.org/officeDocument/2006/relationships/image" Target="../media/image77.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gif"/><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gif"/><Relationship Id="rId43" Type="http://schemas.openxmlformats.org/officeDocument/2006/relationships/image" Target="../media/image59.pn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png"/><Relationship Id="rId8" Type="http://schemas.openxmlformats.org/officeDocument/2006/relationships/image" Target="../media/image24.png"/><Relationship Id="rId51" Type="http://schemas.openxmlformats.org/officeDocument/2006/relationships/image" Target="../media/image67.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2007.cpo.lt/kataloga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cpo.lt/vie-pirkimu-atlikimas-pagal-igaliojima/" TargetMode="External"/><Relationship Id="rId4" Type="http://schemas.openxmlformats.org/officeDocument/2006/relationships/hyperlink" Target="https://2007.cpo.lt/konsoliduotu-pirkimu-skelbim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DF5E2-3270-42BC-B6EC-A2DD4C0B4D07}"/>
              </a:ext>
            </a:extLst>
          </p:cNvPr>
          <p:cNvSpPr>
            <a:spLocks noGrp="1"/>
          </p:cNvSpPr>
          <p:nvPr>
            <p:ph type="ctrTitle"/>
          </p:nvPr>
        </p:nvSpPr>
        <p:spPr>
          <a:xfrm>
            <a:off x="1104507" y="1926215"/>
            <a:ext cx="9982985" cy="2417186"/>
          </a:xfrm>
        </p:spPr>
        <p:txBody>
          <a:bodyPr>
            <a:noAutofit/>
          </a:bodyPr>
          <a:lstStyle/>
          <a:p>
            <a:pPr algn="ctr"/>
            <a:r>
              <a:rPr lang="en-US" sz="4000" dirty="0" err="1">
                <a:effectLst/>
                <a:latin typeface="Arial" panose="020B0604020202020204" pitchFamily="34" charset="0"/>
                <a:ea typeface="Times New Roman" panose="02020603050405020304" pitchFamily="18" charset="0"/>
              </a:rPr>
              <a:t>Viešųjų</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pirkimų</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centralizavimas</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būdai</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galimybės</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ir</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laukiami</a:t>
            </a:r>
            <a:r>
              <a:rPr lang="en-US" sz="4000" dirty="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pokyčiai</a:t>
            </a:r>
            <a:endParaRPr lang="lt-LT" sz="4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2286543-AC3C-4FDF-BEF8-F02A800095C9}"/>
              </a:ext>
            </a:extLst>
          </p:cNvPr>
          <p:cNvSpPr>
            <a:spLocks noGrp="1"/>
          </p:cNvSpPr>
          <p:nvPr>
            <p:ph type="subTitle" idx="1"/>
          </p:nvPr>
        </p:nvSpPr>
        <p:spPr>
          <a:xfrm>
            <a:off x="1405481" y="4664765"/>
            <a:ext cx="10058400" cy="1650250"/>
          </a:xfrm>
        </p:spPr>
        <p:txBody>
          <a:bodyPr>
            <a:normAutofit fontScale="92500" lnSpcReduction="20000"/>
          </a:bodyPr>
          <a:lstStyle/>
          <a:p>
            <a:pPr algn="ctr">
              <a:lnSpc>
                <a:spcPct val="120000"/>
              </a:lnSpc>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lt-LT" sz="1800" cap="none" spc="0" dirty="0">
              <a:solidFill>
                <a:schemeClr val="tx1"/>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lt-LT" sz="1800" cap="none" spc="0" dirty="0">
                <a:solidFill>
                  <a:schemeClr val="tx1"/>
                </a:solidFill>
                <a:latin typeface="Times New Roman" panose="02020603050405020304" pitchFamily="18" charset="0"/>
                <a:cs typeface="Times New Roman" panose="02020603050405020304" pitchFamily="18" charset="0"/>
              </a:rPr>
              <a:t>VšĮ CPO LT</a:t>
            </a:r>
          </a:p>
          <a:p>
            <a:pPr algn="ctr">
              <a:lnSpc>
                <a:spcPct val="100000"/>
              </a:lnSpc>
              <a:spcBef>
                <a:spcPts val="0"/>
              </a:spcBef>
              <a:spcAft>
                <a:spcPts val="0"/>
              </a:spcAft>
            </a:pPr>
            <a:r>
              <a:rPr lang="lt-LT" sz="1800" cap="none" spc="0" dirty="0">
                <a:solidFill>
                  <a:schemeClr val="tx1"/>
                </a:solidFill>
                <a:latin typeface="Times New Roman" panose="02020603050405020304" pitchFamily="18" charset="0"/>
                <a:cs typeface="Times New Roman" panose="02020603050405020304" pitchFamily="18" charset="0"/>
              </a:rPr>
              <a:t>2021 m.</a:t>
            </a:r>
          </a:p>
        </p:txBody>
      </p:sp>
    </p:spTree>
    <p:extLst>
      <p:ext uri="{BB962C8B-B14F-4D97-AF65-F5344CB8AC3E}">
        <p14:creationId xmlns:p14="http://schemas.microsoft.com/office/powerpoint/2010/main" val="206988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3429000"/>
            <a:ext cx="10058400" cy="837841"/>
          </a:xfrm>
        </p:spPr>
        <p:txBody>
          <a:bodyPr>
            <a:normAutofit fontScale="90000"/>
          </a:bodyPr>
          <a:lstStyle/>
          <a:p>
            <a:pPr algn="ctr"/>
            <a:r>
              <a:rPr lang="lt-LT" sz="6000" dirty="0">
                <a:latin typeface="Times New Roman" panose="02020603050405020304" pitchFamily="18" charset="0"/>
                <a:cs typeface="Times New Roman" panose="02020603050405020304" pitchFamily="18" charset="0"/>
              </a:rPr>
              <a:t>Ačiū už dėmesį</a:t>
            </a:r>
            <a:endParaRPr lang="en-US" sz="6000" dirty="0">
              <a:latin typeface="Times New Roman" panose="02020603050405020304" pitchFamily="18" charset="0"/>
              <a:cs typeface="Times New Roman" panose="02020603050405020304" pitchFamily="18" charset="0"/>
            </a:endParaRPr>
          </a:p>
        </p:txBody>
      </p:sp>
      <p:sp>
        <p:nvSpPr>
          <p:cNvPr id="6" name="Rectangle 5"/>
          <p:cNvSpPr/>
          <p:nvPr/>
        </p:nvSpPr>
        <p:spPr>
          <a:xfrm>
            <a:off x="10429103" y="230659"/>
            <a:ext cx="1524000" cy="1054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B69CB6CF-1992-4116-97DA-1AA159B02BFE}" type="slidenum">
              <a:rPr lang="lt-LT" smtClean="0"/>
              <a:pPr/>
              <a:t>10</a:t>
            </a:fld>
            <a:endParaRPr lang="lt-LT" dirty="0"/>
          </a:p>
        </p:txBody>
      </p:sp>
    </p:spTree>
    <p:extLst>
      <p:ext uri="{BB962C8B-B14F-4D97-AF65-F5344CB8AC3E}">
        <p14:creationId xmlns:p14="http://schemas.microsoft.com/office/powerpoint/2010/main" val="143495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aveikslėlis 40">
            <a:extLst>
              <a:ext uri="{FF2B5EF4-FFF2-40B4-BE49-F238E27FC236}">
                <a16:creationId xmlns:a16="http://schemas.microsoft.com/office/drawing/2014/main" id="{B9B32548-778E-4E3E-A313-9EC51BCB2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102" y="5617974"/>
            <a:ext cx="1137240" cy="1137240"/>
          </a:xfrm>
          <a:prstGeom prst="rect">
            <a:avLst/>
          </a:prstGeom>
        </p:spPr>
      </p:pic>
      <p:sp>
        <p:nvSpPr>
          <p:cNvPr id="4" name="Pavadinimas 3">
            <a:extLst>
              <a:ext uri="{FF2B5EF4-FFF2-40B4-BE49-F238E27FC236}">
                <a16:creationId xmlns:a16="http://schemas.microsoft.com/office/drawing/2014/main" id="{3786A47D-BA9F-4A5F-A2BB-632EE68E10E4}"/>
              </a:ext>
            </a:extLst>
          </p:cNvPr>
          <p:cNvSpPr>
            <a:spLocks noGrp="1"/>
          </p:cNvSpPr>
          <p:nvPr>
            <p:ph type="title"/>
          </p:nvPr>
        </p:nvSpPr>
        <p:spPr>
          <a:xfrm>
            <a:off x="1711471" y="151503"/>
            <a:ext cx="10358215" cy="1325563"/>
          </a:xfrm>
        </p:spPr>
        <p:txBody>
          <a:bodyPr/>
          <a:lstStyle/>
          <a:p>
            <a:r>
              <a:rPr lang="en-US" dirty="0" err="1"/>
              <a:t>Pirkim</a:t>
            </a:r>
            <a:r>
              <a:rPr lang="lt-LT" dirty="0"/>
              <a:t>ų</a:t>
            </a:r>
            <a:r>
              <a:rPr lang="en-US" dirty="0"/>
              <a:t> </a:t>
            </a:r>
            <a:r>
              <a:rPr lang="en-US" dirty="0" err="1"/>
              <a:t>centralizavimas</a:t>
            </a:r>
            <a:r>
              <a:rPr lang="en-US" dirty="0"/>
              <a:t>: </a:t>
            </a:r>
            <a:r>
              <a:rPr lang="en-US" dirty="0" err="1"/>
              <a:t>kiekybinis</a:t>
            </a:r>
            <a:r>
              <a:rPr lang="en-US" dirty="0"/>
              <a:t> </a:t>
            </a:r>
            <a:r>
              <a:rPr lang="en-US" dirty="0" err="1"/>
              <a:t>aspektas</a:t>
            </a:r>
            <a:endParaRPr lang="lt-LT" dirty="0">
              <a:highlight>
                <a:srgbClr val="FFFF00"/>
              </a:highlight>
            </a:endParaRPr>
          </a:p>
        </p:txBody>
      </p:sp>
      <p:sp>
        <p:nvSpPr>
          <p:cNvPr id="5" name="TextBox 4">
            <a:extLst>
              <a:ext uri="{FF2B5EF4-FFF2-40B4-BE49-F238E27FC236}">
                <a16:creationId xmlns:a16="http://schemas.microsoft.com/office/drawing/2014/main" id="{B464F789-58DD-40C4-9CA5-D47CC9E13B3B}"/>
              </a:ext>
            </a:extLst>
          </p:cNvPr>
          <p:cNvSpPr txBox="1"/>
          <p:nvPr/>
        </p:nvSpPr>
        <p:spPr>
          <a:xfrm>
            <a:off x="2699869" y="1898660"/>
            <a:ext cx="184731" cy="830997"/>
          </a:xfrm>
          <a:prstGeom prst="rect">
            <a:avLst/>
          </a:prstGeom>
          <a:noFill/>
        </p:spPr>
        <p:txBody>
          <a:bodyPr wrap="none" rtlCol="0">
            <a:spAutoFit/>
          </a:bodyPr>
          <a:lstStyle/>
          <a:p>
            <a:endParaRPr lang="lt-LT" sz="48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65195F3-956D-4376-9627-256F0DF3BB75}"/>
              </a:ext>
            </a:extLst>
          </p:cNvPr>
          <p:cNvSpPr txBox="1"/>
          <p:nvPr/>
        </p:nvSpPr>
        <p:spPr>
          <a:xfrm>
            <a:off x="4342000" y="1888770"/>
            <a:ext cx="1749197"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53</a:t>
            </a:r>
            <a:r>
              <a:rPr lang="lt-LT" dirty="0">
                <a:solidFill>
                  <a:schemeClr val="tx1">
                    <a:lumMod val="75000"/>
                    <a:lumOff val="25000"/>
                  </a:schemeClr>
                </a:solidFill>
                <a:latin typeface="Times New Roman" panose="02020603050405020304" pitchFamily="18" charset="0"/>
                <a:cs typeface="Times New Roman" panose="02020603050405020304" pitchFamily="18" charset="0"/>
              </a:rPr>
              <a:t>dinaminės</a:t>
            </a:r>
          </a:p>
        </p:txBody>
      </p:sp>
      <p:sp>
        <p:nvSpPr>
          <p:cNvPr id="10" name="TextBox 9">
            <a:extLst>
              <a:ext uri="{FF2B5EF4-FFF2-40B4-BE49-F238E27FC236}">
                <a16:creationId xmlns:a16="http://schemas.microsoft.com/office/drawing/2014/main" id="{63B00B7E-5525-4F6C-B82A-2B53ADF79591}"/>
              </a:ext>
            </a:extLst>
          </p:cNvPr>
          <p:cNvSpPr txBox="1"/>
          <p:nvPr/>
        </p:nvSpPr>
        <p:spPr>
          <a:xfrm>
            <a:off x="4346974" y="2507577"/>
            <a:ext cx="986167" cy="646331"/>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pirkimų </a:t>
            </a:r>
          </a:p>
          <a:p>
            <a:r>
              <a:rPr lang="lt-LT" dirty="0">
                <a:solidFill>
                  <a:schemeClr val="tx1">
                    <a:lumMod val="75000"/>
                    <a:lumOff val="25000"/>
                  </a:schemeClr>
                </a:solidFill>
                <a:latin typeface="Times New Roman" panose="02020603050405020304" pitchFamily="18" charset="0"/>
                <a:cs typeface="Times New Roman" panose="02020603050405020304" pitchFamily="18" charset="0"/>
              </a:rPr>
              <a:t>sistemos</a:t>
            </a:r>
          </a:p>
        </p:txBody>
      </p:sp>
      <p:sp>
        <p:nvSpPr>
          <p:cNvPr id="14" name="TextBox 13">
            <a:extLst>
              <a:ext uri="{FF2B5EF4-FFF2-40B4-BE49-F238E27FC236}">
                <a16:creationId xmlns:a16="http://schemas.microsoft.com/office/drawing/2014/main" id="{B2AE2B96-48AA-4220-BAB5-7EBD327FE5BE}"/>
              </a:ext>
            </a:extLst>
          </p:cNvPr>
          <p:cNvSpPr txBox="1"/>
          <p:nvPr/>
        </p:nvSpPr>
        <p:spPr>
          <a:xfrm>
            <a:off x="7054500" y="3792667"/>
            <a:ext cx="1107996"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950</a:t>
            </a:r>
          </a:p>
        </p:txBody>
      </p:sp>
      <p:sp>
        <p:nvSpPr>
          <p:cNvPr id="15" name="TextBox 14">
            <a:extLst>
              <a:ext uri="{FF2B5EF4-FFF2-40B4-BE49-F238E27FC236}">
                <a16:creationId xmlns:a16="http://schemas.microsoft.com/office/drawing/2014/main" id="{E227E35B-F5E6-4059-B49E-1763228990BF}"/>
              </a:ext>
            </a:extLst>
          </p:cNvPr>
          <p:cNvSpPr txBox="1"/>
          <p:nvPr/>
        </p:nvSpPr>
        <p:spPr>
          <a:xfrm>
            <a:off x="7181948" y="4464655"/>
            <a:ext cx="813043" cy="369332"/>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tiekėjų</a:t>
            </a:r>
          </a:p>
        </p:txBody>
      </p:sp>
      <p:pic>
        <p:nvPicPr>
          <p:cNvPr id="17" name="Paveikslėlis 16">
            <a:extLst>
              <a:ext uri="{FF2B5EF4-FFF2-40B4-BE49-F238E27FC236}">
                <a16:creationId xmlns:a16="http://schemas.microsoft.com/office/drawing/2014/main" id="{E3160A94-1867-434F-B956-EDAC735D87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136" b="19711"/>
          <a:stretch/>
        </p:blipFill>
        <p:spPr>
          <a:xfrm>
            <a:off x="8345056" y="3818780"/>
            <a:ext cx="1843717" cy="1127488"/>
          </a:xfrm>
          <a:prstGeom prst="rect">
            <a:avLst/>
          </a:prstGeom>
        </p:spPr>
      </p:pic>
      <p:sp>
        <p:nvSpPr>
          <p:cNvPr id="18" name="TextBox 17">
            <a:extLst>
              <a:ext uri="{FF2B5EF4-FFF2-40B4-BE49-F238E27FC236}">
                <a16:creationId xmlns:a16="http://schemas.microsoft.com/office/drawing/2014/main" id="{42C9067D-48A6-415C-8E65-536D2D67F390}"/>
              </a:ext>
            </a:extLst>
          </p:cNvPr>
          <p:cNvSpPr txBox="1"/>
          <p:nvPr/>
        </p:nvSpPr>
        <p:spPr>
          <a:xfrm>
            <a:off x="10519191" y="3593711"/>
            <a:ext cx="1274708" cy="830997"/>
          </a:xfrm>
          <a:prstGeom prst="rect">
            <a:avLst/>
          </a:prstGeom>
          <a:noFill/>
        </p:spPr>
        <p:txBody>
          <a:bodyPr wrap="none" rtlCol="0">
            <a:spAutoFit/>
          </a:bodyPr>
          <a:lstStyle/>
          <a:p>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a:t>
            </a:r>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 72</a:t>
            </a:r>
          </a:p>
        </p:txBody>
      </p:sp>
      <p:sp>
        <p:nvSpPr>
          <p:cNvPr id="19" name="TextBox 18">
            <a:extLst>
              <a:ext uri="{FF2B5EF4-FFF2-40B4-BE49-F238E27FC236}">
                <a16:creationId xmlns:a16="http://schemas.microsoft.com/office/drawing/2014/main" id="{48628D97-4065-4288-88C4-1B63CF6F0599}"/>
              </a:ext>
            </a:extLst>
          </p:cNvPr>
          <p:cNvSpPr txBox="1"/>
          <p:nvPr/>
        </p:nvSpPr>
        <p:spPr>
          <a:xfrm>
            <a:off x="10163524" y="4319353"/>
            <a:ext cx="1960793" cy="646331"/>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pirkimus kiekvieną</a:t>
            </a:r>
          </a:p>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darbo dieną</a:t>
            </a:r>
          </a:p>
        </p:txBody>
      </p:sp>
      <p:pic>
        <p:nvPicPr>
          <p:cNvPr id="21" name="Paveikslėlis 20">
            <a:extLst>
              <a:ext uri="{FF2B5EF4-FFF2-40B4-BE49-F238E27FC236}">
                <a16:creationId xmlns:a16="http://schemas.microsoft.com/office/drawing/2014/main" id="{102673E5-753A-4553-98E4-21DF31AF77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69999">
            <a:off x="4207215" y="5418867"/>
            <a:ext cx="983369" cy="983369"/>
          </a:xfrm>
          <a:prstGeom prst="rect">
            <a:avLst/>
          </a:prstGeom>
        </p:spPr>
      </p:pic>
      <p:pic>
        <p:nvPicPr>
          <p:cNvPr id="31" name="Paveikslėlis 30">
            <a:extLst>
              <a:ext uri="{FF2B5EF4-FFF2-40B4-BE49-F238E27FC236}">
                <a16:creationId xmlns:a16="http://schemas.microsoft.com/office/drawing/2014/main" id="{AEC0C46C-B7FB-4802-9E87-7009B86353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7351" y="5380934"/>
            <a:ext cx="1325563" cy="1325563"/>
          </a:xfrm>
          <a:prstGeom prst="rect">
            <a:avLst/>
          </a:prstGeom>
        </p:spPr>
      </p:pic>
      <p:sp>
        <p:nvSpPr>
          <p:cNvPr id="34" name="TextBox 33">
            <a:extLst>
              <a:ext uri="{FF2B5EF4-FFF2-40B4-BE49-F238E27FC236}">
                <a16:creationId xmlns:a16="http://schemas.microsoft.com/office/drawing/2014/main" id="{103CD2F0-D4D5-4198-BE8C-91C969B150CA}"/>
              </a:ext>
            </a:extLst>
          </p:cNvPr>
          <p:cNvSpPr txBox="1"/>
          <p:nvPr/>
        </p:nvSpPr>
        <p:spPr>
          <a:xfrm>
            <a:off x="6151381" y="5495054"/>
            <a:ext cx="800219"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70</a:t>
            </a:r>
          </a:p>
        </p:txBody>
      </p:sp>
      <p:sp>
        <p:nvSpPr>
          <p:cNvPr id="35" name="TextBox 34">
            <a:extLst>
              <a:ext uri="{FF2B5EF4-FFF2-40B4-BE49-F238E27FC236}">
                <a16:creationId xmlns:a16="http://schemas.microsoft.com/office/drawing/2014/main" id="{33361289-2349-4AFA-A71A-EC3BBFFBDE1E}"/>
              </a:ext>
            </a:extLst>
          </p:cNvPr>
          <p:cNvSpPr txBox="1"/>
          <p:nvPr/>
        </p:nvSpPr>
        <p:spPr>
          <a:xfrm>
            <a:off x="6084543" y="6130409"/>
            <a:ext cx="1005403" cy="646331"/>
          </a:xfrm>
          <a:prstGeom prst="rect">
            <a:avLst/>
          </a:prstGeom>
          <a:noFill/>
        </p:spPr>
        <p:txBody>
          <a:bodyPr wrap="non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pirkimo </a:t>
            </a:r>
          </a:p>
          <a:p>
            <a:r>
              <a:rPr lang="lt-LT" dirty="0">
                <a:solidFill>
                  <a:schemeClr val="tx1">
                    <a:lumMod val="75000"/>
                    <a:lumOff val="25000"/>
                  </a:schemeClr>
                </a:solidFill>
                <a:latin typeface="Times New Roman" panose="02020603050405020304" pitchFamily="18" charset="0"/>
                <a:cs typeface="Times New Roman" panose="02020603050405020304" pitchFamily="18" charset="0"/>
              </a:rPr>
              <a:t>modulių</a:t>
            </a:r>
          </a:p>
        </p:txBody>
      </p:sp>
      <p:sp>
        <p:nvSpPr>
          <p:cNvPr id="36" name="TextBox 35">
            <a:extLst>
              <a:ext uri="{FF2B5EF4-FFF2-40B4-BE49-F238E27FC236}">
                <a16:creationId xmlns:a16="http://schemas.microsoft.com/office/drawing/2014/main" id="{56D72266-026E-49D2-93C5-8E39CC748FCC}"/>
              </a:ext>
            </a:extLst>
          </p:cNvPr>
          <p:cNvSpPr txBox="1"/>
          <p:nvPr/>
        </p:nvSpPr>
        <p:spPr>
          <a:xfrm>
            <a:off x="10197899" y="5516260"/>
            <a:ext cx="800219"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12</a:t>
            </a:r>
          </a:p>
        </p:txBody>
      </p:sp>
      <p:sp>
        <p:nvSpPr>
          <p:cNvPr id="37" name="TextBox 36">
            <a:extLst>
              <a:ext uri="{FF2B5EF4-FFF2-40B4-BE49-F238E27FC236}">
                <a16:creationId xmlns:a16="http://schemas.microsoft.com/office/drawing/2014/main" id="{74381DEF-1EBD-48AB-B8FA-A11F2A406A93}"/>
              </a:ext>
            </a:extLst>
          </p:cNvPr>
          <p:cNvSpPr txBox="1"/>
          <p:nvPr/>
        </p:nvSpPr>
        <p:spPr>
          <a:xfrm>
            <a:off x="10246880" y="6134682"/>
            <a:ext cx="1794082" cy="646331"/>
          </a:xfrm>
          <a:prstGeom prst="rect">
            <a:avLst/>
          </a:prstGeom>
          <a:noFill/>
        </p:spPr>
        <p:txBody>
          <a:bodyPr wrap="none" rtlCol="0">
            <a:spAutoFit/>
          </a:bodyPr>
          <a:lstStyle/>
          <a:p>
            <a:r>
              <a:rPr lang="lt-LT" b="1" dirty="0">
                <a:solidFill>
                  <a:schemeClr val="tx1">
                    <a:lumMod val="75000"/>
                    <a:lumOff val="25000"/>
                  </a:schemeClr>
                </a:solidFill>
                <a:latin typeface="Times New Roman" panose="02020603050405020304" pitchFamily="18" charset="0"/>
                <a:cs typeface="Times New Roman" panose="02020603050405020304" pitchFamily="18" charset="0"/>
              </a:rPr>
              <a:t>naujų</a:t>
            </a:r>
            <a:r>
              <a:rPr lang="lt-LT" dirty="0">
                <a:solidFill>
                  <a:schemeClr val="tx1">
                    <a:lumMod val="75000"/>
                    <a:lumOff val="25000"/>
                  </a:schemeClr>
                </a:solidFill>
                <a:latin typeface="Times New Roman" panose="02020603050405020304" pitchFamily="18" charset="0"/>
                <a:cs typeface="Times New Roman" panose="02020603050405020304" pitchFamily="18" charset="0"/>
              </a:rPr>
              <a:t> pirkimo</a:t>
            </a:r>
          </a:p>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modulių 2021 m.</a:t>
            </a:r>
          </a:p>
        </p:txBody>
      </p:sp>
      <p:cxnSp>
        <p:nvCxnSpPr>
          <p:cNvPr id="45" name="Tiesioji jungtis 44">
            <a:extLst>
              <a:ext uri="{FF2B5EF4-FFF2-40B4-BE49-F238E27FC236}">
                <a16:creationId xmlns:a16="http://schemas.microsoft.com/office/drawing/2014/main" id="{0A6FC523-12E7-460D-94BA-AE0EAA4B94F8}"/>
              </a:ext>
            </a:extLst>
          </p:cNvPr>
          <p:cNvCxnSpPr/>
          <p:nvPr/>
        </p:nvCxnSpPr>
        <p:spPr>
          <a:xfrm>
            <a:off x="1771392" y="3429000"/>
            <a:ext cx="10157991" cy="0"/>
          </a:xfrm>
          <a:prstGeom prst="line">
            <a:avLst/>
          </a:prstGeom>
        </p:spPr>
        <p:style>
          <a:lnRef idx="3">
            <a:schemeClr val="dk1"/>
          </a:lnRef>
          <a:fillRef idx="0">
            <a:schemeClr val="dk1"/>
          </a:fillRef>
          <a:effectRef idx="2">
            <a:schemeClr val="dk1"/>
          </a:effectRef>
          <a:fontRef idx="minor">
            <a:schemeClr val="tx1"/>
          </a:fontRef>
        </p:style>
      </p:cxnSp>
      <p:cxnSp>
        <p:nvCxnSpPr>
          <p:cNvPr id="46" name="Tiesioji jungtis 45">
            <a:extLst>
              <a:ext uri="{FF2B5EF4-FFF2-40B4-BE49-F238E27FC236}">
                <a16:creationId xmlns:a16="http://schemas.microsoft.com/office/drawing/2014/main" id="{F3CFAF31-2A36-4DF6-8AA7-BABAD22B7D61}"/>
              </a:ext>
            </a:extLst>
          </p:cNvPr>
          <p:cNvCxnSpPr/>
          <p:nvPr/>
        </p:nvCxnSpPr>
        <p:spPr>
          <a:xfrm>
            <a:off x="1811584" y="5299668"/>
            <a:ext cx="10157991" cy="0"/>
          </a:xfrm>
          <a:prstGeom prst="line">
            <a:avLst/>
          </a:prstGeom>
        </p:spPr>
        <p:style>
          <a:lnRef idx="3">
            <a:schemeClr val="dk1"/>
          </a:lnRef>
          <a:fillRef idx="0">
            <a:schemeClr val="dk1"/>
          </a:fillRef>
          <a:effectRef idx="2">
            <a:schemeClr val="dk1"/>
          </a:effectRef>
          <a:fontRef idx="minor">
            <a:schemeClr val="tx1"/>
          </a:fontRef>
        </p:style>
      </p:cxnSp>
      <p:cxnSp>
        <p:nvCxnSpPr>
          <p:cNvPr id="49" name="Tiesioji jungtis 48">
            <a:extLst>
              <a:ext uri="{FF2B5EF4-FFF2-40B4-BE49-F238E27FC236}">
                <a16:creationId xmlns:a16="http://schemas.microsoft.com/office/drawing/2014/main" id="{A33C33D6-BBD3-4EFC-B27C-D2A15100ECB1}"/>
              </a:ext>
            </a:extLst>
          </p:cNvPr>
          <p:cNvCxnSpPr/>
          <p:nvPr/>
        </p:nvCxnSpPr>
        <p:spPr>
          <a:xfrm>
            <a:off x="7089946" y="1541599"/>
            <a:ext cx="0" cy="1887401"/>
          </a:xfrm>
          <a:prstGeom prst="line">
            <a:avLst/>
          </a:prstGeom>
        </p:spPr>
        <p:style>
          <a:lnRef idx="3">
            <a:schemeClr val="dk1"/>
          </a:lnRef>
          <a:fillRef idx="0">
            <a:schemeClr val="dk1"/>
          </a:fillRef>
          <a:effectRef idx="2">
            <a:schemeClr val="dk1"/>
          </a:effectRef>
          <a:fontRef idx="minor">
            <a:schemeClr val="tx1"/>
          </a:fontRef>
        </p:style>
      </p:cxnSp>
      <p:cxnSp>
        <p:nvCxnSpPr>
          <p:cNvPr id="50" name="Tiesioji jungtis 49">
            <a:extLst>
              <a:ext uri="{FF2B5EF4-FFF2-40B4-BE49-F238E27FC236}">
                <a16:creationId xmlns:a16="http://schemas.microsoft.com/office/drawing/2014/main" id="{56678714-7BE1-446F-86BB-8F1959CF61C3}"/>
              </a:ext>
            </a:extLst>
          </p:cNvPr>
          <p:cNvCxnSpPr>
            <a:cxnSpLocks/>
          </p:cNvCxnSpPr>
          <p:nvPr/>
        </p:nvCxnSpPr>
        <p:spPr>
          <a:xfrm>
            <a:off x="8266128" y="3455617"/>
            <a:ext cx="0" cy="1870668"/>
          </a:xfrm>
          <a:prstGeom prst="line">
            <a:avLst/>
          </a:prstGeom>
        </p:spPr>
        <p:style>
          <a:lnRef idx="3">
            <a:schemeClr val="dk1"/>
          </a:lnRef>
          <a:fillRef idx="0">
            <a:schemeClr val="dk1"/>
          </a:fillRef>
          <a:effectRef idx="2">
            <a:schemeClr val="dk1"/>
          </a:effectRef>
          <a:fontRef idx="minor">
            <a:schemeClr val="tx1"/>
          </a:fontRef>
        </p:style>
      </p:cxnSp>
      <p:cxnSp>
        <p:nvCxnSpPr>
          <p:cNvPr id="52" name="Tiesioji jungtis 51">
            <a:extLst>
              <a:ext uri="{FF2B5EF4-FFF2-40B4-BE49-F238E27FC236}">
                <a16:creationId xmlns:a16="http://schemas.microsoft.com/office/drawing/2014/main" id="{2B3798BF-31FD-4297-9E86-20183F18C2A9}"/>
              </a:ext>
            </a:extLst>
          </p:cNvPr>
          <p:cNvCxnSpPr>
            <a:cxnSpLocks/>
          </p:cNvCxnSpPr>
          <p:nvPr/>
        </p:nvCxnSpPr>
        <p:spPr>
          <a:xfrm>
            <a:off x="7293389" y="5299668"/>
            <a:ext cx="0" cy="1558332"/>
          </a:xfrm>
          <a:prstGeom prst="line">
            <a:avLst/>
          </a:prstGeom>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91D4251-391B-4D60-97C7-AE1C9FD22738}"/>
              </a:ext>
            </a:extLst>
          </p:cNvPr>
          <p:cNvSpPr txBox="1"/>
          <p:nvPr/>
        </p:nvSpPr>
        <p:spPr>
          <a:xfrm>
            <a:off x="9234486" y="1842841"/>
            <a:ext cx="2582758" cy="830997"/>
          </a:xfrm>
          <a:prstGeom prst="rect">
            <a:avLst/>
          </a:prstGeom>
          <a:noFill/>
        </p:spPr>
        <p:txBody>
          <a:bodyPr wrap="none" rtlCol="0">
            <a:spAutoFit/>
          </a:bodyPr>
          <a:lstStyle/>
          <a:p>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22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kainos</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ir</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kokyb</a:t>
            </a:r>
            <a:r>
              <a:rPr lang="lt-LT" dirty="0">
                <a:solidFill>
                  <a:schemeClr val="tx1">
                    <a:lumMod val="75000"/>
                    <a:lumOff val="25000"/>
                  </a:schemeClr>
                </a:solidFill>
                <a:latin typeface="Times New Roman" panose="02020603050405020304" pitchFamily="18" charset="0"/>
                <a:cs typeface="Times New Roman" panose="02020603050405020304" pitchFamily="18" charset="0"/>
              </a:rPr>
              <a:t>ės</a:t>
            </a:r>
          </a:p>
        </p:txBody>
      </p:sp>
      <p:pic>
        <p:nvPicPr>
          <p:cNvPr id="47" name="Paveikslėlis 46">
            <a:extLst>
              <a:ext uri="{FF2B5EF4-FFF2-40B4-BE49-F238E27FC236}">
                <a16:creationId xmlns:a16="http://schemas.microsoft.com/office/drawing/2014/main" id="{9D631528-E987-4734-8E9D-1A1FFEE94C94}"/>
              </a:ext>
            </a:extLst>
          </p:cNvPr>
          <p:cNvPicPr>
            <a:picLocks noChangeAspect="1"/>
          </p:cNvPicPr>
          <p:nvPr/>
        </p:nvPicPr>
        <p:blipFill>
          <a:blip r:embed="rId7"/>
          <a:stretch>
            <a:fillRect/>
          </a:stretch>
        </p:blipFill>
        <p:spPr>
          <a:xfrm>
            <a:off x="7765023" y="1637642"/>
            <a:ext cx="1502000" cy="1506237"/>
          </a:xfrm>
          <a:prstGeom prst="rect">
            <a:avLst/>
          </a:prstGeom>
        </p:spPr>
      </p:pic>
      <p:sp>
        <p:nvSpPr>
          <p:cNvPr id="40" name="TextBox 39">
            <a:extLst>
              <a:ext uri="{FF2B5EF4-FFF2-40B4-BE49-F238E27FC236}">
                <a16:creationId xmlns:a16="http://schemas.microsoft.com/office/drawing/2014/main" id="{AF0D58BF-25AE-463B-864E-10BE092DDB79}"/>
              </a:ext>
            </a:extLst>
          </p:cNvPr>
          <p:cNvSpPr txBox="1"/>
          <p:nvPr/>
        </p:nvSpPr>
        <p:spPr>
          <a:xfrm>
            <a:off x="9267023" y="2442199"/>
            <a:ext cx="2662360" cy="646331"/>
          </a:xfrm>
          <a:prstGeom prst="rect">
            <a:avLst/>
          </a:prstGeom>
          <a:noFill/>
        </p:spPr>
        <p:txBody>
          <a:bodyPr wrap="squar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             santykio</a:t>
            </a:r>
          </a:p>
          <a:p>
            <a:r>
              <a:rPr lang="lt-LT" dirty="0">
                <a:solidFill>
                  <a:schemeClr val="tx1">
                    <a:lumMod val="75000"/>
                    <a:lumOff val="25000"/>
                  </a:schemeClr>
                </a:solidFill>
                <a:latin typeface="Times New Roman" panose="02020603050405020304" pitchFamily="18" charset="0"/>
                <a:cs typeface="Times New Roman" panose="02020603050405020304" pitchFamily="18" charset="0"/>
              </a:rPr>
              <a:t>             modulių</a:t>
            </a:r>
          </a:p>
        </p:txBody>
      </p:sp>
      <p:pic>
        <p:nvPicPr>
          <p:cNvPr id="12" name="Paveikslėlis 11">
            <a:extLst>
              <a:ext uri="{FF2B5EF4-FFF2-40B4-BE49-F238E27FC236}">
                <a16:creationId xmlns:a16="http://schemas.microsoft.com/office/drawing/2014/main" id="{CF759587-DCBC-456C-8E6C-13D1C1C326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4632" y="1504524"/>
            <a:ext cx="1584006" cy="1584006"/>
          </a:xfrm>
          <a:prstGeom prst="rect">
            <a:avLst/>
          </a:prstGeom>
        </p:spPr>
      </p:pic>
      <p:pic>
        <p:nvPicPr>
          <p:cNvPr id="24" name="Paveikslėlis 23">
            <a:extLst>
              <a:ext uri="{FF2B5EF4-FFF2-40B4-BE49-F238E27FC236}">
                <a16:creationId xmlns:a16="http://schemas.microsoft.com/office/drawing/2014/main" id="{AD18B26A-416E-46AB-88A8-6C796ED05B28}"/>
              </a:ext>
            </a:extLst>
          </p:cNvPr>
          <p:cNvPicPr>
            <a:picLocks noChangeAspect="1"/>
          </p:cNvPicPr>
          <p:nvPr/>
        </p:nvPicPr>
        <p:blipFill>
          <a:blip r:embed="rId9"/>
          <a:stretch>
            <a:fillRect/>
          </a:stretch>
        </p:blipFill>
        <p:spPr>
          <a:xfrm>
            <a:off x="7588470" y="5372107"/>
            <a:ext cx="353106" cy="1404633"/>
          </a:xfrm>
          <a:prstGeom prst="rect">
            <a:avLst/>
          </a:prstGeom>
        </p:spPr>
      </p:pic>
      <p:pic>
        <p:nvPicPr>
          <p:cNvPr id="28" name="Paveikslėlis 27">
            <a:extLst>
              <a:ext uri="{FF2B5EF4-FFF2-40B4-BE49-F238E27FC236}">
                <a16:creationId xmlns:a16="http://schemas.microsoft.com/office/drawing/2014/main" id="{B2F068BA-C442-4A57-9D8D-CB32711D1C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5855" y="5438878"/>
            <a:ext cx="1299170" cy="1299170"/>
          </a:xfrm>
          <a:prstGeom prst="rect">
            <a:avLst/>
          </a:prstGeom>
        </p:spPr>
      </p:pic>
      <p:pic>
        <p:nvPicPr>
          <p:cNvPr id="30" name="Paveikslėlis 29">
            <a:extLst>
              <a:ext uri="{FF2B5EF4-FFF2-40B4-BE49-F238E27FC236}">
                <a16:creationId xmlns:a16="http://schemas.microsoft.com/office/drawing/2014/main" id="{CD51ABE0-F505-4C29-B7CE-E95CA8439A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249" y="5679819"/>
            <a:ext cx="1076751" cy="1076751"/>
          </a:xfrm>
          <a:prstGeom prst="rect">
            <a:avLst/>
          </a:prstGeom>
        </p:spPr>
      </p:pic>
      <p:pic>
        <p:nvPicPr>
          <p:cNvPr id="51" name="Paveikslėlis 50">
            <a:extLst>
              <a:ext uri="{FF2B5EF4-FFF2-40B4-BE49-F238E27FC236}">
                <a16:creationId xmlns:a16="http://schemas.microsoft.com/office/drawing/2014/main" id="{37F9EA21-C5CA-4F76-A273-5490F38D33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570519">
            <a:off x="4572958" y="6067092"/>
            <a:ext cx="703658" cy="703658"/>
          </a:xfrm>
          <a:prstGeom prst="rect">
            <a:avLst/>
          </a:prstGeom>
        </p:spPr>
      </p:pic>
      <p:pic>
        <p:nvPicPr>
          <p:cNvPr id="54" name="Paveikslėlis 53">
            <a:extLst>
              <a:ext uri="{FF2B5EF4-FFF2-40B4-BE49-F238E27FC236}">
                <a16:creationId xmlns:a16="http://schemas.microsoft.com/office/drawing/2014/main" id="{CBDBEDC8-265C-4AB3-B1EB-274F00980CE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92506" y="5534403"/>
            <a:ext cx="1227749" cy="1225351"/>
          </a:xfrm>
          <a:prstGeom prst="rect">
            <a:avLst/>
          </a:prstGeom>
        </p:spPr>
      </p:pic>
      <p:pic>
        <p:nvPicPr>
          <p:cNvPr id="56" name="Paveikslėlis 55">
            <a:extLst>
              <a:ext uri="{FF2B5EF4-FFF2-40B4-BE49-F238E27FC236}">
                <a16:creationId xmlns:a16="http://schemas.microsoft.com/office/drawing/2014/main" id="{0A98A83F-9C23-494E-91D1-C823C5D1EC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89880" y="3553647"/>
            <a:ext cx="1428344" cy="1428344"/>
          </a:xfrm>
          <a:prstGeom prst="rect">
            <a:avLst/>
          </a:prstGeom>
        </p:spPr>
      </p:pic>
      <p:cxnSp>
        <p:nvCxnSpPr>
          <p:cNvPr id="33" name="Tiesioji jungtis 49">
            <a:extLst>
              <a:ext uri="{FF2B5EF4-FFF2-40B4-BE49-F238E27FC236}">
                <a16:creationId xmlns:a16="http://schemas.microsoft.com/office/drawing/2014/main" id="{EC8F8D15-B8E3-46EE-B4A1-9AEDCD65517A}"/>
              </a:ext>
            </a:extLst>
          </p:cNvPr>
          <p:cNvCxnSpPr>
            <a:cxnSpLocks/>
          </p:cNvCxnSpPr>
          <p:nvPr/>
        </p:nvCxnSpPr>
        <p:spPr>
          <a:xfrm>
            <a:off x="5439801" y="3447190"/>
            <a:ext cx="0" cy="1870668"/>
          </a:xfrm>
          <a:prstGeom prst="line">
            <a:avLst/>
          </a:prstGeom>
        </p:spPr>
        <p:style>
          <a:lnRef idx="3">
            <a:schemeClr val="dk1"/>
          </a:lnRef>
          <a:fillRef idx="0">
            <a:schemeClr val="dk1"/>
          </a:fillRef>
          <a:effectRef idx="2">
            <a:schemeClr val="dk1"/>
          </a:effectRef>
          <a:fontRef idx="minor">
            <a:schemeClr val="tx1"/>
          </a:fontRef>
        </p:style>
      </p:cxnSp>
      <p:pic>
        <p:nvPicPr>
          <p:cNvPr id="7" name="Picture 6" descr="Stick figure families holding hands">
            <a:extLst>
              <a:ext uri="{FF2B5EF4-FFF2-40B4-BE49-F238E27FC236}">
                <a16:creationId xmlns:a16="http://schemas.microsoft.com/office/drawing/2014/main" id="{BC28D69C-023E-445A-AAE5-F62E42B241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09696" y="3834654"/>
            <a:ext cx="1333590" cy="889060"/>
          </a:xfrm>
          <a:prstGeom prst="rect">
            <a:avLst/>
          </a:prstGeom>
        </p:spPr>
      </p:pic>
      <p:sp>
        <p:nvSpPr>
          <p:cNvPr id="39" name="TextBox 38">
            <a:extLst>
              <a:ext uri="{FF2B5EF4-FFF2-40B4-BE49-F238E27FC236}">
                <a16:creationId xmlns:a16="http://schemas.microsoft.com/office/drawing/2014/main" id="{C262D6AB-C3DC-4832-8DFB-2EFE43A9429A}"/>
              </a:ext>
            </a:extLst>
          </p:cNvPr>
          <p:cNvSpPr txBox="1"/>
          <p:nvPr/>
        </p:nvSpPr>
        <p:spPr>
          <a:xfrm>
            <a:off x="1520604" y="3471598"/>
            <a:ext cx="3511773" cy="369332"/>
          </a:xfrm>
          <a:prstGeom prst="rect">
            <a:avLst/>
          </a:prstGeom>
          <a:noFill/>
        </p:spPr>
        <p:txBody>
          <a:bodyPr wrap="square" rtlCol="0">
            <a:spAutoFit/>
          </a:bodyPr>
          <a:lstStyle/>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Pirkimai pagal pavedimą</a:t>
            </a:r>
          </a:p>
        </p:txBody>
      </p:sp>
      <p:sp>
        <p:nvSpPr>
          <p:cNvPr id="42" name="TextBox 41">
            <a:extLst>
              <a:ext uri="{FF2B5EF4-FFF2-40B4-BE49-F238E27FC236}">
                <a16:creationId xmlns:a16="http://schemas.microsoft.com/office/drawing/2014/main" id="{EBF8AE2C-419E-4AD2-9DA8-58F7E1B6E5A7}"/>
              </a:ext>
            </a:extLst>
          </p:cNvPr>
          <p:cNvSpPr txBox="1"/>
          <p:nvPr/>
        </p:nvSpPr>
        <p:spPr>
          <a:xfrm>
            <a:off x="1736355" y="3991909"/>
            <a:ext cx="800219" cy="830997"/>
          </a:xfrm>
          <a:prstGeom prst="rect">
            <a:avLst/>
          </a:prstGeom>
          <a:noFill/>
        </p:spPr>
        <p:txBody>
          <a:bodyPr wrap="none" rtlCol="0">
            <a:spAutoFit/>
          </a:bodyPr>
          <a:lstStyle/>
          <a:p>
            <a:pPr algn="ctr"/>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22</a:t>
            </a:r>
          </a:p>
        </p:txBody>
      </p:sp>
      <p:sp>
        <p:nvSpPr>
          <p:cNvPr id="44" name="TextBox 43">
            <a:extLst>
              <a:ext uri="{FF2B5EF4-FFF2-40B4-BE49-F238E27FC236}">
                <a16:creationId xmlns:a16="http://schemas.microsoft.com/office/drawing/2014/main" id="{9391AD26-B23B-48D5-8A56-2782BA96FB88}"/>
              </a:ext>
            </a:extLst>
          </p:cNvPr>
          <p:cNvSpPr txBox="1"/>
          <p:nvPr/>
        </p:nvSpPr>
        <p:spPr>
          <a:xfrm>
            <a:off x="3962907" y="4020121"/>
            <a:ext cx="1428597" cy="830997"/>
          </a:xfrm>
          <a:prstGeom prst="rect">
            <a:avLst/>
          </a:prstGeom>
          <a:noFill/>
        </p:spPr>
        <p:txBody>
          <a:bodyPr wrap="none" rtlCol="0">
            <a:spAutoFit/>
          </a:bodyPr>
          <a:lstStyle/>
          <a:p>
            <a:pPr algn="ctr"/>
            <a:r>
              <a:rPr lang="en-US" sz="4800" b="1" dirty="0">
                <a:solidFill>
                  <a:schemeClr val="tx1">
                    <a:lumMod val="75000"/>
                    <a:lumOff val="25000"/>
                  </a:schemeClr>
                </a:solidFill>
                <a:latin typeface="Times New Roman" panose="02020603050405020304" pitchFamily="18" charset="0"/>
                <a:cs typeface="Times New Roman" panose="02020603050405020304" pitchFamily="18" charset="0"/>
              </a:rPr>
              <a:t>~</a:t>
            </a:r>
            <a:r>
              <a:rPr lang="lt-LT" sz="4800" b="1" dirty="0">
                <a:solidFill>
                  <a:schemeClr val="tx1">
                    <a:lumMod val="75000"/>
                    <a:lumOff val="25000"/>
                  </a:schemeClr>
                </a:solidFill>
                <a:latin typeface="Times New Roman" panose="02020603050405020304" pitchFamily="18" charset="0"/>
                <a:cs typeface="Times New Roman" panose="02020603050405020304" pitchFamily="18" charset="0"/>
              </a:rPr>
              <a:t>500</a:t>
            </a:r>
          </a:p>
        </p:txBody>
      </p:sp>
      <p:sp>
        <p:nvSpPr>
          <p:cNvPr id="48" name="TextBox 47">
            <a:extLst>
              <a:ext uri="{FF2B5EF4-FFF2-40B4-BE49-F238E27FC236}">
                <a16:creationId xmlns:a16="http://schemas.microsoft.com/office/drawing/2014/main" id="{C1C3C0B3-B0D5-4EF8-9792-9ADF8E5D0BF0}"/>
              </a:ext>
            </a:extLst>
          </p:cNvPr>
          <p:cNvSpPr txBox="1"/>
          <p:nvPr/>
        </p:nvSpPr>
        <p:spPr>
          <a:xfrm>
            <a:off x="1437020" y="4382524"/>
            <a:ext cx="1792786" cy="923330"/>
          </a:xfrm>
          <a:prstGeom prst="rect">
            <a:avLst/>
          </a:prstGeom>
          <a:noFill/>
        </p:spPr>
        <p:txBody>
          <a:bodyPr wrap="square" rtlCol="0">
            <a:spAutoFit/>
          </a:bodyPr>
          <a:lstStyle/>
          <a:p>
            <a:r>
              <a:rPr lang="lt-LT" dirty="0">
                <a:solidFill>
                  <a:schemeClr val="tx1">
                    <a:lumMod val="75000"/>
                    <a:lumOff val="25000"/>
                  </a:schemeClr>
                </a:solidFill>
                <a:latin typeface="Times New Roman" panose="02020603050405020304" pitchFamily="18" charset="0"/>
                <a:cs typeface="Times New Roman" panose="02020603050405020304" pitchFamily="18" charset="0"/>
              </a:rPr>
              <a:t>             perkančiosios        organizacijos</a:t>
            </a:r>
          </a:p>
        </p:txBody>
      </p:sp>
      <p:sp>
        <p:nvSpPr>
          <p:cNvPr id="53" name="TextBox 52">
            <a:extLst>
              <a:ext uri="{FF2B5EF4-FFF2-40B4-BE49-F238E27FC236}">
                <a16:creationId xmlns:a16="http://schemas.microsoft.com/office/drawing/2014/main" id="{B1189F15-97F2-4B28-8B7A-F14221339CA8}"/>
              </a:ext>
            </a:extLst>
          </p:cNvPr>
          <p:cNvSpPr txBox="1"/>
          <p:nvPr/>
        </p:nvSpPr>
        <p:spPr>
          <a:xfrm>
            <a:off x="4004722" y="4729355"/>
            <a:ext cx="1428343" cy="369332"/>
          </a:xfrm>
          <a:prstGeom prst="rect">
            <a:avLst/>
          </a:prstGeom>
          <a:noFill/>
        </p:spPr>
        <p:txBody>
          <a:bodyPr wrap="square" rtlCol="0">
            <a:spAutoFit/>
          </a:bodyPr>
          <a:lstStyle/>
          <a:p>
            <a:pPr algn="ctr"/>
            <a:r>
              <a:rPr lang="lt-LT" dirty="0">
                <a:solidFill>
                  <a:schemeClr val="tx1">
                    <a:lumMod val="75000"/>
                    <a:lumOff val="25000"/>
                  </a:schemeClr>
                </a:solidFill>
                <a:latin typeface="Times New Roman" panose="02020603050405020304" pitchFamily="18" charset="0"/>
                <a:cs typeface="Times New Roman" panose="02020603050405020304" pitchFamily="18" charset="0"/>
              </a:rPr>
              <a:t>pirkimų</a:t>
            </a:r>
          </a:p>
        </p:txBody>
      </p:sp>
    </p:spTree>
    <p:extLst>
      <p:ext uri="{BB962C8B-B14F-4D97-AF65-F5344CB8AC3E}">
        <p14:creationId xmlns:p14="http://schemas.microsoft.com/office/powerpoint/2010/main" val="133826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9203" y="42627"/>
            <a:ext cx="10031586" cy="1325563"/>
          </a:xfrm>
        </p:spPr>
        <p:txBody>
          <a:bodyPr>
            <a:normAutofit/>
          </a:bodyPr>
          <a:lstStyle/>
          <a:p>
            <a:pPr algn="ctr"/>
            <a:r>
              <a:rPr lang="lt-LT" sz="3600" dirty="0"/>
              <a:t>pirkimų centralizavimo principai</a:t>
            </a:r>
            <a:br>
              <a:rPr lang="lt-LT" sz="3600" dirty="0"/>
            </a:br>
            <a:r>
              <a:rPr lang="lt-LT" sz="3600" dirty="0"/>
              <a:t>ir CPO LT vaidmuo</a:t>
            </a:r>
            <a:endParaRPr lang="en-US" sz="3600" dirty="0"/>
          </a:p>
        </p:txBody>
      </p:sp>
      <p:sp>
        <p:nvSpPr>
          <p:cNvPr id="12" name="Oval 11"/>
          <p:cNvSpPr/>
          <p:nvPr/>
        </p:nvSpPr>
        <p:spPr>
          <a:xfrm>
            <a:off x="6001438" y="1529829"/>
            <a:ext cx="3295279" cy="3054202"/>
          </a:xfrm>
          <a:prstGeom prst="ellipse">
            <a:avLst/>
          </a:prstGeom>
          <a:solidFill>
            <a:srgbClr val="D2DDEC">
              <a:alpha val="28000"/>
            </a:srgbClr>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latin typeface="Times New Roman" panose="02020603050405020304" pitchFamily="18" charset="0"/>
                <a:cs typeface="Times New Roman" panose="02020603050405020304" pitchFamily="18" charset="0"/>
              </a:rPr>
              <a:t>          </a:t>
            </a:r>
            <a:r>
              <a:rPr lang="lt-LT"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PO2 poreikiai       </a:t>
            </a:r>
          </a:p>
        </p:txBody>
      </p:sp>
      <p:sp>
        <p:nvSpPr>
          <p:cNvPr id="19" name="Oval 18"/>
          <p:cNvSpPr/>
          <p:nvPr/>
        </p:nvSpPr>
        <p:spPr>
          <a:xfrm>
            <a:off x="4146254" y="1529829"/>
            <a:ext cx="3295279" cy="3054202"/>
          </a:xfrm>
          <a:prstGeom prst="ellipse">
            <a:avLst/>
          </a:prstGeom>
          <a:solidFill>
            <a:srgbClr val="D2DDEC">
              <a:alpha val="28000"/>
            </a:srgbClr>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PO1 poreikiai</a:t>
            </a:r>
          </a:p>
        </p:txBody>
      </p:sp>
      <p:sp>
        <p:nvSpPr>
          <p:cNvPr id="21" name="Oval 20"/>
          <p:cNvSpPr/>
          <p:nvPr/>
        </p:nvSpPr>
        <p:spPr>
          <a:xfrm>
            <a:off x="5180970" y="3056930"/>
            <a:ext cx="3068052" cy="2933212"/>
          </a:xfrm>
          <a:prstGeom prst="ellipse">
            <a:avLst/>
          </a:prstGeom>
          <a:solidFill>
            <a:srgbClr val="D2DDEC">
              <a:alpha val="28000"/>
            </a:srgbClr>
          </a:solidFill>
          <a:ln>
            <a:solidFill>
              <a:srgbClr val="268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a:p>
            <a:pPr algn="ctr"/>
            <a:endParaRPr lang="lt-LT"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PO3 poreikiai</a:t>
            </a: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180970" y="1852551"/>
            <a:ext cx="760021" cy="369332"/>
          </a:xfrm>
          <a:prstGeom prst="rect">
            <a:avLst/>
          </a:prstGeom>
          <a:noFill/>
        </p:spPr>
        <p:txBody>
          <a:bodyPr wrap="square" rtlCol="0">
            <a:spAutoFit/>
          </a:bodyPr>
          <a:lstStyle/>
          <a:p>
            <a:r>
              <a:rPr lang="lt-LT" b="1" dirty="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489001" y="1852551"/>
            <a:ext cx="760021" cy="369332"/>
          </a:xfrm>
          <a:prstGeom prst="rect">
            <a:avLst/>
          </a:prstGeom>
          <a:noFill/>
        </p:spPr>
        <p:txBody>
          <a:bodyPr wrap="square" rtlCol="0">
            <a:spAutoFit/>
          </a:bodyPr>
          <a:lstStyle/>
          <a:p>
            <a:pPr algn="r"/>
            <a:r>
              <a:rPr lang="lt-LT" b="1" dirty="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334985" y="5306291"/>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3</a:t>
            </a:r>
            <a:endParaRPr lang="en-GB"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334984" y="3309258"/>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1</a:t>
            </a:r>
            <a:endParaRPr lang="en-GB"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269066" y="3866019"/>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360449" y="3866019"/>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334983" y="2223082"/>
            <a:ext cx="760021" cy="369332"/>
          </a:xfrm>
          <a:prstGeom prst="rect">
            <a:avLst/>
          </a:prstGeom>
          <a:noFill/>
        </p:spPr>
        <p:txBody>
          <a:bodyPr wrap="square" rtlCol="0">
            <a:spAutoFit/>
          </a:bodyPr>
          <a:lstStyle/>
          <a:p>
            <a:pPr algn="ctr"/>
            <a:r>
              <a:rPr lang="lt-LT" b="1" dirty="0">
                <a:latin typeface="Times New Roman" panose="02020603050405020304" pitchFamily="18" charset="0"/>
                <a:cs typeface="Times New Roman" panose="02020603050405020304" pitchFamily="18" charset="0"/>
              </a:rPr>
              <a:t>2</a:t>
            </a:r>
            <a:endParaRPr lang="en-GB"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713504" y="4338870"/>
            <a:ext cx="3179130"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1 – </a:t>
            </a:r>
            <a:r>
              <a:rPr lang="lt-LT" sz="2000" dirty="0">
                <a:latin typeface="Times New Roman" panose="02020603050405020304" pitchFamily="18" charset="0"/>
                <a:cs typeface="Times New Roman" panose="02020603050405020304" pitchFamily="18" charset="0"/>
              </a:rPr>
              <a:t>centralizuoti standartizuojami pirkimai</a:t>
            </a:r>
            <a:endParaRPr lang="en-GB" sz="2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5EFC4BE-0F49-4B6D-B58A-0686866CBB8A}"/>
              </a:ext>
            </a:extLst>
          </p:cNvPr>
          <p:cNvSpPr txBox="1"/>
          <p:nvPr/>
        </p:nvSpPr>
        <p:spPr>
          <a:xfrm>
            <a:off x="1713504" y="5046756"/>
            <a:ext cx="3179130"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2 – </a:t>
            </a:r>
            <a:r>
              <a:rPr lang="lt-LT" sz="2000" dirty="0">
                <a:latin typeface="Times New Roman" panose="02020603050405020304" pitchFamily="18" charset="0"/>
                <a:cs typeface="Times New Roman" panose="02020603050405020304" pitchFamily="18" charset="0"/>
              </a:rPr>
              <a:t>centralizuoti konsoliduojami pirkimai</a:t>
            </a:r>
            <a:endParaRPr lang="en-GB"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9A40DAD5-07D8-4A01-9587-F5C98A89E5F5}"/>
              </a:ext>
            </a:extLst>
          </p:cNvPr>
          <p:cNvSpPr txBox="1"/>
          <p:nvPr/>
        </p:nvSpPr>
        <p:spPr>
          <a:xfrm>
            <a:off x="1713504" y="5754642"/>
            <a:ext cx="3179130" cy="707886"/>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3 – </a:t>
            </a:r>
            <a:r>
              <a:rPr lang="lt-LT" sz="2000" dirty="0">
                <a:latin typeface="Times New Roman" panose="02020603050405020304" pitchFamily="18" charset="0"/>
                <a:cs typeface="Times New Roman" panose="02020603050405020304" pitchFamily="18" charset="0"/>
              </a:rPr>
              <a:t>centralizuoti     vienetiniai pirkimai</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1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3E212-3C76-4E7F-8333-EEA551250F78}"/>
              </a:ext>
            </a:extLst>
          </p:cNvPr>
          <p:cNvSpPr>
            <a:spLocks noGrp="1"/>
          </p:cNvSpPr>
          <p:nvPr>
            <p:ph type="title"/>
          </p:nvPr>
        </p:nvSpPr>
        <p:spPr/>
        <p:txBody>
          <a:bodyPr/>
          <a:lstStyle/>
          <a:p>
            <a:r>
              <a:rPr lang="lt-LT" dirty="0"/>
              <a:t>PIRKIMŲ CENTRALIZAVIMO BŪDAI</a:t>
            </a:r>
            <a:endParaRPr lang="en-US" dirty="0"/>
          </a:p>
        </p:txBody>
      </p:sp>
      <p:pic>
        <p:nvPicPr>
          <p:cNvPr id="51" name="Picture 50">
            <a:extLst>
              <a:ext uri="{FF2B5EF4-FFF2-40B4-BE49-F238E27FC236}">
                <a16:creationId xmlns:a16="http://schemas.microsoft.com/office/drawing/2014/main" id="{BC4BF205-2C04-445D-AE4A-AAE39781026A}"/>
              </a:ext>
            </a:extLst>
          </p:cNvPr>
          <p:cNvPicPr>
            <a:picLocks noChangeAspect="1"/>
          </p:cNvPicPr>
          <p:nvPr/>
        </p:nvPicPr>
        <p:blipFill>
          <a:blip r:embed="rId3"/>
          <a:stretch>
            <a:fillRect/>
          </a:stretch>
        </p:blipFill>
        <p:spPr>
          <a:xfrm>
            <a:off x="1493133" y="1455039"/>
            <a:ext cx="10437825" cy="5183886"/>
          </a:xfrm>
          <a:prstGeom prst="rect">
            <a:avLst/>
          </a:prstGeom>
        </p:spPr>
      </p:pic>
    </p:spTree>
    <p:extLst>
      <p:ext uri="{BB962C8B-B14F-4D97-AF65-F5344CB8AC3E}">
        <p14:creationId xmlns:p14="http://schemas.microsoft.com/office/powerpoint/2010/main" val="405261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392" y="219075"/>
            <a:ext cx="10295102" cy="828490"/>
          </a:xfrm>
        </p:spPr>
        <p:txBody>
          <a:bodyPr>
            <a:normAutofit fontScale="90000"/>
          </a:bodyPr>
          <a:lstStyle/>
          <a:p>
            <a:pPr algn="ctr"/>
            <a:br>
              <a:rPr lang="en-US" dirty="0"/>
            </a:br>
            <a:r>
              <a:rPr lang="en-US" dirty="0"/>
              <a:t>CPO LT </a:t>
            </a:r>
            <a:r>
              <a:rPr lang="lt-LT" dirty="0"/>
              <a:t>ĮRANKIAI</a:t>
            </a:r>
            <a:r>
              <a:rPr lang="en-US" dirty="0"/>
              <a:t> </a:t>
            </a:r>
            <a:br>
              <a:rPr lang="en-US" dirty="0"/>
            </a:br>
            <a:endParaRPr lang="en-US" dirty="0"/>
          </a:p>
        </p:txBody>
      </p:sp>
      <p:sp>
        <p:nvSpPr>
          <p:cNvPr id="2" name="Content Placeholder 1"/>
          <p:cNvSpPr>
            <a:spLocks noGrp="1"/>
          </p:cNvSpPr>
          <p:nvPr>
            <p:ph idx="1"/>
          </p:nvPr>
        </p:nvSpPr>
        <p:spPr>
          <a:xfrm>
            <a:off x="1860169" y="881856"/>
            <a:ext cx="9521448" cy="5190470"/>
          </a:xfrm>
        </p:spPr>
        <p:txBody>
          <a:bodyPr>
            <a:normAutofit/>
          </a:bodyPr>
          <a:lstStyle/>
          <a:p>
            <a:pPr marL="0" indent="0" algn="ctr">
              <a:buNone/>
            </a:pPr>
            <a:endParaRPr lang="lt-LT" sz="1000" dirty="0"/>
          </a:p>
          <a:p>
            <a:pPr>
              <a:buFont typeface="Wingdings" panose="05000000000000000000" pitchFamily="2" charset="2"/>
              <a:buChar char="Ø"/>
            </a:pPr>
            <a:r>
              <a:rPr lang="lt-LT" sz="2400" dirty="0">
                <a:solidFill>
                  <a:schemeClr val="tx1"/>
                </a:solidFill>
              </a:rPr>
              <a:t>skirta </a:t>
            </a:r>
            <a:r>
              <a:rPr lang="lt-LT" sz="2400" u="sng" dirty="0">
                <a:solidFill>
                  <a:schemeClr val="tx1"/>
                </a:solidFill>
              </a:rPr>
              <a:t>perkančiosioms </a:t>
            </a:r>
            <a:r>
              <a:rPr lang="lt-LT" sz="2400" dirty="0">
                <a:solidFill>
                  <a:schemeClr val="tx1"/>
                </a:solidFill>
              </a:rPr>
              <a:t>organizacijoms</a:t>
            </a:r>
            <a:endParaRPr lang="lt-LT" sz="2400" i="1" dirty="0"/>
          </a:p>
          <a:p>
            <a:pPr marL="0" indent="0">
              <a:buNone/>
            </a:pPr>
            <a:endParaRPr lang="lt-LT" sz="2400" i="1" dirty="0"/>
          </a:p>
          <a:p>
            <a:endParaRPr lang="lt-LT" dirty="0"/>
          </a:p>
        </p:txBody>
      </p:sp>
      <p:pic>
        <p:nvPicPr>
          <p:cNvPr id="17" name="Picture 16">
            <a:extLst>
              <a:ext uri="{FF2B5EF4-FFF2-40B4-BE49-F238E27FC236}">
                <a16:creationId xmlns:a16="http://schemas.microsoft.com/office/drawing/2014/main" id="{368D7D0E-9263-4E46-9831-0AE463C5F834}"/>
              </a:ext>
            </a:extLst>
          </p:cNvPr>
          <p:cNvPicPr>
            <a:picLocks noChangeAspect="1"/>
          </p:cNvPicPr>
          <p:nvPr/>
        </p:nvPicPr>
        <p:blipFill>
          <a:blip r:embed="rId3"/>
          <a:stretch>
            <a:fillRect/>
          </a:stretch>
        </p:blipFill>
        <p:spPr>
          <a:xfrm>
            <a:off x="4507776" y="1854105"/>
            <a:ext cx="2924175" cy="1514475"/>
          </a:xfrm>
          <a:prstGeom prst="rect">
            <a:avLst/>
          </a:prstGeom>
        </p:spPr>
      </p:pic>
      <p:sp>
        <p:nvSpPr>
          <p:cNvPr id="6" name="Content Placeholder 1">
            <a:extLst>
              <a:ext uri="{FF2B5EF4-FFF2-40B4-BE49-F238E27FC236}">
                <a16:creationId xmlns:a16="http://schemas.microsoft.com/office/drawing/2014/main" id="{8299D212-5ADE-492E-8CEE-C665A25D68D4}"/>
              </a:ext>
            </a:extLst>
          </p:cNvPr>
          <p:cNvSpPr txBox="1">
            <a:spLocks/>
          </p:cNvSpPr>
          <p:nvPr/>
        </p:nvSpPr>
        <p:spPr>
          <a:xfrm>
            <a:off x="1860169" y="3477091"/>
            <a:ext cx="7559449" cy="828490"/>
          </a:xfrm>
          <a:prstGeom prst="rect">
            <a:avLst/>
          </a:prstGeom>
        </p:spPr>
        <p:txBody>
          <a:bodyPr vert="horz" lIns="0" tIns="45720" rIns="0" bIns="45720" rtlCol="0">
            <a:normAutofit/>
          </a:bodyPr>
          <a:lstStyle>
            <a:lvl1pPr marL="342900" indent="-3429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32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48691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66979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85267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1035558" indent="-2857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endParaRPr lang="lt-LT" sz="1000" dirty="0"/>
          </a:p>
          <a:p>
            <a:pPr>
              <a:buFont typeface="Wingdings" panose="05000000000000000000" pitchFamily="2" charset="2"/>
              <a:buChar char="Ø"/>
            </a:pPr>
            <a:r>
              <a:rPr lang="lt-LT" sz="2400" dirty="0">
                <a:solidFill>
                  <a:schemeClr val="tx1"/>
                </a:solidFill>
              </a:rPr>
              <a:t>skirta </a:t>
            </a:r>
            <a:r>
              <a:rPr lang="lt-LT" sz="2400" u="sng" dirty="0">
                <a:solidFill>
                  <a:schemeClr val="tx1"/>
                </a:solidFill>
              </a:rPr>
              <a:t>neperkančiosioms </a:t>
            </a:r>
            <a:r>
              <a:rPr lang="lt-LT" sz="2400" dirty="0">
                <a:solidFill>
                  <a:schemeClr val="tx1"/>
                </a:solidFill>
              </a:rPr>
              <a:t>organizacijoms </a:t>
            </a:r>
          </a:p>
          <a:p>
            <a:pPr marL="0" indent="0">
              <a:buFont typeface="Arial" panose="020B0604020202020204" pitchFamily="34" charset="0"/>
              <a:buNone/>
            </a:pPr>
            <a:endParaRPr lang="lt-LT" sz="2400" i="1" dirty="0"/>
          </a:p>
          <a:p>
            <a:pPr marL="0" indent="0">
              <a:buFont typeface="Arial" panose="020B0604020202020204" pitchFamily="34" charset="0"/>
              <a:buNone/>
            </a:pPr>
            <a:endParaRPr lang="lt-LT" sz="2400" i="1" dirty="0"/>
          </a:p>
          <a:p>
            <a:endParaRPr lang="lt-LT" dirty="0"/>
          </a:p>
        </p:txBody>
      </p:sp>
      <p:pic>
        <p:nvPicPr>
          <p:cNvPr id="7" name="Picture 6">
            <a:extLst>
              <a:ext uri="{FF2B5EF4-FFF2-40B4-BE49-F238E27FC236}">
                <a16:creationId xmlns:a16="http://schemas.microsoft.com/office/drawing/2014/main" id="{AB2BB2C3-A715-4457-A258-D7AFB51FCE4C}"/>
              </a:ext>
            </a:extLst>
          </p:cNvPr>
          <p:cNvPicPr>
            <a:picLocks noChangeAspect="1"/>
          </p:cNvPicPr>
          <p:nvPr/>
        </p:nvPicPr>
        <p:blipFill>
          <a:blip r:embed="rId4"/>
          <a:stretch>
            <a:fillRect/>
          </a:stretch>
        </p:blipFill>
        <p:spPr>
          <a:xfrm>
            <a:off x="4688658" y="4328848"/>
            <a:ext cx="3019425" cy="2247900"/>
          </a:xfrm>
          <a:prstGeom prst="rect">
            <a:avLst/>
          </a:prstGeom>
        </p:spPr>
      </p:pic>
    </p:spTree>
    <p:extLst>
      <p:ext uri="{BB962C8B-B14F-4D97-AF65-F5344CB8AC3E}">
        <p14:creationId xmlns:p14="http://schemas.microsoft.com/office/powerpoint/2010/main" val="227010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1EADE1-8CBB-4911-800F-1119F0BED802}"/>
              </a:ext>
            </a:extLst>
          </p:cNvPr>
          <p:cNvPicPr>
            <a:picLocks noChangeAspect="1"/>
          </p:cNvPicPr>
          <p:nvPr/>
        </p:nvPicPr>
        <p:blipFill>
          <a:blip r:embed="rId3"/>
          <a:stretch>
            <a:fillRect/>
          </a:stretch>
        </p:blipFill>
        <p:spPr>
          <a:xfrm>
            <a:off x="1570846" y="0"/>
            <a:ext cx="1152525" cy="1152525"/>
          </a:xfrm>
          <a:prstGeom prst="rect">
            <a:avLst/>
          </a:prstGeom>
        </p:spPr>
      </p:pic>
      <p:sp>
        <p:nvSpPr>
          <p:cNvPr id="16" name="TextBox 15">
            <a:extLst>
              <a:ext uri="{FF2B5EF4-FFF2-40B4-BE49-F238E27FC236}">
                <a16:creationId xmlns:a16="http://schemas.microsoft.com/office/drawing/2014/main" id="{BD0DF117-9D41-407B-BAF9-CD9CE64DB746}"/>
              </a:ext>
            </a:extLst>
          </p:cNvPr>
          <p:cNvSpPr txBox="1"/>
          <p:nvPr/>
        </p:nvSpPr>
        <p:spPr>
          <a:xfrm>
            <a:off x="1501370" y="1518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Judriojo ryšio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CABBAAE-9F4C-45CD-9269-0EBE2178D3C5}"/>
              </a:ext>
            </a:extLst>
          </p:cNvPr>
          <p:cNvPicPr>
            <a:picLocks noChangeAspect="1"/>
          </p:cNvPicPr>
          <p:nvPr/>
        </p:nvPicPr>
        <p:blipFill>
          <a:blip r:embed="rId4"/>
          <a:stretch>
            <a:fillRect/>
          </a:stretch>
        </p:blipFill>
        <p:spPr>
          <a:xfrm>
            <a:off x="2723371" y="0"/>
            <a:ext cx="1152525" cy="1152525"/>
          </a:xfrm>
          <a:prstGeom prst="rect">
            <a:avLst/>
          </a:prstGeom>
        </p:spPr>
      </p:pic>
      <p:sp>
        <p:nvSpPr>
          <p:cNvPr id="18" name="TextBox 17">
            <a:extLst>
              <a:ext uri="{FF2B5EF4-FFF2-40B4-BE49-F238E27FC236}">
                <a16:creationId xmlns:a16="http://schemas.microsoft.com/office/drawing/2014/main" id="{B3C92BA3-B955-4479-8EB4-1C65425F03AB}"/>
              </a:ext>
            </a:extLst>
          </p:cNvPr>
          <p:cNvSpPr txBox="1"/>
          <p:nvPr/>
        </p:nvSpPr>
        <p:spPr>
          <a:xfrm>
            <a:off x="2723371" y="821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Spausdintuvų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265CFE3D-B4EF-4486-B72A-7833A03D5CAA}"/>
              </a:ext>
            </a:extLst>
          </p:cNvPr>
          <p:cNvPicPr>
            <a:picLocks noChangeAspect="1"/>
          </p:cNvPicPr>
          <p:nvPr/>
        </p:nvPicPr>
        <p:blipFill>
          <a:blip r:embed="rId5"/>
          <a:stretch>
            <a:fillRect/>
          </a:stretch>
        </p:blipFill>
        <p:spPr>
          <a:xfrm>
            <a:off x="4028177" y="74486"/>
            <a:ext cx="981418" cy="981418"/>
          </a:xfrm>
          <a:prstGeom prst="rect">
            <a:avLst/>
          </a:prstGeom>
        </p:spPr>
      </p:pic>
      <p:sp>
        <p:nvSpPr>
          <p:cNvPr id="20" name="TextBox 19">
            <a:extLst>
              <a:ext uri="{FF2B5EF4-FFF2-40B4-BE49-F238E27FC236}">
                <a16:creationId xmlns:a16="http://schemas.microsoft.com/office/drawing/2014/main" id="{F56E7F4C-FDFC-4146-B2E2-5E53DB56D7F5}"/>
              </a:ext>
            </a:extLst>
          </p:cNvPr>
          <p:cNvSpPr txBox="1"/>
          <p:nvPr/>
        </p:nvSpPr>
        <p:spPr>
          <a:xfrm>
            <a:off x="3958784" y="689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Vaistai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1E1BD020-156A-412C-A1D9-B94761C3F831}"/>
              </a:ext>
            </a:extLst>
          </p:cNvPr>
          <p:cNvPicPr>
            <a:picLocks noChangeAspect="1"/>
          </p:cNvPicPr>
          <p:nvPr/>
        </p:nvPicPr>
        <p:blipFill>
          <a:blip r:embed="rId6"/>
          <a:stretch>
            <a:fillRect/>
          </a:stretch>
        </p:blipFill>
        <p:spPr>
          <a:xfrm>
            <a:off x="5028421" y="-1315"/>
            <a:ext cx="1152525" cy="1152525"/>
          </a:xfrm>
          <a:prstGeom prst="rect">
            <a:avLst/>
          </a:prstGeom>
        </p:spPr>
      </p:pic>
      <p:sp>
        <p:nvSpPr>
          <p:cNvPr id="22" name="TextBox 21">
            <a:extLst>
              <a:ext uri="{FF2B5EF4-FFF2-40B4-BE49-F238E27FC236}">
                <a16:creationId xmlns:a16="http://schemas.microsoft.com/office/drawing/2014/main" id="{91805DF2-5CB0-4850-9BEC-CAFB8DED91ED}"/>
              </a:ext>
            </a:extLst>
          </p:cNvPr>
          <p:cNvSpPr txBox="1"/>
          <p:nvPr/>
        </p:nvSpPr>
        <p:spPr>
          <a:xfrm>
            <a:off x="5213652" y="-5584"/>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Higienos gaminiai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856AD49-D224-4029-88F4-3CB5FDF9A98B}"/>
              </a:ext>
            </a:extLst>
          </p:cNvPr>
          <p:cNvPicPr>
            <a:picLocks noChangeAspect="1"/>
          </p:cNvPicPr>
          <p:nvPr/>
        </p:nvPicPr>
        <p:blipFill>
          <a:blip r:embed="rId7"/>
          <a:stretch>
            <a:fillRect/>
          </a:stretch>
        </p:blipFill>
        <p:spPr>
          <a:xfrm>
            <a:off x="6098058" y="-5584"/>
            <a:ext cx="1152525" cy="1152525"/>
          </a:xfrm>
          <a:prstGeom prst="rect">
            <a:avLst/>
          </a:prstGeom>
        </p:spPr>
      </p:pic>
      <p:sp>
        <p:nvSpPr>
          <p:cNvPr id="24" name="TextBox 23">
            <a:extLst>
              <a:ext uri="{FF2B5EF4-FFF2-40B4-BE49-F238E27FC236}">
                <a16:creationId xmlns:a16="http://schemas.microsoft.com/office/drawing/2014/main" id="{80F2E23F-A6E2-47A9-BD4A-B53AADAD5AE7}"/>
              </a:ext>
            </a:extLst>
          </p:cNvPr>
          <p:cNvSpPr txBox="1"/>
          <p:nvPr/>
        </p:nvSpPr>
        <p:spPr>
          <a:xfrm>
            <a:off x="6111470" y="-131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Skalbimo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35CA9D04-FEA2-4423-8844-E61F2C861949}"/>
              </a:ext>
            </a:extLst>
          </p:cNvPr>
          <p:cNvPicPr>
            <a:picLocks noChangeAspect="1"/>
          </p:cNvPicPr>
          <p:nvPr/>
        </p:nvPicPr>
        <p:blipFill>
          <a:blip r:embed="rId8"/>
          <a:stretch>
            <a:fillRect/>
          </a:stretch>
        </p:blipFill>
        <p:spPr>
          <a:xfrm>
            <a:off x="7250583" y="-14122"/>
            <a:ext cx="1152525" cy="1152525"/>
          </a:xfrm>
          <a:prstGeom prst="rect">
            <a:avLst/>
          </a:prstGeom>
        </p:spPr>
      </p:pic>
      <p:sp>
        <p:nvSpPr>
          <p:cNvPr id="26" name="TextBox 25">
            <a:extLst>
              <a:ext uri="{FF2B5EF4-FFF2-40B4-BE49-F238E27FC236}">
                <a16:creationId xmlns:a16="http://schemas.microsoft.com/office/drawing/2014/main" id="{CCFC14BF-679D-49BB-B7F8-D315CF60D498}"/>
              </a:ext>
            </a:extLst>
          </p:cNvPr>
          <p:cNvSpPr txBox="1"/>
          <p:nvPr/>
        </p:nvSpPr>
        <p:spPr>
          <a:xfrm>
            <a:off x="7333471" y="10917"/>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Skalbimas iš </a:t>
            </a:r>
            <a:r>
              <a:rPr lang="lt-LT" sz="900" b="1" dirty="0" err="1">
                <a:solidFill>
                  <a:schemeClr val="accent2">
                    <a:lumMod val="50000"/>
                  </a:schemeClr>
                </a:solidFill>
                <a:latin typeface="Times New Roman" panose="02020603050405020304" pitchFamily="18" charset="0"/>
                <a:cs typeface="Times New Roman" panose="02020603050405020304" pitchFamily="18" charset="0"/>
              </a:rPr>
              <a:t>soc</a:t>
            </a:r>
            <a:r>
              <a:rPr lang="lt-LT" sz="900" b="1" dirty="0">
                <a:solidFill>
                  <a:schemeClr val="accent2">
                    <a:lumMod val="50000"/>
                  </a:schemeClr>
                </a:solidFill>
                <a:latin typeface="Times New Roman" panose="02020603050405020304" pitchFamily="18" charset="0"/>
                <a:cs typeface="Times New Roman" panose="02020603050405020304" pitchFamily="18" charset="0"/>
              </a:rPr>
              <a:t>. įmonių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368B67C6-D7CD-4695-A64B-7DF3D005727E}"/>
              </a:ext>
            </a:extLst>
          </p:cNvPr>
          <p:cNvPicPr>
            <a:picLocks noChangeAspect="1"/>
          </p:cNvPicPr>
          <p:nvPr/>
        </p:nvPicPr>
        <p:blipFill>
          <a:blip r:embed="rId9"/>
          <a:stretch>
            <a:fillRect/>
          </a:stretch>
        </p:blipFill>
        <p:spPr>
          <a:xfrm>
            <a:off x="8531681" y="-25417"/>
            <a:ext cx="1152525" cy="1152525"/>
          </a:xfrm>
          <a:prstGeom prst="rect">
            <a:avLst/>
          </a:prstGeom>
        </p:spPr>
      </p:pic>
      <p:sp>
        <p:nvSpPr>
          <p:cNvPr id="28" name="TextBox 27">
            <a:extLst>
              <a:ext uri="{FF2B5EF4-FFF2-40B4-BE49-F238E27FC236}">
                <a16:creationId xmlns:a16="http://schemas.microsoft.com/office/drawing/2014/main" id="{64DC5CA9-E2E3-45F4-ADE9-49B40A2A2B77}"/>
              </a:ext>
            </a:extLst>
          </p:cNvPr>
          <p:cNvSpPr txBox="1"/>
          <p:nvPr/>
        </p:nvSpPr>
        <p:spPr>
          <a:xfrm>
            <a:off x="8555472" y="4062"/>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   Investiciniai planai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D742DF75-E718-47A1-90A6-B1C9A6507643}"/>
              </a:ext>
            </a:extLst>
          </p:cNvPr>
          <p:cNvPicPr>
            <a:picLocks noChangeAspect="1"/>
          </p:cNvPicPr>
          <p:nvPr/>
        </p:nvPicPr>
        <p:blipFill>
          <a:blip r:embed="rId10"/>
          <a:stretch>
            <a:fillRect/>
          </a:stretch>
        </p:blipFill>
        <p:spPr>
          <a:xfrm>
            <a:off x="9616875" y="40872"/>
            <a:ext cx="1045978" cy="1045978"/>
          </a:xfrm>
          <a:prstGeom prst="rect">
            <a:avLst/>
          </a:prstGeom>
        </p:spPr>
      </p:pic>
      <p:sp>
        <p:nvSpPr>
          <p:cNvPr id="30" name="TextBox 29">
            <a:extLst>
              <a:ext uri="{FF2B5EF4-FFF2-40B4-BE49-F238E27FC236}">
                <a16:creationId xmlns:a16="http://schemas.microsoft.com/office/drawing/2014/main" id="{25C4BFF7-A495-4345-B4DF-D1D480143D53}"/>
              </a:ext>
            </a:extLst>
          </p:cNvPr>
          <p:cNvSpPr txBox="1"/>
          <p:nvPr/>
        </p:nvSpPr>
        <p:spPr>
          <a:xfrm>
            <a:off x="9583780" y="4062"/>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Statinių projektavimas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80206F41-0B2A-44A6-B17F-79BB46104D91}"/>
              </a:ext>
            </a:extLst>
          </p:cNvPr>
          <p:cNvPicPr>
            <a:picLocks noChangeAspect="1"/>
          </p:cNvPicPr>
          <p:nvPr/>
        </p:nvPicPr>
        <p:blipFill>
          <a:blip r:embed="rId11"/>
          <a:stretch>
            <a:fillRect/>
          </a:stretch>
        </p:blipFill>
        <p:spPr>
          <a:xfrm>
            <a:off x="10880787" y="28634"/>
            <a:ext cx="1104973" cy="1104973"/>
          </a:xfrm>
          <a:prstGeom prst="rect">
            <a:avLst/>
          </a:prstGeom>
        </p:spPr>
      </p:pic>
      <p:sp>
        <p:nvSpPr>
          <p:cNvPr id="32" name="TextBox 31">
            <a:extLst>
              <a:ext uri="{FF2B5EF4-FFF2-40B4-BE49-F238E27FC236}">
                <a16:creationId xmlns:a16="http://schemas.microsoft.com/office/drawing/2014/main" id="{F511DCAD-B561-4EB7-84D1-446D7FD7FFBA}"/>
              </a:ext>
            </a:extLst>
          </p:cNvPr>
          <p:cNvSpPr txBox="1"/>
          <p:nvPr/>
        </p:nvSpPr>
        <p:spPr>
          <a:xfrm>
            <a:off x="10812487" y="10917"/>
            <a:ext cx="1360953"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Statybos techninė priežiūra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F3104BCE-42BC-4BF7-9A79-3468B7C64874}"/>
              </a:ext>
            </a:extLst>
          </p:cNvPr>
          <p:cNvPicPr>
            <a:picLocks noChangeAspect="1"/>
          </p:cNvPicPr>
          <p:nvPr/>
        </p:nvPicPr>
        <p:blipFill>
          <a:blip r:embed="rId12"/>
          <a:stretch>
            <a:fillRect/>
          </a:stretch>
        </p:blipFill>
        <p:spPr>
          <a:xfrm>
            <a:off x="1508700" y="859400"/>
            <a:ext cx="1152525" cy="1152525"/>
          </a:xfrm>
          <a:prstGeom prst="rect">
            <a:avLst/>
          </a:prstGeom>
        </p:spPr>
      </p:pic>
      <p:sp>
        <p:nvSpPr>
          <p:cNvPr id="34" name="TextBox 33">
            <a:extLst>
              <a:ext uri="{FF2B5EF4-FFF2-40B4-BE49-F238E27FC236}">
                <a16:creationId xmlns:a16="http://schemas.microsoft.com/office/drawing/2014/main" id="{8A05592C-8101-4DCC-8CE2-0A2D815DBDF1}"/>
              </a:ext>
            </a:extLst>
          </p:cNvPr>
          <p:cNvSpPr txBox="1"/>
          <p:nvPr/>
        </p:nvSpPr>
        <p:spPr>
          <a:xfrm>
            <a:off x="1452845" y="937271"/>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Pastato energijos auditas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id="{CB543DC8-67AA-4279-9DB3-BDF9AB48086E}"/>
              </a:ext>
            </a:extLst>
          </p:cNvPr>
          <p:cNvPicPr>
            <a:picLocks noChangeAspect="1"/>
          </p:cNvPicPr>
          <p:nvPr/>
        </p:nvPicPr>
        <p:blipFill>
          <a:blip r:embed="rId13"/>
          <a:stretch>
            <a:fillRect/>
          </a:stretch>
        </p:blipFill>
        <p:spPr>
          <a:xfrm>
            <a:off x="2623158" y="890531"/>
            <a:ext cx="1152525" cy="1152525"/>
          </a:xfrm>
          <a:prstGeom prst="rect">
            <a:avLst/>
          </a:prstGeom>
        </p:spPr>
      </p:pic>
      <p:sp>
        <p:nvSpPr>
          <p:cNvPr id="41" name="TextBox 40">
            <a:extLst>
              <a:ext uri="{FF2B5EF4-FFF2-40B4-BE49-F238E27FC236}">
                <a16:creationId xmlns:a16="http://schemas.microsoft.com/office/drawing/2014/main" id="{F124DDDC-B052-4C65-890D-A21D02EF6A70}"/>
              </a:ext>
            </a:extLst>
          </p:cNvPr>
          <p:cNvSpPr txBox="1"/>
          <p:nvPr/>
        </p:nvSpPr>
        <p:spPr>
          <a:xfrm>
            <a:off x="2708679"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Statybos rangos darbai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044F31F5-E43E-4CAF-8BB7-20783DFDAF8E}"/>
              </a:ext>
            </a:extLst>
          </p:cNvPr>
          <p:cNvPicPr>
            <a:picLocks noChangeAspect="1"/>
          </p:cNvPicPr>
          <p:nvPr/>
        </p:nvPicPr>
        <p:blipFill>
          <a:blip r:embed="rId14"/>
          <a:stretch>
            <a:fillRect/>
          </a:stretch>
        </p:blipFill>
        <p:spPr>
          <a:xfrm>
            <a:off x="3950598" y="1017578"/>
            <a:ext cx="995018" cy="986795"/>
          </a:xfrm>
          <a:prstGeom prst="rect">
            <a:avLst/>
          </a:prstGeom>
        </p:spPr>
      </p:pic>
      <p:sp>
        <p:nvSpPr>
          <p:cNvPr id="43" name="TextBox 42">
            <a:extLst>
              <a:ext uri="{FF2B5EF4-FFF2-40B4-BE49-F238E27FC236}">
                <a16:creationId xmlns:a16="http://schemas.microsoft.com/office/drawing/2014/main" id="{F9F6B5A6-0C39-4018-97EE-06FCE0506455}"/>
              </a:ext>
            </a:extLst>
          </p:cNvPr>
          <p:cNvSpPr txBox="1"/>
          <p:nvPr/>
        </p:nvSpPr>
        <p:spPr>
          <a:xfrm>
            <a:off x="3914425" y="936879"/>
            <a:ext cx="1222001" cy="230832"/>
          </a:xfrm>
          <a:prstGeom prst="rect">
            <a:avLst/>
          </a:prstGeom>
          <a:noFill/>
        </p:spPr>
        <p:txBody>
          <a:bodyPr wrap="square" lIns="0" rIns="0" rtlCol="0">
            <a:spAutoFit/>
          </a:bodyPr>
          <a:lstStyle/>
          <a:p>
            <a:pPr algn="ctr"/>
            <a:r>
              <a:rPr lang="lt-LT" sz="900" b="1" u="sng" dirty="0">
                <a:solidFill>
                  <a:schemeClr val="accent2">
                    <a:lumMod val="50000"/>
                  </a:schemeClr>
                </a:solidFill>
                <a:latin typeface="Times New Roman" panose="02020603050405020304" pitchFamily="18" charset="0"/>
                <a:cs typeface="Times New Roman" panose="02020603050405020304" pitchFamily="18" charset="0"/>
              </a:rPr>
              <a:t>Projektavimo paslaugos</a:t>
            </a:r>
            <a:endParaRPr lang="en-US" sz="900" b="1" u="sng"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id="{F02BF27F-BACF-480C-B12C-726B28CCF75F}"/>
              </a:ext>
            </a:extLst>
          </p:cNvPr>
          <p:cNvPicPr>
            <a:picLocks noChangeAspect="1"/>
          </p:cNvPicPr>
          <p:nvPr/>
        </p:nvPicPr>
        <p:blipFill>
          <a:blip r:embed="rId15"/>
          <a:stretch>
            <a:fillRect/>
          </a:stretch>
        </p:blipFill>
        <p:spPr>
          <a:xfrm>
            <a:off x="5122072" y="919887"/>
            <a:ext cx="1152525" cy="1152525"/>
          </a:xfrm>
          <a:prstGeom prst="rect">
            <a:avLst/>
          </a:prstGeom>
        </p:spPr>
      </p:pic>
      <p:sp>
        <p:nvSpPr>
          <p:cNvPr id="45" name="TextBox 44">
            <a:extLst>
              <a:ext uri="{FF2B5EF4-FFF2-40B4-BE49-F238E27FC236}">
                <a16:creationId xmlns:a16="http://schemas.microsoft.com/office/drawing/2014/main" id="{877265F5-F537-4CE3-ACAE-58B44E550047}"/>
              </a:ext>
            </a:extLst>
          </p:cNvPr>
          <p:cNvSpPr txBox="1"/>
          <p:nvPr/>
        </p:nvSpPr>
        <p:spPr>
          <a:xfrm>
            <a:off x="5128779"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Sklypų ženklinimas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5D115D72-A577-458C-B684-20940D17C335}"/>
              </a:ext>
            </a:extLst>
          </p:cNvPr>
          <p:cNvPicPr>
            <a:picLocks noChangeAspect="1"/>
          </p:cNvPicPr>
          <p:nvPr/>
        </p:nvPicPr>
        <p:blipFill>
          <a:blip r:embed="rId16"/>
          <a:stretch>
            <a:fillRect/>
          </a:stretch>
        </p:blipFill>
        <p:spPr>
          <a:xfrm>
            <a:off x="6239650" y="1018824"/>
            <a:ext cx="1032374" cy="1032374"/>
          </a:xfrm>
          <a:prstGeom prst="rect">
            <a:avLst/>
          </a:prstGeom>
        </p:spPr>
      </p:pic>
      <p:sp>
        <p:nvSpPr>
          <p:cNvPr id="47" name="TextBox 46">
            <a:extLst>
              <a:ext uri="{FF2B5EF4-FFF2-40B4-BE49-F238E27FC236}">
                <a16:creationId xmlns:a16="http://schemas.microsoft.com/office/drawing/2014/main" id="{780D57A3-1E2B-4DCA-8A07-71AA02A900B1}"/>
              </a:ext>
            </a:extLst>
          </p:cNvPr>
          <p:cNvSpPr txBox="1"/>
          <p:nvPr/>
        </p:nvSpPr>
        <p:spPr>
          <a:xfrm>
            <a:off x="6182260" y="93687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Kelių ženklinimas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8" name="Picture 47">
            <a:extLst>
              <a:ext uri="{FF2B5EF4-FFF2-40B4-BE49-F238E27FC236}">
                <a16:creationId xmlns:a16="http://schemas.microsoft.com/office/drawing/2014/main" id="{0EC9ACB1-020D-433A-935C-7A959AA3353C}"/>
              </a:ext>
            </a:extLst>
          </p:cNvPr>
          <p:cNvPicPr>
            <a:picLocks noChangeAspect="1"/>
          </p:cNvPicPr>
          <p:nvPr/>
        </p:nvPicPr>
        <p:blipFill>
          <a:blip r:embed="rId17"/>
          <a:stretch>
            <a:fillRect/>
          </a:stretch>
        </p:blipFill>
        <p:spPr>
          <a:xfrm>
            <a:off x="7260646" y="971998"/>
            <a:ext cx="1152525" cy="1152525"/>
          </a:xfrm>
          <a:prstGeom prst="rect">
            <a:avLst/>
          </a:prstGeom>
        </p:spPr>
      </p:pic>
      <p:sp>
        <p:nvSpPr>
          <p:cNvPr id="49" name="TextBox 48">
            <a:extLst>
              <a:ext uri="{FF2B5EF4-FFF2-40B4-BE49-F238E27FC236}">
                <a16:creationId xmlns:a16="http://schemas.microsoft.com/office/drawing/2014/main" id="{5C379784-9EF1-4AE7-9B22-BF1B28EFCE58}"/>
              </a:ext>
            </a:extLst>
          </p:cNvPr>
          <p:cNvSpPr txBox="1"/>
          <p:nvPr/>
        </p:nvSpPr>
        <p:spPr>
          <a:xfrm>
            <a:off x="7311126" y="93687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Dujos į talpyklas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0" name="Picture 49">
            <a:extLst>
              <a:ext uri="{FF2B5EF4-FFF2-40B4-BE49-F238E27FC236}">
                <a16:creationId xmlns:a16="http://schemas.microsoft.com/office/drawing/2014/main" id="{A343F7DF-4780-45D6-9D57-EB3C2CCC1828}"/>
              </a:ext>
            </a:extLst>
          </p:cNvPr>
          <p:cNvPicPr>
            <a:picLocks noChangeAspect="1"/>
          </p:cNvPicPr>
          <p:nvPr/>
        </p:nvPicPr>
        <p:blipFill>
          <a:blip r:embed="rId18"/>
          <a:stretch>
            <a:fillRect/>
          </a:stretch>
        </p:blipFill>
        <p:spPr>
          <a:xfrm>
            <a:off x="8402204" y="971997"/>
            <a:ext cx="1152525" cy="1152525"/>
          </a:xfrm>
          <a:prstGeom prst="rect">
            <a:avLst/>
          </a:prstGeom>
        </p:spPr>
      </p:pic>
      <p:sp>
        <p:nvSpPr>
          <p:cNvPr id="51" name="TextBox 50">
            <a:extLst>
              <a:ext uri="{FF2B5EF4-FFF2-40B4-BE49-F238E27FC236}">
                <a16:creationId xmlns:a16="http://schemas.microsoft.com/office/drawing/2014/main" id="{B1DFFE74-375F-4D91-87C4-EE31ED0FB5FB}"/>
              </a:ext>
            </a:extLst>
          </p:cNvPr>
          <p:cNvSpPr txBox="1"/>
          <p:nvPr/>
        </p:nvSpPr>
        <p:spPr>
          <a:xfrm>
            <a:off x="8422177" y="945107"/>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Degalai į talpyklas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2" name="Picture 51">
            <a:extLst>
              <a:ext uri="{FF2B5EF4-FFF2-40B4-BE49-F238E27FC236}">
                <a16:creationId xmlns:a16="http://schemas.microsoft.com/office/drawing/2014/main" id="{43F5F392-2ABF-42AE-974D-9B52B62D124E}"/>
              </a:ext>
            </a:extLst>
          </p:cNvPr>
          <p:cNvPicPr>
            <a:picLocks noChangeAspect="1"/>
          </p:cNvPicPr>
          <p:nvPr/>
        </p:nvPicPr>
        <p:blipFill>
          <a:blip r:embed="rId19"/>
          <a:stretch>
            <a:fillRect/>
          </a:stretch>
        </p:blipFill>
        <p:spPr>
          <a:xfrm>
            <a:off x="9546288" y="971997"/>
            <a:ext cx="1152525" cy="1152525"/>
          </a:xfrm>
          <a:prstGeom prst="rect">
            <a:avLst/>
          </a:prstGeom>
        </p:spPr>
      </p:pic>
      <p:sp>
        <p:nvSpPr>
          <p:cNvPr id="53" name="TextBox 52">
            <a:extLst>
              <a:ext uri="{FF2B5EF4-FFF2-40B4-BE49-F238E27FC236}">
                <a16:creationId xmlns:a16="http://schemas.microsoft.com/office/drawing/2014/main" id="{D88A18F9-808B-4C89-A950-9F62F69BFA7F}"/>
              </a:ext>
            </a:extLst>
          </p:cNvPr>
          <p:cNvSpPr txBox="1"/>
          <p:nvPr/>
        </p:nvSpPr>
        <p:spPr>
          <a:xfrm>
            <a:off x="9531070" y="967281"/>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Dujos iš degalinių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4" name="Picture 53">
            <a:extLst>
              <a:ext uri="{FF2B5EF4-FFF2-40B4-BE49-F238E27FC236}">
                <a16:creationId xmlns:a16="http://schemas.microsoft.com/office/drawing/2014/main" id="{E4E97FF0-4021-4B99-8CFA-205C27659565}"/>
              </a:ext>
            </a:extLst>
          </p:cNvPr>
          <p:cNvPicPr>
            <a:picLocks noChangeAspect="1"/>
          </p:cNvPicPr>
          <p:nvPr/>
        </p:nvPicPr>
        <p:blipFill>
          <a:blip r:embed="rId20"/>
          <a:stretch>
            <a:fillRect/>
          </a:stretch>
        </p:blipFill>
        <p:spPr>
          <a:xfrm>
            <a:off x="10822547" y="971997"/>
            <a:ext cx="1152525" cy="1152525"/>
          </a:xfrm>
          <a:prstGeom prst="rect">
            <a:avLst/>
          </a:prstGeom>
        </p:spPr>
      </p:pic>
      <p:sp>
        <p:nvSpPr>
          <p:cNvPr id="55" name="TextBox 54">
            <a:extLst>
              <a:ext uri="{FF2B5EF4-FFF2-40B4-BE49-F238E27FC236}">
                <a16:creationId xmlns:a16="http://schemas.microsoft.com/office/drawing/2014/main" id="{B87D3F87-23C7-4EF1-AF34-6F0274FD1227}"/>
              </a:ext>
            </a:extLst>
          </p:cNvPr>
          <p:cNvSpPr txBox="1"/>
          <p:nvPr/>
        </p:nvSpPr>
        <p:spPr>
          <a:xfrm>
            <a:off x="10698813" y="971997"/>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Degalai iš degalinių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6" name="Picture 55">
            <a:extLst>
              <a:ext uri="{FF2B5EF4-FFF2-40B4-BE49-F238E27FC236}">
                <a16:creationId xmlns:a16="http://schemas.microsoft.com/office/drawing/2014/main" id="{E3F6BDFA-01C5-44AB-A4A9-603994EEBAF0}"/>
              </a:ext>
            </a:extLst>
          </p:cNvPr>
          <p:cNvPicPr>
            <a:picLocks noChangeAspect="1"/>
          </p:cNvPicPr>
          <p:nvPr/>
        </p:nvPicPr>
        <p:blipFill>
          <a:blip r:embed="rId21"/>
          <a:stretch>
            <a:fillRect/>
          </a:stretch>
        </p:blipFill>
        <p:spPr>
          <a:xfrm>
            <a:off x="1410663" y="1896500"/>
            <a:ext cx="1152525" cy="1152525"/>
          </a:xfrm>
          <a:prstGeom prst="rect">
            <a:avLst/>
          </a:prstGeom>
        </p:spPr>
      </p:pic>
      <p:sp>
        <p:nvSpPr>
          <p:cNvPr id="57" name="TextBox 56">
            <a:extLst>
              <a:ext uri="{FF2B5EF4-FFF2-40B4-BE49-F238E27FC236}">
                <a16:creationId xmlns:a16="http://schemas.microsoft.com/office/drawing/2014/main" id="{EAD6763D-3032-4239-B79A-2522C068ED03}"/>
              </a:ext>
            </a:extLst>
          </p:cNvPr>
          <p:cNvSpPr txBox="1"/>
          <p:nvPr/>
        </p:nvSpPr>
        <p:spPr>
          <a:xfrm>
            <a:off x="1402920" y="1862350"/>
            <a:ext cx="1387158"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Programinės įrangos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AAC312FB-2BE1-401C-B8DC-B4566426AC58}"/>
              </a:ext>
            </a:extLst>
          </p:cNvPr>
          <p:cNvPicPr>
            <a:picLocks noChangeAspect="1"/>
          </p:cNvPicPr>
          <p:nvPr/>
        </p:nvPicPr>
        <p:blipFill>
          <a:blip r:embed="rId22"/>
          <a:stretch>
            <a:fillRect/>
          </a:stretch>
        </p:blipFill>
        <p:spPr>
          <a:xfrm>
            <a:off x="2803796" y="1977766"/>
            <a:ext cx="986795" cy="986795"/>
          </a:xfrm>
          <a:prstGeom prst="rect">
            <a:avLst/>
          </a:prstGeom>
        </p:spPr>
      </p:pic>
      <p:sp>
        <p:nvSpPr>
          <p:cNvPr id="59" name="TextBox 58">
            <a:extLst>
              <a:ext uri="{FF2B5EF4-FFF2-40B4-BE49-F238E27FC236}">
                <a16:creationId xmlns:a16="http://schemas.microsoft.com/office/drawing/2014/main" id="{24CB9E53-2129-4133-B172-D58F6C92CDF9}"/>
              </a:ext>
            </a:extLst>
          </p:cNvPr>
          <p:cNvSpPr txBox="1"/>
          <p:nvPr/>
        </p:nvSpPr>
        <p:spPr>
          <a:xfrm>
            <a:off x="2797821" y="18623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Saulės elektrinės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A917D0D7-8A36-4866-919D-8EAE4A69546D}"/>
              </a:ext>
            </a:extLst>
          </p:cNvPr>
          <p:cNvPicPr>
            <a:picLocks noChangeAspect="1"/>
          </p:cNvPicPr>
          <p:nvPr/>
        </p:nvPicPr>
        <p:blipFill>
          <a:blip r:embed="rId23"/>
          <a:stretch>
            <a:fillRect/>
          </a:stretch>
        </p:blipFill>
        <p:spPr>
          <a:xfrm>
            <a:off x="3936000" y="1997288"/>
            <a:ext cx="947749" cy="947749"/>
          </a:xfrm>
          <a:prstGeom prst="rect">
            <a:avLst/>
          </a:prstGeom>
        </p:spPr>
      </p:pic>
      <p:sp>
        <p:nvSpPr>
          <p:cNvPr id="61" name="TextBox 60">
            <a:extLst>
              <a:ext uri="{FF2B5EF4-FFF2-40B4-BE49-F238E27FC236}">
                <a16:creationId xmlns:a16="http://schemas.microsoft.com/office/drawing/2014/main" id="{7A0738CE-4706-4CA5-82C4-AC7AC70CDA51}"/>
              </a:ext>
            </a:extLst>
          </p:cNvPr>
          <p:cNvSpPr txBox="1"/>
          <p:nvPr/>
        </p:nvSpPr>
        <p:spPr>
          <a:xfrm>
            <a:off x="3902069" y="18623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Medicininiai prietaisai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2" name="Picture 61">
            <a:extLst>
              <a:ext uri="{FF2B5EF4-FFF2-40B4-BE49-F238E27FC236}">
                <a16:creationId xmlns:a16="http://schemas.microsoft.com/office/drawing/2014/main" id="{3C9FECBD-DB23-4692-9950-B8CE72971D5B}"/>
              </a:ext>
            </a:extLst>
          </p:cNvPr>
          <p:cNvPicPr>
            <a:picLocks noChangeAspect="1"/>
          </p:cNvPicPr>
          <p:nvPr/>
        </p:nvPicPr>
        <p:blipFill>
          <a:blip r:embed="rId24"/>
          <a:stretch>
            <a:fillRect/>
          </a:stretch>
        </p:blipFill>
        <p:spPr>
          <a:xfrm>
            <a:off x="5205133" y="1948025"/>
            <a:ext cx="1035102" cy="1035102"/>
          </a:xfrm>
          <a:prstGeom prst="rect">
            <a:avLst/>
          </a:prstGeom>
        </p:spPr>
      </p:pic>
      <p:sp>
        <p:nvSpPr>
          <p:cNvPr id="63" name="TextBox 62">
            <a:extLst>
              <a:ext uri="{FF2B5EF4-FFF2-40B4-BE49-F238E27FC236}">
                <a16:creationId xmlns:a16="http://schemas.microsoft.com/office/drawing/2014/main" id="{152EAB13-5CEC-4107-858D-10BAE2565521}"/>
              </a:ext>
            </a:extLst>
          </p:cNvPr>
          <p:cNvSpPr txBox="1"/>
          <p:nvPr/>
        </p:nvSpPr>
        <p:spPr>
          <a:xfrm>
            <a:off x="5100259" y="185430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Maitinimo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0F610611-B697-4737-992C-3FB362FD268A}"/>
              </a:ext>
            </a:extLst>
          </p:cNvPr>
          <p:cNvPicPr>
            <a:picLocks noChangeAspect="1"/>
          </p:cNvPicPr>
          <p:nvPr/>
        </p:nvPicPr>
        <p:blipFill>
          <a:blip r:embed="rId25"/>
          <a:stretch>
            <a:fillRect/>
          </a:stretch>
        </p:blipFill>
        <p:spPr>
          <a:xfrm>
            <a:off x="6243022" y="1929991"/>
            <a:ext cx="1048914" cy="1048914"/>
          </a:xfrm>
          <a:prstGeom prst="rect">
            <a:avLst/>
          </a:prstGeom>
        </p:spPr>
      </p:pic>
      <p:sp>
        <p:nvSpPr>
          <p:cNvPr id="65" name="TextBox 64">
            <a:extLst>
              <a:ext uri="{FF2B5EF4-FFF2-40B4-BE49-F238E27FC236}">
                <a16:creationId xmlns:a16="http://schemas.microsoft.com/office/drawing/2014/main" id="{482442D7-AFC3-492B-967E-3D47FE98376F}"/>
              </a:ext>
            </a:extLst>
          </p:cNvPr>
          <p:cNvSpPr txBox="1"/>
          <p:nvPr/>
        </p:nvSpPr>
        <p:spPr>
          <a:xfrm>
            <a:off x="6277384" y="1862350"/>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Sandarumo matavimai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6" name="Picture 65">
            <a:extLst>
              <a:ext uri="{FF2B5EF4-FFF2-40B4-BE49-F238E27FC236}">
                <a16:creationId xmlns:a16="http://schemas.microsoft.com/office/drawing/2014/main" id="{E9416908-11FE-4EDF-A1FE-C521B3711569}"/>
              </a:ext>
            </a:extLst>
          </p:cNvPr>
          <p:cNvPicPr>
            <a:picLocks noChangeAspect="1"/>
          </p:cNvPicPr>
          <p:nvPr/>
        </p:nvPicPr>
        <p:blipFill>
          <a:blip r:embed="rId26"/>
          <a:stretch>
            <a:fillRect/>
          </a:stretch>
        </p:blipFill>
        <p:spPr>
          <a:xfrm>
            <a:off x="7406306" y="1832342"/>
            <a:ext cx="1152525" cy="1152525"/>
          </a:xfrm>
          <a:prstGeom prst="rect">
            <a:avLst/>
          </a:prstGeom>
        </p:spPr>
      </p:pic>
      <p:sp>
        <p:nvSpPr>
          <p:cNvPr id="67" name="TextBox 66">
            <a:extLst>
              <a:ext uri="{FF2B5EF4-FFF2-40B4-BE49-F238E27FC236}">
                <a16:creationId xmlns:a16="http://schemas.microsoft.com/office/drawing/2014/main" id="{2FA40ABA-F98B-4500-95D0-DDD256A7B379}"/>
              </a:ext>
            </a:extLst>
          </p:cNvPr>
          <p:cNvSpPr txBox="1"/>
          <p:nvPr/>
        </p:nvSpPr>
        <p:spPr>
          <a:xfrm>
            <a:off x="7436365" y="18623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Fiksuoto ryšio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8" name="Picture 67">
            <a:extLst>
              <a:ext uri="{FF2B5EF4-FFF2-40B4-BE49-F238E27FC236}">
                <a16:creationId xmlns:a16="http://schemas.microsoft.com/office/drawing/2014/main" id="{433C1503-9415-478B-ACD5-E03C2B84CCC5}"/>
              </a:ext>
            </a:extLst>
          </p:cNvPr>
          <p:cNvPicPr>
            <a:picLocks noChangeAspect="1"/>
          </p:cNvPicPr>
          <p:nvPr/>
        </p:nvPicPr>
        <p:blipFill>
          <a:blip r:embed="rId27"/>
          <a:stretch>
            <a:fillRect/>
          </a:stretch>
        </p:blipFill>
        <p:spPr>
          <a:xfrm>
            <a:off x="8682565" y="1908326"/>
            <a:ext cx="1119034" cy="1119034"/>
          </a:xfrm>
          <a:prstGeom prst="rect">
            <a:avLst/>
          </a:prstGeom>
        </p:spPr>
      </p:pic>
      <p:sp>
        <p:nvSpPr>
          <p:cNvPr id="69" name="TextBox 68">
            <a:extLst>
              <a:ext uri="{FF2B5EF4-FFF2-40B4-BE49-F238E27FC236}">
                <a16:creationId xmlns:a16="http://schemas.microsoft.com/office/drawing/2014/main" id="{AB760608-2F75-4CAA-B5EE-426843684584}"/>
              </a:ext>
            </a:extLst>
          </p:cNvPr>
          <p:cNvSpPr txBox="1"/>
          <p:nvPr/>
        </p:nvSpPr>
        <p:spPr>
          <a:xfrm>
            <a:off x="8571147" y="186960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Vertimo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0" name="Picture 69">
            <a:extLst>
              <a:ext uri="{FF2B5EF4-FFF2-40B4-BE49-F238E27FC236}">
                <a16:creationId xmlns:a16="http://schemas.microsoft.com/office/drawing/2014/main" id="{39231F68-CE27-46B7-8E2C-8CB0C4755953}"/>
              </a:ext>
            </a:extLst>
          </p:cNvPr>
          <p:cNvPicPr>
            <a:picLocks noChangeAspect="1"/>
          </p:cNvPicPr>
          <p:nvPr/>
        </p:nvPicPr>
        <p:blipFill>
          <a:blip r:embed="rId23"/>
          <a:stretch>
            <a:fillRect/>
          </a:stretch>
        </p:blipFill>
        <p:spPr>
          <a:xfrm>
            <a:off x="9733321" y="1969719"/>
            <a:ext cx="947749" cy="947749"/>
          </a:xfrm>
          <a:prstGeom prst="rect">
            <a:avLst/>
          </a:prstGeom>
        </p:spPr>
      </p:pic>
      <p:sp>
        <p:nvSpPr>
          <p:cNvPr id="71" name="TextBox 70">
            <a:extLst>
              <a:ext uri="{FF2B5EF4-FFF2-40B4-BE49-F238E27FC236}">
                <a16:creationId xmlns:a16="http://schemas.microsoft.com/office/drawing/2014/main" id="{293B7639-58FB-4043-ABF8-BB7B9EB63E2F}"/>
              </a:ext>
            </a:extLst>
          </p:cNvPr>
          <p:cNvSpPr txBox="1"/>
          <p:nvPr/>
        </p:nvSpPr>
        <p:spPr>
          <a:xfrm>
            <a:off x="9678463" y="1869600"/>
            <a:ext cx="1222001" cy="230832"/>
          </a:xfrm>
          <a:prstGeom prst="rect">
            <a:avLst/>
          </a:prstGeom>
          <a:noFill/>
        </p:spPr>
        <p:txBody>
          <a:bodyPr wrap="square" lIns="0" rIns="0" rtlCol="0">
            <a:spAutoFit/>
          </a:bodyPr>
          <a:lstStyle/>
          <a:p>
            <a:r>
              <a:rPr lang="lt-LT" sz="900" b="1" dirty="0">
                <a:solidFill>
                  <a:schemeClr val="accent2">
                    <a:lumMod val="50000"/>
                  </a:schemeClr>
                </a:solidFill>
                <a:latin typeface="Times New Roman" panose="02020603050405020304" pitchFamily="18" charset="0"/>
                <a:cs typeface="Times New Roman" panose="02020603050405020304" pitchFamily="18" charset="0"/>
              </a:rPr>
              <a:t>  Medicininė įranga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2" name="Picture 71">
            <a:extLst>
              <a:ext uri="{FF2B5EF4-FFF2-40B4-BE49-F238E27FC236}">
                <a16:creationId xmlns:a16="http://schemas.microsoft.com/office/drawing/2014/main" id="{39743F1F-7C28-4569-B149-806BD73883A0}"/>
              </a:ext>
            </a:extLst>
          </p:cNvPr>
          <p:cNvPicPr>
            <a:picLocks noChangeAspect="1"/>
          </p:cNvPicPr>
          <p:nvPr/>
        </p:nvPicPr>
        <p:blipFill>
          <a:blip r:embed="rId28"/>
          <a:stretch>
            <a:fillRect/>
          </a:stretch>
        </p:blipFill>
        <p:spPr>
          <a:xfrm>
            <a:off x="10998763" y="1985016"/>
            <a:ext cx="852141" cy="852141"/>
          </a:xfrm>
          <a:prstGeom prst="rect">
            <a:avLst/>
          </a:prstGeom>
        </p:spPr>
      </p:pic>
      <p:sp>
        <p:nvSpPr>
          <p:cNvPr id="73" name="TextBox 72">
            <a:extLst>
              <a:ext uri="{FF2B5EF4-FFF2-40B4-BE49-F238E27FC236}">
                <a16:creationId xmlns:a16="http://schemas.microsoft.com/office/drawing/2014/main" id="{1ACF758A-2911-49C1-9B16-77DA9E298E2D}"/>
              </a:ext>
            </a:extLst>
          </p:cNvPr>
          <p:cNvSpPr txBox="1"/>
          <p:nvPr/>
        </p:nvSpPr>
        <p:spPr>
          <a:xfrm>
            <a:off x="10681070" y="1871335"/>
            <a:ext cx="1496117"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Skalbimas su skalbinių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descr="COVID-19 ligos (koronaviruso infekcijos) nustatymo tyrimai (DPS)">
            <a:extLst>
              <a:ext uri="{FF2B5EF4-FFF2-40B4-BE49-F238E27FC236}">
                <a16:creationId xmlns:a16="http://schemas.microsoft.com/office/drawing/2014/main" id="{5CD02ED6-CCE8-4C2D-99D8-5FADD4E88EB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4931" y="2960078"/>
            <a:ext cx="971995" cy="971995"/>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30D0DC16-8E2A-4907-8E2F-248B971CFA22}"/>
              </a:ext>
            </a:extLst>
          </p:cNvPr>
          <p:cNvSpPr txBox="1"/>
          <p:nvPr/>
        </p:nvSpPr>
        <p:spPr>
          <a:xfrm>
            <a:off x="1393298" y="2933608"/>
            <a:ext cx="1387158"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Covid-19 tyrimai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4" name="Picture 73">
            <a:extLst>
              <a:ext uri="{FF2B5EF4-FFF2-40B4-BE49-F238E27FC236}">
                <a16:creationId xmlns:a16="http://schemas.microsoft.com/office/drawing/2014/main" id="{6866565C-C3B0-46FD-8464-98046BEA9B27}"/>
              </a:ext>
            </a:extLst>
          </p:cNvPr>
          <p:cNvPicPr>
            <a:picLocks noChangeAspect="1"/>
          </p:cNvPicPr>
          <p:nvPr/>
        </p:nvPicPr>
        <p:blipFill>
          <a:blip r:embed="rId30"/>
          <a:stretch>
            <a:fillRect/>
          </a:stretch>
        </p:blipFill>
        <p:spPr>
          <a:xfrm>
            <a:off x="2907975" y="3049024"/>
            <a:ext cx="889038" cy="889038"/>
          </a:xfrm>
          <a:prstGeom prst="rect">
            <a:avLst/>
          </a:prstGeom>
        </p:spPr>
      </p:pic>
      <p:sp>
        <p:nvSpPr>
          <p:cNvPr id="77" name="TextBox 76">
            <a:extLst>
              <a:ext uri="{FF2B5EF4-FFF2-40B4-BE49-F238E27FC236}">
                <a16:creationId xmlns:a16="http://schemas.microsoft.com/office/drawing/2014/main" id="{A12F6B38-648A-4787-8179-C0DECBBCFB15}"/>
              </a:ext>
            </a:extLst>
          </p:cNvPr>
          <p:cNvSpPr txBox="1"/>
          <p:nvPr/>
        </p:nvSpPr>
        <p:spPr>
          <a:xfrm>
            <a:off x="2596608" y="2933608"/>
            <a:ext cx="1387158"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Nutolusios saulės elektrinės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8" name="Picture 4" descr="Mobiliųjų telefonų nuoma (DPS)">
            <a:extLst>
              <a:ext uri="{FF2B5EF4-FFF2-40B4-BE49-F238E27FC236}">
                <a16:creationId xmlns:a16="http://schemas.microsoft.com/office/drawing/2014/main" id="{087D35F5-3E77-4600-92F7-AA89D591E8B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05754" y="2970125"/>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611CA4C6-3747-4DB0-BE16-2B6E3EBDD4F6}"/>
              </a:ext>
            </a:extLst>
          </p:cNvPr>
          <p:cNvSpPr txBox="1"/>
          <p:nvPr/>
        </p:nvSpPr>
        <p:spPr>
          <a:xfrm>
            <a:off x="3950430" y="293360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Mob. telefonų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6" name="Picture 75">
            <a:extLst>
              <a:ext uri="{FF2B5EF4-FFF2-40B4-BE49-F238E27FC236}">
                <a16:creationId xmlns:a16="http://schemas.microsoft.com/office/drawing/2014/main" id="{23D083C5-499C-4B3A-9776-13C4DA939FA7}"/>
              </a:ext>
            </a:extLst>
          </p:cNvPr>
          <p:cNvPicPr>
            <a:picLocks noChangeAspect="1"/>
          </p:cNvPicPr>
          <p:nvPr/>
        </p:nvPicPr>
        <p:blipFill>
          <a:blip r:embed="rId32"/>
          <a:stretch>
            <a:fillRect/>
          </a:stretch>
        </p:blipFill>
        <p:spPr>
          <a:xfrm>
            <a:off x="5140622" y="2960078"/>
            <a:ext cx="1152525" cy="1152525"/>
          </a:xfrm>
          <a:prstGeom prst="rect">
            <a:avLst/>
          </a:prstGeom>
        </p:spPr>
      </p:pic>
      <p:sp>
        <p:nvSpPr>
          <p:cNvPr id="81" name="TextBox 80">
            <a:extLst>
              <a:ext uri="{FF2B5EF4-FFF2-40B4-BE49-F238E27FC236}">
                <a16:creationId xmlns:a16="http://schemas.microsoft.com/office/drawing/2014/main" id="{8380F45E-C4E4-4FE0-9C1C-8DF53227DADE}"/>
              </a:ext>
            </a:extLst>
          </p:cNvPr>
          <p:cNvSpPr txBox="1"/>
          <p:nvPr/>
        </p:nvSpPr>
        <p:spPr>
          <a:xfrm>
            <a:off x="5109064" y="2935244"/>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Kilimėlių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8" name="Picture 77">
            <a:extLst>
              <a:ext uri="{FF2B5EF4-FFF2-40B4-BE49-F238E27FC236}">
                <a16:creationId xmlns:a16="http://schemas.microsoft.com/office/drawing/2014/main" id="{518F99FF-F291-44AD-8290-9B77C0292AE6}"/>
              </a:ext>
            </a:extLst>
          </p:cNvPr>
          <p:cNvPicPr>
            <a:picLocks noChangeAspect="1"/>
          </p:cNvPicPr>
          <p:nvPr/>
        </p:nvPicPr>
        <p:blipFill>
          <a:blip r:embed="rId33"/>
          <a:stretch>
            <a:fillRect/>
          </a:stretch>
        </p:blipFill>
        <p:spPr>
          <a:xfrm>
            <a:off x="6313970" y="2976674"/>
            <a:ext cx="1025195" cy="1033738"/>
          </a:xfrm>
          <a:prstGeom prst="rect">
            <a:avLst/>
          </a:prstGeom>
        </p:spPr>
      </p:pic>
      <p:sp>
        <p:nvSpPr>
          <p:cNvPr id="83" name="TextBox 82">
            <a:extLst>
              <a:ext uri="{FF2B5EF4-FFF2-40B4-BE49-F238E27FC236}">
                <a16:creationId xmlns:a16="http://schemas.microsoft.com/office/drawing/2014/main" id="{0CD606F5-13A8-4A74-867D-41AE0C23F359}"/>
              </a:ext>
            </a:extLst>
          </p:cNvPr>
          <p:cNvSpPr txBox="1"/>
          <p:nvPr/>
        </p:nvSpPr>
        <p:spPr>
          <a:xfrm>
            <a:off x="6197138" y="293360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Kompiuterinė įranga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2" name="Picture 81">
            <a:extLst>
              <a:ext uri="{FF2B5EF4-FFF2-40B4-BE49-F238E27FC236}">
                <a16:creationId xmlns:a16="http://schemas.microsoft.com/office/drawing/2014/main" id="{AC2717E7-CFDE-4E1D-B238-141D43CE776A}"/>
              </a:ext>
            </a:extLst>
          </p:cNvPr>
          <p:cNvPicPr>
            <a:picLocks noChangeAspect="1"/>
          </p:cNvPicPr>
          <p:nvPr/>
        </p:nvPicPr>
        <p:blipFill>
          <a:blip r:embed="rId34"/>
          <a:stretch>
            <a:fillRect/>
          </a:stretch>
        </p:blipFill>
        <p:spPr>
          <a:xfrm>
            <a:off x="7533509" y="2997411"/>
            <a:ext cx="934662" cy="934662"/>
          </a:xfrm>
          <a:prstGeom prst="rect">
            <a:avLst/>
          </a:prstGeom>
        </p:spPr>
      </p:pic>
      <p:sp>
        <p:nvSpPr>
          <p:cNvPr id="86" name="TextBox 85">
            <a:extLst>
              <a:ext uri="{FF2B5EF4-FFF2-40B4-BE49-F238E27FC236}">
                <a16:creationId xmlns:a16="http://schemas.microsoft.com/office/drawing/2014/main" id="{DCB4A8E8-1CA8-4374-BCAC-67132E1311BD}"/>
              </a:ext>
            </a:extLst>
          </p:cNvPr>
          <p:cNvSpPr txBox="1"/>
          <p:nvPr/>
        </p:nvSpPr>
        <p:spPr>
          <a:xfrm>
            <a:off x="7426218" y="2926831"/>
            <a:ext cx="1222001" cy="230832"/>
          </a:xfrm>
          <a:prstGeom prst="rect">
            <a:avLst/>
          </a:prstGeom>
          <a:noFill/>
        </p:spPr>
        <p:txBody>
          <a:bodyPr wrap="square" lIns="0" rIns="0" rtlCol="0">
            <a:spAutoFit/>
          </a:bodyPr>
          <a:lstStyle/>
          <a:p>
            <a:pPr algn="ctr"/>
            <a:r>
              <a:rPr lang="lt-LT" sz="900" b="1" dirty="0" err="1">
                <a:solidFill>
                  <a:schemeClr val="accent2">
                    <a:lumMod val="50000"/>
                  </a:schemeClr>
                </a:solidFill>
                <a:latin typeface="Times New Roman" panose="02020603050405020304" pitchFamily="18" charset="0"/>
                <a:cs typeface="Times New Roman" panose="02020603050405020304" pitchFamily="18" charset="0"/>
              </a:rPr>
              <a:t>Endoprotezai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2" name="Picture 8" descr="Medicininiai testai (DPS)">
            <a:extLst>
              <a:ext uri="{FF2B5EF4-FFF2-40B4-BE49-F238E27FC236}">
                <a16:creationId xmlns:a16="http://schemas.microsoft.com/office/drawing/2014/main" id="{9B71E5F2-7675-48C0-B1F9-169DD43103D1}"/>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653010" y="2892190"/>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120E2F1E-377D-45AE-974F-E2D92D0B4CA4}"/>
              </a:ext>
            </a:extLst>
          </p:cNvPr>
          <p:cNvSpPr txBox="1"/>
          <p:nvPr/>
        </p:nvSpPr>
        <p:spPr>
          <a:xfrm>
            <a:off x="8644756" y="2933608"/>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Medicininiai testai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4" name="Picture 83">
            <a:extLst>
              <a:ext uri="{FF2B5EF4-FFF2-40B4-BE49-F238E27FC236}">
                <a16:creationId xmlns:a16="http://schemas.microsoft.com/office/drawing/2014/main" id="{F2EB04DA-0285-41F0-B8C6-66721AF18E98}"/>
              </a:ext>
            </a:extLst>
          </p:cNvPr>
          <p:cNvPicPr>
            <a:picLocks noChangeAspect="1"/>
          </p:cNvPicPr>
          <p:nvPr/>
        </p:nvPicPr>
        <p:blipFill>
          <a:blip r:embed="rId36"/>
          <a:stretch>
            <a:fillRect/>
          </a:stretch>
        </p:blipFill>
        <p:spPr>
          <a:xfrm>
            <a:off x="9728262" y="2887981"/>
            <a:ext cx="1152525" cy="1152525"/>
          </a:xfrm>
          <a:prstGeom prst="rect">
            <a:avLst/>
          </a:prstGeom>
        </p:spPr>
      </p:pic>
      <p:sp>
        <p:nvSpPr>
          <p:cNvPr id="90" name="TextBox 89">
            <a:extLst>
              <a:ext uri="{FF2B5EF4-FFF2-40B4-BE49-F238E27FC236}">
                <a16:creationId xmlns:a16="http://schemas.microsoft.com/office/drawing/2014/main" id="{A7E04002-FDFD-480F-8D23-4242D2597368}"/>
              </a:ext>
            </a:extLst>
          </p:cNvPr>
          <p:cNvSpPr txBox="1"/>
          <p:nvPr/>
        </p:nvSpPr>
        <p:spPr>
          <a:xfrm>
            <a:off x="9776762" y="2926831"/>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Valymo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4" name="Picture 10" descr="Valymo paslaugos iš socialinių įmonių (DPS)">
            <a:extLst>
              <a:ext uri="{FF2B5EF4-FFF2-40B4-BE49-F238E27FC236}">
                <a16:creationId xmlns:a16="http://schemas.microsoft.com/office/drawing/2014/main" id="{9A3D3BD5-EDEB-47C7-BD7B-AA0DC6ADDC5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923482" y="2906481"/>
            <a:ext cx="1079188" cy="1079188"/>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54493728-B0E7-4683-9676-8ECEAFCBCE10}"/>
              </a:ext>
            </a:extLst>
          </p:cNvPr>
          <p:cNvSpPr txBox="1"/>
          <p:nvPr/>
        </p:nvSpPr>
        <p:spPr>
          <a:xfrm>
            <a:off x="10943397" y="293677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Valymas iš </a:t>
            </a:r>
            <a:r>
              <a:rPr lang="lt-LT" sz="900" b="1" dirty="0" err="1">
                <a:solidFill>
                  <a:schemeClr val="accent2">
                    <a:lumMod val="50000"/>
                  </a:schemeClr>
                </a:solidFill>
                <a:latin typeface="Times New Roman" panose="02020603050405020304" pitchFamily="18" charset="0"/>
                <a:cs typeface="Times New Roman" panose="02020603050405020304" pitchFamily="18" charset="0"/>
              </a:rPr>
              <a:t>soc</a:t>
            </a:r>
            <a:r>
              <a:rPr lang="lt-LT" sz="900" b="1" dirty="0">
                <a:solidFill>
                  <a:schemeClr val="accent2">
                    <a:lumMod val="50000"/>
                  </a:schemeClr>
                </a:solidFill>
                <a:latin typeface="Times New Roman" panose="02020603050405020304" pitchFamily="18" charset="0"/>
                <a:cs typeface="Times New Roman" panose="02020603050405020304" pitchFamily="18" charset="0"/>
              </a:rPr>
              <a:t>. įmonių</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5" name="Picture 84">
            <a:extLst>
              <a:ext uri="{FF2B5EF4-FFF2-40B4-BE49-F238E27FC236}">
                <a16:creationId xmlns:a16="http://schemas.microsoft.com/office/drawing/2014/main" id="{DFF5727D-B1E2-4CB0-B0B4-5F6F2BF4A26D}"/>
              </a:ext>
            </a:extLst>
          </p:cNvPr>
          <p:cNvPicPr>
            <a:picLocks noChangeAspect="1"/>
          </p:cNvPicPr>
          <p:nvPr/>
        </p:nvPicPr>
        <p:blipFill>
          <a:blip r:embed="rId38"/>
          <a:stretch>
            <a:fillRect/>
          </a:stretch>
        </p:blipFill>
        <p:spPr>
          <a:xfrm>
            <a:off x="1406183" y="3840777"/>
            <a:ext cx="1152525" cy="1152525"/>
          </a:xfrm>
          <a:prstGeom prst="rect">
            <a:avLst/>
          </a:prstGeom>
        </p:spPr>
      </p:pic>
      <p:sp>
        <p:nvSpPr>
          <p:cNvPr id="94" name="TextBox 93">
            <a:extLst>
              <a:ext uri="{FF2B5EF4-FFF2-40B4-BE49-F238E27FC236}">
                <a16:creationId xmlns:a16="http://schemas.microsoft.com/office/drawing/2014/main" id="{2816F66D-3623-4B82-995B-26FEBB2354A1}"/>
              </a:ext>
            </a:extLst>
          </p:cNvPr>
          <p:cNvSpPr txBox="1"/>
          <p:nvPr/>
        </p:nvSpPr>
        <p:spPr>
          <a:xfrm>
            <a:off x="1434340" y="38894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Lengvieji automobiliai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157A6B95-6ED5-49CB-8FFA-F23A28AE84E0}"/>
              </a:ext>
            </a:extLst>
          </p:cNvPr>
          <p:cNvPicPr>
            <a:picLocks noChangeAspect="1"/>
          </p:cNvPicPr>
          <p:nvPr/>
        </p:nvPicPr>
        <p:blipFill>
          <a:blip r:embed="rId39"/>
          <a:stretch>
            <a:fillRect/>
          </a:stretch>
        </p:blipFill>
        <p:spPr>
          <a:xfrm>
            <a:off x="2767256" y="3889450"/>
            <a:ext cx="1028015" cy="1028015"/>
          </a:xfrm>
          <a:prstGeom prst="rect">
            <a:avLst/>
          </a:prstGeom>
        </p:spPr>
      </p:pic>
      <p:sp>
        <p:nvSpPr>
          <p:cNvPr id="96" name="TextBox 95">
            <a:extLst>
              <a:ext uri="{FF2B5EF4-FFF2-40B4-BE49-F238E27FC236}">
                <a16:creationId xmlns:a16="http://schemas.microsoft.com/office/drawing/2014/main" id="{0D8FCE8F-C3F4-40DF-8E17-848B366A0B71}"/>
              </a:ext>
            </a:extLst>
          </p:cNvPr>
          <p:cNvSpPr txBox="1"/>
          <p:nvPr/>
        </p:nvSpPr>
        <p:spPr>
          <a:xfrm>
            <a:off x="2650552" y="388945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Elektros energija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BA00D745-226C-45D5-A862-1D4EEE02B0D3}"/>
              </a:ext>
            </a:extLst>
          </p:cNvPr>
          <p:cNvPicPr>
            <a:picLocks noChangeAspect="1"/>
          </p:cNvPicPr>
          <p:nvPr/>
        </p:nvPicPr>
        <p:blipFill>
          <a:blip r:embed="rId40"/>
          <a:stretch>
            <a:fillRect/>
          </a:stretch>
        </p:blipFill>
        <p:spPr>
          <a:xfrm>
            <a:off x="3845916" y="3900155"/>
            <a:ext cx="1037833" cy="1037833"/>
          </a:xfrm>
          <a:prstGeom prst="rect">
            <a:avLst/>
          </a:prstGeom>
        </p:spPr>
      </p:pic>
      <p:sp>
        <p:nvSpPr>
          <p:cNvPr id="98" name="TextBox 97">
            <a:extLst>
              <a:ext uri="{FF2B5EF4-FFF2-40B4-BE49-F238E27FC236}">
                <a16:creationId xmlns:a16="http://schemas.microsoft.com/office/drawing/2014/main" id="{5E8600BA-4D0D-4D48-8800-AD83F7EBFA9D}"/>
              </a:ext>
            </a:extLst>
          </p:cNvPr>
          <p:cNvSpPr txBox="1"/>
          <p:nvPr/>
        </p:nvSpPr>
        <p:spPr>
          <a:xfrm>
            <a:off x="3856092" y="390015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Vakcinos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1" name="Picture 90">
            <a:extLst>
              <a:ext uri="{FF2B5EF4-FFF2-40B4-BE49-F238E27FC236}">
                <a16:creationId xmlns:a16="http://schemas.microsoft.com/office/drawing/2014/main" id="{1ED44BD4-7615-42CC-8D62-992ECBD4A15A}"/>
              </a:ext>
            </a:extLst>
          </p:cNvPr>
          <p:cNvPicPr>
            <a:picLocks noChangeAspect="1"/>
          </p:cNvPicPr>
          <p:nvPr/>
        </p:nvPicPr>
        <p:blipFill>
          <a:blip r:embed="rId41"/>
          <a:stretch>
            <a:fillRect/>
          </a:stretch>
        </p:blipFill>
        <p:spPr>
          <a:xfrm>
            <a:off x="5140623" y="3900155"/>
            <a:ext cx="1015696" cy="1015696"/>
          </a:xfrm>
          <a:prstGeom prst="rect">
            <a:avLst/>
          </a:prstGeom>
        </p:spPr>
      </p:pic>
      <p:sp>
        <p:nvSpPr>
          <p:cNvPr id="100" name="TextBox 99">
            <a:extLst>
              <a:ext uri="{FF2B5EF4-FFF2-40B4-BE49-F238E27FC236}">
                <a16:creationId xmlns:a16="http://schemas.microsoft.com/office/drawing/2014/main" id="{3BE48B6E-153D-43E4-9A80-7F3B421DCA40}"/>
              </a:ext>
            </a:extLst>
          </p:cNvPr>
          <p:cNvSpPr txBox="1"/>
          <p:nvPr/>
        </p:nvSpPr>
        <p:spPr>
          <a:xfrm>
            <a:off x="5128779" y="390660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Apsaugos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3" name="Picture 92">
            <a:extLst>
              <a:ext uri="{FF2B5EF4-FFF2-40B4-BE49-F238E27FC236}">
                <a16:creationId xmlns:a16="http://schemas.microsoft.com/office/drawing/2014/main" id="{FBCFCB42-820E-4E95-B03B-AB29CF0B3B8E}"/>
              </a:ext>
            </a:extLst>
          </p:cNvPr>
          <p:cNvPicPr>
            <a:picLocks noChangeAspect="1"/>
          </p:cNvPicPr>
          <p:nvPr/>
        </p:nvPicPr>
        <p:blipFill>
          <a:blip r:embed="rId42"/>
          <a:stretch>
            <a:fillRect/>
          </a:stretch>
        </p:blipFill>
        <p:spPr>
          <a:xfrm>
            <a:off x="6386351" y="3900155"/>
            <a:ext cx="1060105" cy="1060105"/>
          </a:xfrm>
          <a:prstGeom prst="rect">
            <a:avLst/>
          </a:prstGeom>
        </p:spPr>
      </p:pic>
      <p:sp>
        <p:nvSpPr>
          <p:cNvPr id="102" name="TextBox 101">
            <a:extLst>
              <a:ext uri="{FF2B5EF4-FFF2-40B4-BE49-F238E27FC236}">
                <a16:creationId xmlns:a16="http://schemas.microsoft.com/office/drawing/2014/main" id="{741B6523-87DE-4537-9274-109F9551FD21}"/>
              </a:ext>
            </a:extLst>
          </p:cNvPr>
          <p:cNvSpPr txBox="1"/>
          <p:nvPr/>
        </p:nvSpPr>
        <p:spPr>
          <a:xfrm>
            <a:off x="6295243" y="390768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Buities prekės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5" name="Picture 94">
            <a:extLst>
              <a:ext uri="{FF2B5EF4-FFF2-40B4-BE49-F238E27FC236}">
                <a16:creationId xmlns:a16="http://schemas.microsoft.com/office/drawing/2014/main" id="{EC5FB0BE-4EC1-4F18-9663-20DEA968A5D2}"/>
              </a:ext>
            </a:extLst>
          </p:cNvPr>
          <p:cNvPicPr>
            <a:picLocks noChangeAspect="1"/>
          </p:cNvPicPr>
          <p:nvPr/>
        </p:nvPicPr>
        <p:blipFill>
          <a:blip r:embed="rId43"/>
          <a:stretch>
            <a:fillRect/>
          </a:stretch>
        </p:blipFill>
        <p:spPr>
          <a:xfrm>
            <a:off x="7533509" y="3889450"/>
            <a:ext cx="1152525" cy="1152525"/>
          </a:xfrm>
          <a:prstGeom prst="rect">
            <a:avLst/>
          </a:prstGeom>
        </p:spPr>
      </p:pic>
      <p:sp>
        <p:nvSpPr>
          <p:cNvPr id="104" name="TextBox 103">
            <a:extLst>
              <a:ext uri="{FF2B5EF4-FFF2-40B4-BE49-F238E27FC236}">
                <a16:creationId xmlns:a16="http://schemas.microsoft.com/office/drawing/2014/main" id="{087B3BC9-D80C-4E35-992C-5D2250ECAE45}"/>
              </a:ext>
            </a:extLst>
          </p:cNvPr>
          <p:cNvSpPr txBox="1"/>
          <p:nvPr/>
        </p:nvSpPr>
        <p:spPr>
          <a:xfrm>
            <a:off x="7361856" y="3906605"/>
            <a:ext cx="149087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Biuro įranga ir spausdintuvai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7" name="Picture 96">
            <a:extLst>
              <a:ext uri="{FF2B5EF4-FFF2-40B4-BE49-F238E27FC236}">
                <a16:creationId xmlns:a16="http://schemas.microsoft.com/office/drawing/2014/main" id="{FD6A9750-9671-46CC-9816-3D46CB174D40}"/>
              </a:ext>
            </a:extLst>
          </p:cNvPr>
          <p:cNvPicPr>
            <a:picLocks noChangeAspect="1"/>
          </p:cNvPicPr>
          <p:nvPr/>
        </p:nvPicPr>
        <p:blipFill>
          <a:blip r:embed="rId44"/>
          <a:stretch>
            <a:fillRect/>
          </a:stretch>
        </p:blipFill>
        <p:spPr>
          <a:xfrm>
            <a:off x="8841767" y="3973526"/>
            <a:ext cx="947487" cy="947487"/>
          </a:xfrm>
          <a:prstGeom prst="rect">
            <a:avLst/>
          </a:prstGeom>
        </p:spPr>
      </p:pic>
      <p:sp>
        <p:nvSpPr>
          <p:cNvPr id="106" name="TextBox 105">
            <a:extLst>
              <a:ext uri="{FF2B5EF4-FFF2-40B4-BE49-F238E27FC236}">
                <a16:creationId xmlns:a16="http://schemas.microsoft.com/office/drawing/2014/main" id="{149F26A4-3269-453C-A882-C759BBEB26AF}"/>
              </a:ext>
            </a:extLst>
          </p:cNvPr>
          <p:cNvSpPr txBox="1"/>
          <p:nvPr/>
        </p:nvSpPr>
        <p:spPr>
          <a:xfrm>
            <a:off x="8580980" y="3906605"/>
            <a:ext cx="149087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Pašto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9" name="Picture 98">
            <a:extLst>
              <a:ext uri="{FF2B5EF4-FFF2-40B4-BE49-F238E27FC236}">
                <a16:creationId xmlns:a16="http://schemas.microsoft.com/office/drawing/2014/main" id="{64FEF902-B2C4-4424-AE93-5B0096FD11BF}"/>
              </a:ext>
            </a:extLst>
          </p:cNvPr>
          <p:cNvPicPr>
            <a:picLocks noChangeAspect="1"/>
          </p:cNvPicPr>
          <p:nvPr/>
        </p:nvPicPr>
        <p:blipFill>
          <a:blip r:embed="rId45"/>
          <a:stretch>
            <a:fillRect/>
          </a:stretch>
        </p:blipFill>
        <p:spPr>
          <a:xfrm>
            <a:off x="9749609" y="3871006"/>
            <a:ext cx="1152525" cy="1152525"/>
          </a:xfrm>
          <a:prstGeom prst="rect">
            <a:avLst/>
          </a:prstGeom>
        </p:spPr>
      </p:pic>
      <p:sp>
        <p:nvSpPr>
          <p:cNvPr id="108" name="TextBox 107">
            <a:extLst>
              <a:ext uri="{FF2B5EF4-FFF2-40B4-BE49-F238E27FC236}">
                <a16:creationId xmlns:a16="http://schemas.microsoft.com/office/drawing/2014/main" id="{DE6818C9-4808-4CB3-B402-5E10112189F7}"/>
              </a:ext>
            </a:extLst>
          </p:cNvPr>
          <p:cNvSpPr txBox="1"/>
          <p:nvPr/>
        </p:nvSpPr>
        <p:spPr>
          <a:xfrm>
            <a:off x="9580435" y="3906605"/>
            <a:ext cx="149087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Audito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1" name="Picture 100">
            <a:extLst>
              <a:ext uri="{FF2B5EF4-FFF2-40B4-BE49-F238E27FC236}">
                <a16:creationId xmlns:a16="http://schemas.microsoft.com/office/drawing/2014/main" id="{49B17DA0-41A0-4765-9E1E-AF2962774EA4}"/>
              </a:ext>
            </a:extLst>
          </p:cNvPr>
          <p:cNvPicPr>
            <a:picLocks noChangeAspect="1"/>
          </p:cNvPicPr>
          <p:nvPr/>
        </p:nvPicPr>
        <p:blipFill>
          <a:blip r:embed="rId46"/>
          <a:stretch>
            <a:fillRect/>
          </a:stretch>
        </p:blipFill>
        <p:spPr>
          <a:xfrm>
            <a:off x="10886813" y="3889450"/>
            <a:ext cx="1152525" cy="1152525"/>
          </a:xfrm>
          <a:prstGeom prst="rect">
            <a:avLst/>
          </a:prstGeom>
        </p:spPr>
      </p:pic>
      <p:sp>
        <p:nvSpPr>
          <p:cNvPr id="110" name="TextBox 109">
            <a:extLst>
              <a:ext uri="{FF2B5EF4-FFF2-40B4-BE49-F238E27FC236}">
                <a16:creationId xmlns:a16="http://schemas.microsoft.com/office/drawing/2014/main" id="{A9199D91-6497-4809-8A31-FA3B32E050FF}"/>
              </a:ext>
            </a:extLst>
          </p:cNvPr>
          <p:cNvSpPr txBox="1"/>
          <p:nvPr/>
        </p:nvSpPr>
        <p:spPr>
          <a:xfrm>
            <a:off x="10738689" y="3899827"/>
            <a:ext cx="145202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Automobilių draudimas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 name="Picture 102">
            <a:extLst>
              <a:ext uri="{FF2B5EF4-FFF2-40B4-BE49-F238E27FC236}">
                <a16:creationId xmlns:a16="http://schemas.microsoft.com/office/drawing/2014/main" id="{1BA32D76-91F5-44BE-B4AC-6776D4A04C77}"/>
              </a:ext>
            </a:extLst>
          </p:cNvPr>
          <p:cNvPicPr>
            <a:picLocks noChangeAspect="1"/>
          </p:cNvPicPr>
          <p:nvPr/>
        </p:nvPicPr>
        <p:blipFill>
          <a:blip r:embed="rId47"/>
          <a:stretch>
            <a:fillRect/>
          </a:stretch>
        </p:blipFill>
        <p:spPr>
          <a:xfrm>
            <a:off x="1405885" y="4738134"/>
            <a:ext cx="1152525" cy="1152525"/>
          </a:xfrm>
          <a:prstGeom prst="rect">
            <a:avLst/>
          </a:prstGeom>
        </p:spPr>
      </p:pic>
      <p:sp>
        <p:nvSpPr>
          <p:cNvPr id="112" name="TextBox 111">
            <a:extLst>
              <a:ext uri="{FF2B5EF4-FFF2-40B4-BE49-F238E27FC236}">
                <a16:creationId xmlns:a16="http://schemas.microsoft.com/office/drawing/2014/main" id="{285626EA-5432-42E9-B1F9-C110AECDFC3C}"/>
              </a:ext>
            </a:extLst>
          </p:cNvPr>
          <p:cNvSpPr txBox="1"/>
          <p:nvPr/>
        </p:nvSpPr>
        <p:spPr>
          <a:xfrm>
            <a:off x="1421658" y="4793100"/>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Kurjerių paslaugos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5" name="Picture 104">
            <a:extLst>
              <a:ext uri="{FF2B5EF4-FFF2-40B4-BE49-F238E27FC236}">
                <a16:creationId xmlns:a16="http://schemas.microsoft.com/office/drawing/2014/main" id="{0D989E24-0DD6-4E54-B572-AEDB5BB46346}"/>
              </a:ext>
            </a:extLst>
          </p:cNvPr>
          <p:cNvPicPr>
            <a:picLocks noChangeAspect="1"/>
          </p:cNvPicPr>
          <p:nvPr/>
        </p:nvPicPr>
        <p:blipFill>
          <a:blip r:embed="rId48"/>
          <a:stretch>
            <a:fillRect/>
          </a:stretch>
        </p:blipFill>
        <p:spPr>
          <a:xfrm>
            <a:off x="2754187" y="4800388"/>
            <a:ext cx="1028015" cy="1028015"/>
          </a:xfrm>
          <a:prstGeom prst="rect">
            <a:avLst/>
          </a:prstGeom>
        </p:spPr>
      </p:pic>
      <p:sp>
        <p:nvSpPr>
          <p:cNvPr id="114" name="TextBox 113">
            <a:extLst>
              <a:ext uri="{FF2B5EF4-FFF2-40B4-BE49-F238E27FC236}">
                <a16:creationId xmlns:a16="http://schemas.microsoft.com/office/drawing/2014/main" id="{1A1ACD2B-973B-4AF4-A106-2CC351638BAF}"/>
              </a:ext>
            </a:extLst>
          </p:cNvPr>
          <p:cNvSpPr txBox="1"/>
          <p:nvPr/>
        </p:nvSpPr>
        <p:spPr>
          <a:xfrm>
            <a:off x="2579757" y="4792699"/>
            <a:ext cx="1300499"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Daugiabučių atnaujinimas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7" name="Picture 106">
            <a:extLst>
              <a:ext uri="{FF2B5EF4-FFF2-40B4-BE49-F238E27FC236}">
                <a16:creationId xmlns:a16="http://schemas.microsoft.com/office/drawing/2014/main" id="{B45FDC32-103F-42BE-B66A-A625E214C92D}"/>
              </a:ext>
            </a:extLst>
          </p:cNvPr>
          <p:cNvPicPr>
            <a:picLocks noChangeAspect="1"/>
          </p:cNvPicPr>
          <p:nvPr/>
        </p:nvPicPr>
        <p:blipFill>
          <a:blip r:embed="rId49"/>
          <a:stretch>
            <a:fillRect/>
          </a:stretch>
        </p:blipFill>
        <p:spPr>
          <a:xfrm>
            <a:off x="3875856" y="4738134"/>
            <a:ext cx="1152525" cy="1152525"/>
          </a:xfrm>
          <a:prstGeom prst="rect">
            <a:avLst/>
          </a:prstGeom>
        </p:spPr>
      </p:pic>
      <p:sp>
        <p:nvSpPr>
          <p:cNvPr id="116" name="TextBox 115">
            <a:extLst>
              <a:ext uri="{FF2B5EF4-FFF2-40B4-BE49-F238E27FC236}">
                <a16:creationId xmlns:a16="http://schemas.microsoft.com/office/drawing/2014/main" id="{47E0CCD4-69B2-4D5D-9275-71AB8A9DBCF6}"/>
              </a:ext>
            </a:extLst>
          </p:cNvPr>
          <p:cNvSpPr txBox="1"/>
          <p:nvPr/>
        </p:nvSpPr>
        <p:spPr>
          <a:xfrm>
            <a:off x="3913750" y="479269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Gamtinės dujos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9" name="Picture 108">
            <a:extLst>
              <a:ext uri="{FF2B5EF4-FFF2-40B4-BE49-F238E27FC236}">
                <a16:creationId xmlns:a16="http://schemas.microsoft.com/office/drawing/2014/main" id="{6430CAE0-0469-4299-93AA-4DA0C17172C6}"/>
              </a:ext>
            </a:extLst>
          </p:cNvPr>
          <p:cNvPicPr>
            <a:picLocks noChangeAspect="1"/>
          </p:cNvPicPr>
          <p:nvPr/>
        </p:nvPicPr>
        <p:blipFill>
          <a:blip r:embed="rId50"/>
          <a:stretch>
            <a:fillRect/>
          </a:stretch>
        </p:blipFill>
        <p:spPr>
          <a:xfrm>
            <a:off x="5246923" y="4908516"/>
            <a:ext cx="919887" cy="919887"/>
          </a:xfrm>
          <a:prstGeom prst="rect">
            <a:avLst/>
          </a:prstGeom>
        </p:spPr>
      </p:pic>
      <p:sp>
        <p:nvSpPr>
          <p:cNvPr id="118" name="TextBox 117">
            <a:extLst>
              <a:ext uri="{FF2B5EF4-FFF2-40B4-BE49-F238E27FC236}">
                <a16:creationId xmlns:a16="http://schemas.microsoft.com/office/drawing/2014/main" id="{3478005B-009B-4F8D-A2A6-E43F98378845}"/>
              </a:ext>
            </a:extLst>
          </p:cNvPr>
          <p:cNvSpPr txBox="1"/>
          <p:nvPr/>
        </p:nvSpPr>
        <p:spPr>
          <a:xfrm>
            <a:off x="5061753"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Dezinfekciniai tirpalai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1" name="Picture 110">
            <a:extLst>
              <a:ext uri="{FF2B5EF4-FFF2-40B4-BE49-F238E27FC236}">
                <a16:creationId xmlns:a16="http://schemas.microsoft.com/office/drawing/2014/main" id="{05331A5C-11D5-4E15-95C4-D811CD1BEE45}"/>
              </a:ext>
            </a:extLst>
          </p:cNvPr>
          <p:cNvPicPr>
            <a:picLocks noChangeAspect="1"/>
          </p:cNvPicPr>
          <p:nvPr/>
        </p:nvPicPr>
        <p:blipFill>
          <a:blip r:embed="rId51"/>
          <a:stretch>
            <a:fillRect/>
          </a:stretch>
        </p:blipFill>
        <p:spPr>
          <a:xfrm>
            <a:off x="6455576" y="4866922"/>
            <a:ext cx="1043809" cy="1043809"/>
          </a:xfrm>
          <a:prstGeom prst="rect">
            <a:avLst/>
          </a:prstGeom>
        </p:spPr>
      </p:pic>
      <p:sp>
        <p:nvSpPr>
          <p:cNvPr id="120" name="TextBox 119">
            <a:extLst>
              <a:ext uri="{FF2B5EF4-FFF2-40B4-BE49-F238E27FC236}">
                <a16:creationId xmlns:a16="http://schemas.microsoft.com/office/drawing/2014/main" id="{45F13279-C902-4369-A6DC-872C436163A0}"/>
              </a:ext>
            </a:extLst>
          </p:cNvPr>
          <p:cNvSpPr txBox="1"/>
          <p:nvPr/>
        </p:nvSpPr>
        <p:spPr>
          <a:xfrm>
            <a:off x="6233310" y="4791063"/>
            <a:ext cx="146154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Vienkartinės medicininės pr.</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3" name="Picture 112">
            <a:extLst>
              <a:ext uri="{FF2B5EF4-FFF2-40B4-BE49-F238E27FC236}">
                <a16:creationId xmlns:a16="http://schemas.microsoft.com/office/drawing/2014/main" id="{5A38228F-6908-4243-97B5-DC39106EB952}"/>
              </a:ext>
            </a:extLst>
          </p:cNvPr>
          <p:cNvPicPr>
            <a:picLocks noChangeAspect="1"/>
          </p:cNvPicPr>
          <p:nvPr/>
        </p:nvPicPr>
        <p:blipFill>
          <a:blip r:embed="rId52"/>
          <a:stretch>
            <a:fillRect/>
          </a:stretch>
        </p:blipFill>
        <p:spPr>
          <a:xfrm>
            <a:off x="7747202" y="4858064"/>
            <a:ext cx="1152525" cy="1152525"/>
          </a:xfrm>
          <a:prstGeom prst="rect">
            <a:avLst/>
          </a:prstGeom>
        </p:spPr>
      </p:pic>
      <p:sp>
        <p:nvSpPr>
          <p:cNvPr id="122" name="TextBox 121">
            <a:extLst>
              <a:ext uri="{FF2B5EF4-FFF2-40B4-BE49-F238E27FC236}">
                <a16:creationId xmlns:a16="http://schemas.microsoft.com/office/drawing/2014/main" id="{13890D94-1D8B-44A3-88CA-89F07323B587}"/>
              </a:ext>
            </a:extLst>
          </p:cNvPr>
          <p:cNvSpPr txBox="1"/>
          <p:nvPr/>
        </p:nvSpPr>
        <p:spPr>
          <a:xfrm>
            <a:off x="7676488"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Spausdintuvų kasetės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5" name="Picture 114">
            <a:extLst>
              <a:ext uri="{FF2B5EF4-FFF2-40B4-BE49-F238E27FC236}">
                <a16:creationId xmlns:a16="http://schemas.microsoft.com/office/drawing/2014/main" id="{AB9860C3-B416-426A-9515-DA35CC4ADE20}"/>
              </a:ext>
            </a:extLst>
          </p:cNvPr>
          <p:cNvPicPr>
            <a:picLocks noChangeAspect="1"/>
          </p:cNvPicPr>
          <p:nvPr/>
        </p:nvPicPr>
        <p:blipFill>
          <a:blip r:embed="rId53"/>
          <a:stretch>
            <a:fillRect/>
          </a:stretch>
        </p:blipFill>
        <p:spPr>
          <a:xfrm>
            <a:off x="8884280" y="4849592"/>
            <a:ext cx="972586" cy="972586"/>
          </a:xfrm>
          <a:prstGeom prst="rect">
            <a:avLst/>
          </a:prstGeom>
        </p:spPr>
      </p:pic>
      <p:sp>
        <p:nvSpPr>
          <p:cNvPr id="124" name="TextBox 123">
            <a:extLst>
              <a:ext uri="{FF2B5EF4-FFF2-40B4-BE49-F238E27FC236}">
                <a16:creationId xmlns:a16="http://schemas.microsoft.com/office/drawing/2014/main" id="{9AF8ED52-48C2-4AE9-98D6-FCE15463C852}"/>
              </a:ext>
            </a:extLst>
          </p:cNvPr>
          <p:cNvSpPr txBox="1"/>
          <p:nvPr/>
        </p:nvSpPr>
        <p:spPr>
          <a:xfrm>
            <a:off x="8803029"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Kompiuterių nuoma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6" name="Picture 12" descr="Mobilieji telefonai (DPS)">
            <a:extLst>
              <a:ext uri="{FF2B5EF4-FFF2-40B4-BE49-F238E27FC236}">
                <a16:creationId xmlns:a16="http://schemas.microsoft.com/office/drawing/2014/main" id="{96273BDF-1E36-486E-9757-526C70D7261B}"/>
              </a:ext>
            </a:extLst>
          </p:cNvPr>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9869980" y="4753849"/>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a:extLst>
              <a:ext uri="{FF2B5EF4-FFF2-40B4-BE49-F238E27FC236}">
                <a16:creationId xmlns:a16="http://schemas.microsoft.com/office/drawing/2014/main" id="{2993000C-54A4-40E0-9704-F91334814A00}"/>
              </a:ext>
            </a:extLst>
          </p:cNvPr>
          <p:cNvSpPr txBox="1"/>
          <p:nvPr/>
        </p:nvSpPr>
        <p:spPr>
          <a:xfrm>
            <a:off x="9900588" y="4791063"/>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Mobilieji telefonai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7" name="Picture 116">
            <a:extLst>
              <a:ext uri="{FF2B5EF4-FFF2-40B4-BE49-F238E27FC236}">
                <a16:creationId xmlns:a16="http://schemas.microsoft.com/office/drawing/2014/main" id="{2DF5657B-10F4-4BE5-B376-13D919699B9F}"/>
              </a:ext>
            </a:extLst>
          </p:cNvPr>
          <p:cNvPicPr>
            <a:picLocks noChangeAspect="1"/>
          </p:cNvPicPr>
          <p:nvPr/>
        </p:nvPicPr>
        <p:blipFill>
          <a:blip r:embed="rId55"/>
          <a:stretch>
            <a:fillRect/>
          </a:stretch>
        </p:blipFill>
        <p:spPr>
          <a:xfrm>
            <a:off x="11130720" y="4897553"/>
            <a:ext cx="924626" cy="924626"/>
          </a:xfrm>
          <a:prstGeom prst="rect">
            <a:avLst/>
          </a:prstGeom>
        </p:spPr>
      </p:pic>
      <p:sp>
        <p:nvSpPr>
          <p:cNvPr id="128" name="TextBox 127">
            <a:extLst>
              <a:ext uri="{FF2B5EF4-FFF2-40B4-BE49-F238E27FC236}">
                <a16:creationId xmlns:a16="http://schemas.microsoft.com/office/drawing/2014/main" id="{67932638-7267-4E3D-A8D8-D09CDBF28EA0}"/>
              </a:ext>
            </a:extLst>
          </p:cNvPr>
          <p:cNvSpPr txBox="1"/>
          <p:nvPr/>
        </p:nvSpPr>
        <p:spPr>
          <a:xfrm>
            <a:off x="10952561" y="4791063"/>
            <a:ext cx="1222001" cy="230832"/>
          </a:xfrm>
          <a:prstGeom prst="rect">
            <a:avLst/>
          </a:prstGeom>
          <a:noFill/>
        </p:spPr>
        <p:txBody>
          <a:bodyPr wrap="square" lIns="0" rIns="0" rtlCol="0">
            <a:spAutoFit/>
          </a:bodyPr>
          <a:lstStyle/>
          <a:p>
            <a:pPr algn="ctr"/>
            <a:r>
              <a:rPr lang="en-US" sz="900" b="1" dirty="0">
                <a:solidFill>
                  <a:schemeClr val="accent2">
                    <a:lumMod val="50000"/>
                  </a:schemeClr>
                </a:solidFill>
                <a:latin typeface="Times New Roman" panose="02020603050405020304" pitchFamily="18" charset="0"/>
                <a:cs typeface="Times New Roman" panose="02020603050405020304" pitchFamily="18" charset="0"/>
              </a:rPr>
              <a:t>E</a:t>
            </a:r>
            <a:r>
              <a:rPr lang="lt-LT" sz="900" b="1" dirty="0" err="1">
                <a:solidFill>
                  <a:schemeClr val="accent2">
                    <a:lumMod val="50000"/>
                  </a:schemeClr>
                </a:solidFill>
                <a:latin typeface="Times New Roman" panose="02020603050405020304" pitchFamily="18" charset="0"/>
                <a:cs typeface="Times New Roman" panose="02020603050405020304" pitchFamily="18" charset="0"/>
              </a:rPr>
              <a:t>lektros</a:t>
            </a:r>
            <a:r>
              <a:rPr lang="lt-LT" sz="900" b="1" dirty="0">
                <a:solidFill>
                  <a:schemeClr val="accent2">
                    <a:lumMod val="50000"/>
                  </a:schemeClr>
                </a:solidFill>
                <a:latin typeface="Times New Roman" panose="02020603050405020304" pitchFamily="18" charset="0"/>
                <a:cs typeface="Times New Roman" panose="02020603050405020304" pitchFamily="18" charset="0"/>
              </a:rPr>
              <a:t> prekės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19" name="Picture 118">
            <a:extLst>
              <a:ext uri="{FF2B5EF4-FFF2-40B4-BE49-F238E27FC236}">
                <a16:creationId xmlns:a16="http://schemas.microsoft.com/office/drawing/2014/main" id="{0B1CE341-3453-4AEE-877F-0CE3A5DE54E8}"/>
              </a:ext>
            </a:extLst>
          </p:cNvPr>
          <p:cNvPicPr>
            <a:picLocks noChangeAspect="1"/>
          </p:cNvPicPr>
          <p:nvPr/>
        </p:nvPicPr>
        <p:blipFill>
          <a:blip r:embed="rId56"/>
          <a:stretch>
            <a:fillRect/>
          </a:stretch>
        </p:blipFill>
        <p:spPr>
          <a:xfrm>
            <a:off x="1414015" y="5762687"/>
            <a:ext cx="1152525" cy="1152525"/>
          </a:xfrm>
          <a:prstGeom prst="rect">
            <a:avLst/>
          </a:prstGeom>
        </p:spPr>
      </p:pic>
      <p:sp>
        <p:nvSpPr>
          <p:cNvPr id="130" name="TextBox 129">
            <a:extLst>
              <a:ext uri="{FF2B5EF4-FFF2-40B4-BE49-F238E27FC236}">
                <a16:creationId xmlns:a16="http://schemas.microsoft.com/office/drawing/2014/main" id="{222743A9-AE34-4AE3-85DB-416EBEE8DEFB}"/>
              </a:ext>
            </a:extLst>
          </p:cNvPr>
          <p:cNvSpPr txBox="1"/>
          <p:nvPr/>
        </p:nvSpPr>
        <p:spPr>
          <a:xfrm>
            <a:off x="1364353" y="571097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Biuro popierius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1" name="Picture 120">
            <a:extLst>
              <a:ext uri="{FF2B5EF4-FFF2-40B4-BE49-F238E27FC236}">
                <a16:creationId xmlns:a16="http://schemas.microsoft.com/office/drawing/2014/main" id="{FB19CB76-ED92-474E-A4C1-9EE477062917}"/>
              </a:ext>
            </a:extLst>
          </p:cNvPr>
          <p:cNvPicPr>
            <a:picLocks noChangeAspect="1"/>
          </p:cNvPicPr>
          <p:nvPr/>
        </p:nvPicPr>
        <p:blipFill>
          <a:blip r:embed="rId57"/>
          <a:stretch>
            <a:fillRect/>
          </a:stretch>
        </p:blipFill>
        <p:spPr>
          <a:xfrm>
            <a:off x="2538656" y="5748560"/>
            <a:ext cx="1152525" cy="1152525"/>
          </a:xfrm>
          <a:prstGeom prst="rect">
            <a:avLst/>
          </a:prstGeom>
        </p:spPr>
      </p:pic>
      <p:sp>
        <p:nvSpPr>
          <p:cNvPr id="132" name="TextBox 131">
            <a:extLst>
              <a:ext uri="{FF2B5EF4-FFF2-40B4-BE49-F238E27FC236}">
                <a16:creationId xmlns:a16="http://schemas.microsoft.com/office/drawing/2014/main" id="{E36AE72B-22A3-432E-838F-06AEEEB22F7E}"/>
              </a:ext>
            </a:extLst>
          </p:cNvPr>
          <p:cNvSpPr txBox="1"/>
          <p:nvPr/>
        </p:nvSpPr>
        <p:spPr>
          <a:xfrm>
            <a:off x="2616364" y="571097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Higieninis popierius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3" name="Picture 122">
            <a:extLst>
              <a:ext uri="{FF2B5EF4-FFF2-40B4-BE49-F238E27FC236}">
                <a16:creationId xmlns:a16="http://schemas.microsoft.com/office/drawing/2014/main" id="{7E93FDA4-54B1-46E3-8BB2-F411CA7ADE6D}"/>
              </a:ext>
            </a:extLst>
          </p:cNvPr>
          <p:cNvPicPr>
            <a:picLocks noChangeAspect="1"/>
          </p:cNvPicPr>
          <p:nvPr/>
        </p:nvPicPr>
        <p:blipFill>
          <a:blip r:embed="rId58"/>
          <a:stretch>
            <a:fillRect/>
          </a:stretch>
        </p:blipFill>
        <p:spPr>
          <a:xfrm>
            <a:off x="3846581" y="5762686"/>
            <a:ext cx="1152525" cy="1152525"/>
          </a:xfrm>
          <a:prstGeom prst="rect">
            <a:avLst/>
          </a:prstGeom>
        </p:spPr>
      </p:pic>
      <p:sp>
        <p:nvSpPr>
          <p:cNvPr id="134" name="TextBox 133">
            <a:extLst>
              <a:ext uri="{FF2B5EF4-FFF2-40B4-BE49-F238E27FC236}">
                <a16:creationId xmlns:a16="http://schemas.microsoft.com/office/drawing/2014/main" id="{686AF651-9B66-4519-B9C6-82E31D9EC8F0}"/>
              </a:ext>
            </a:extLst>
          </p:cNvPr>
          <p:cNvSpPr txBox="1"/>
          <p:nvPr/>
        </p:nvSpPr>
        <p:spPr>
          <a:xfrm>
            <a:off x="3829004" y="571057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Kanceliarinės prekės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5" name="Picture 124">
            <a:extLst>
              <a:ext uri="{FF2B5EF4-FFF2-40B4-BE49-F238E27FC236}">
                <a16:creationId xmlns:a16="http://schemas.microsoft.com/office/drawing/2014/main" id="{ADC906A6-239B-44C4-AE15-911C1A1F9C4C}"/>
              </a:ext>
            </a:extLst>
          </p:cNvPr>
          <p:cNvPicPr>
            <a:picLocks noChangeAspect="1"/>
          </p:cNvPicPr>
          <p:nvPr/>
        </p:nvPicPr>
        <p:blipFill>
          <a:blip r:embed="rId59"/>
          <a:stretch>
            <a:fillRect/>
          </a:stretch>
        </p:blipFill>
        <p:spPr>
          <a:xfrm>
            <a:off x="5261920" y="5827071"/>
            <a:ext cx="919888" cy="919888"/>
          </a:xfrm>
          <a:prstGeom prst="rect">
            <a:avLst/>
          </a:prstGeom>
        </p:spPr>
      </p:pic>
      <p:sp>
        <p:nvSpPr>
          <p:cNvPr id="136" name="TextBox 135">
            <a:extLst>
              <a:ext uri="{FF2B5EF4-FFF2-40B4-BE49-F238E27FC236}">
                <a16:creationId xmlns:a16="http://schemas.microsoft.com/office/drawing/2014/main" id="{8672AF45-FDEE-4FED-A6D3-9D1C3A4B893E}"/>
              </a:ext>
            </a:extLst>
          </p:cNvPr>
          <p:cNvSpPr txBox="1"/>
          <p:nvPr/>
        </p:nvSpPr>
        <p:spPr>
          <a:xfrm>
            <a:off x="5188912" y="571057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Statinių ekspertizė</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27" name="Picture 126">
            <a:extLst>
              <a:ext uri="{FF2B5EF4-FFF2-40B4-BE49-F238E27FC236}">
                <a16:creationId xmlns:a16="http://schemas.microsoft.com/office/drawing/2014/main" id="{B1A4748B-F00D-4527-8E8B-6851EE7B389F}"/>
              </a:ext>
            </a:extLst>
          </p:cNvPr>
          <p:cNvPicPr>
            <a:picLocks noChangeAspect="1"/>
          </p:cNvPicPr>
          <p:nvPr/>
        </p:nvPicPr>
        <p:blipFill>
          <a:blip r:embed="rId60"/>
          <a:stretch>
            <a:fillRect/>
          </a:stretch>
        </p:blipFill>
        <p:spPr>
          <a:xfrm>
            <a:off x="6529774" y="5886002"/>
            <a:ext cx="950037" cy="950037"/>
          </a:xfrm>
          <a:prstGeom prst="rect">
            <a:avLst/>
          </a:prstGeom>
        </p:spPr>
      </p:pic>
      <p:sp>
        <p:nvSpPr>
          <p:cNvPr id="138" name="TextBox 137">
            <a:extLst>
              <a:ext uri="{FF2B5EF4-FFF2-40B4-BE49-F238E27FC236}">
                <a16:creationId xmlns:a16="http://schemas.microsoft.com/office/drawing/2014/main" id="{A2230084-373E-41D3-986F-740221CF3A1B}"/>
              </a:ext>
            </a:extLst>
          </p:cNvPr>
          <p:cNvSpPr txBox="1"/>
          <p:nvPr/>
        </p:nvSpPr>
        <p:spPr>
          <a:xfrm>
            <a:off x="6353079" y="5710575"/>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Maisto produktai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4" name="Picture 1023">
            <a:extLst>
              <a:ext uri="{FF2B5EF4-FFF2-40B4-BE49-F238E27FC236}">
                <a16:creationId xmlns:a16="http://schemas.microsoft.com/office/drawing/2014/main" id="{93A0204F-A86F-4979-9492-C3D5FD2FD4D5}"/>
              </a:ext>
            </a:extLst>
          </p:cNvPr>
          <p:cNvPicPr>
            <a:picLocks noChangeAspect="1"/>
          </p:cNvPicPr>
          <p:nvPr/>
        </p:nvPicPr>
        <p:blipFill>
          <a:blip r:embed="rId61"/>
          <a:stretch>
            <a:fillRect/>
          </a:stretch>
        </p:blipFill>
        <p:spPr>
          <a:xfrm>
            <a:off x="7829333" y="5762686"/>
            <a:ext cx="1044421" cy="1044421"/>
          </a:xfrm>
          <a:prstGeom prst="rect">
            <a:avLst/>
          </a:prstGeom>
        </p:spPr>
      </p:pic>
      <p:sp>
        <p:nvSpPr>
          <p:cNvPr id="140" name="TextBox 139">
            <a:extLst>
              <a:ext uri="{FF2B5EF4-FFF2-40B4-BE49-F238E27FC236}">
                <a16:creationId xmlns:a16="http://schemas.microsoft.com/office/drawing/2014/main" id="{FEC4931C-F8E8-45F9-853A-186B182AD6C9}"/>
              </a:ext>
            </a:extLst>
          </p:cNvPr>
          <p:cNvSpPr txBox="1"/>
          <p:nvPr/>
        </p:nvSpPr>
        <p:spPr>
          <a:xfrm>
            <a:off x="7705705" y="5710976"/>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Interneto ryšys</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5" name="Picture 1024">
            <a:extLst>
              <a:ext uri="{FF2B5EF4-FFF2-40B4-BE49-F238E27FC236}">
                <a16:creationId xmlns:a16="http://schemas.microsoft.com/office/drawing/2014/main" id="{4A6EAFAD-E8C5-4F13-AC6B-D703EBA54936}"/>
              </a:ext>
            </a:extLst>
          </p:cNvPr>
          <p:cNvPicPr>
            <a:picLocks noChangeAspect="1"/>
          </p:cNvPicPr>
          <p:nvPr/>
        </p:nvPicPr>
        <p:blipFill>
          <a:blip r:embed="rId62"/>
          <a:stretch>
            <a:fillRect/>
          </a:stretch>
        </p:blipFill>
        <p:spPr>
          <a:xfrm>
            <a:off x="8946306" y="5730097"/>
            <a:ext cx="1152525" cy="1152525"/>
          </a:xfrm>
          <a:prstGeom prst="rect">
            <a:avLst/>
          </a:prstGeom>
        </p:spPr>
      </p:pic>
      <p:sp>
        <p:nvSpPr>
          <p:cNvPr id="142" name="TextBox 141">
            <a:extLst>
              <a:ext uri="{FF2B5EF4-FFF2-40B4-BE49-F238E27FC236}">
                <a16:creationId xmlns:a16="http://schemas.microsoft.com/office/drawing/2014/main" id="{4B1AA5F6-0449-4E6E-82E8-8E6A5A7A00F2}"/>
              </a:ext>
            </a:extLst>
          </p:cNvPr>
          <p:cNvSpPr txBox="1"/>
          <p:nvPr/>
        </p:nvSpPr>
        <p:spPr>
          <a:xfrm>
            <a:off x="8777389" y="5710019"/>
            <a:ext cx="1222001"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Baldai</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7" name="Picture 1026">
            <a:extLst>
              <a:ext uri="{FF2B5EF4-FFF2-40B4-BE49-F238E27FC236}">
                <a16:creationId xmlns:a16="http://schemas.microsoft.com/office/drawing/2014/main" id="{0E24E54F-8C93-408F-B28B-5DB3A2973847}"/>
              </a:ext>
            </a:extLst>
          </p:cNvPr>
          <p:cNvPicPr>
            <a:picLocks noChangeAspect="1"/>
          </p:cNvPicPr>
          <p:nvPr/>
        </p:nvPicPr>
        <p:blipFill>
          <a:blip r:embed="rId63"/>
          <a:stretch>
            <a:fillRect/>
          </a:stretch>
        </p:blipFill>
        <p:spPr>
          <a:xfrm>
            <a:off x="10070432" y="5822178"/>
            <a:ext cx="943041" cy="943041"/>
          </a:xfrm>
          <a:prstGeom prst="rect">
            <a:avLst/>
          </a:prstGeom>
        </p:spPr>
      </p:pic>
      <p:sp>
        <p:nvSpPr>
          <p:cNvPr id="144" name="TextBox 143">
            <a:extLst>
              <a:ext uri="{FF2B5EF4-FFF2-40B4-BE49-F238E27FC236}">
                <a16:creationId xmlns:a16="http://schemas.microsoft.com/office/drawing/2014/main" id="{AE20A64D-E468-433C-855E-8C2B8EFEC244}"/>
              </a:ext>
            </a:extLst>
          </p:cNvPr>
          <p:cNvSpPr txBox="1"/>
          <p:nvPr/>
        </p:nvSpPr>
        <p:spPr>
          <a:xfrm>
            <a:off x="9778165" y="5711655"/>
            <a:ext cx="1360953" cy="2308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Statinių techninė priežiūra</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9" name="Picture 1028">
            <a:extLst>
              <a:ext uri="{FF2B5EF4-FFF2-40B4-BE49-F238E27FC236}">
                <a16:creationId xmlns:a16="http://schemas.microsoft.com/office/drawing/2014/main" id="{941320F9-9B6D-4E25-BC18-B301A6372834}"/>
              </a:ext>
            </a:extLst>
          </p:cNvPr>
          <p:cNvPicPr>
            <a:picLocks noChangeAspect="1"/>
          </p:cNvPicPr>
          <p:nvPr/>
        </p:nvPicPr>
        <p:blipFill>
          <a:blip r:embed="rId64"/>
          <a:stretch>
            <a:fillRect/>
          </a:stretch>
        </p:blipFill>
        <p:spPr>
          <a:xfrm>
            <a:off x="11033530" y="5886002"/>
            <a:ext cx="1152525" cy="1152525"/>
          </a:xfrm>
          <a:prstGeom prst="rect">
            <a:avLst/>
          </a:prstGeom>
        </p:spPr>
      </p:pic>
      <p:sp>
        <p:nvSpPr>
          <p:cNvPr id="146" name="TextBox 145">
            <a:extLst>
              <a:ext uri="{FF2B5EF4-FFF2-40B4-BE49-F238E27FC236}">
                <a16:creationId xmlns:a16="http://schemas.microsoft.com/office/drawing/2014/main" id="{F114B360-AF83-4901-876B-9804C7EA5347}"/>
              </a:ext>
            </a:extLst>
          </p:cNvPr>
          <p:cNvSpPr txBox="1"/>
          <p:nvPr/>
        </p:nvSpPr>
        <p:spPr>
          <a:xfrm>
            <a:off x="11093547" y="5711655"/>
            <a:ext cx="1098453" cy="369332"/>
          </a:xfrm>
          <a:prstGeom prst="rect">
            <a:avLst/>
          </a:prstGeom>
          <a:noFill/>
        </p:spPr>
        <p:txBody>
          <a:bodyPr wrap="square" lIns="0" rIns="0" rtlCol="0">
            <a:spAutoFit/>
          </a:bodyPr>
          <a:lstStyle/>
          <a:p>
            <a:pPr algn="ctr"/>
            <a:r>
              <a:rPr lang="lt-LT" sz="900" b="1" dirty="0">
                <a:solidFill>
                  <a:schemeClr val="accent2">
                    <a:lumMod val="50000"/>
                  </a:schemeClr>
                </a:solidFill>
                <a:latin typeface="Times New Roman" panose="02020603050405020304" pitchFamily="18" charset="0"/>
                <a:cs typeface="Times New Roman" panose="02020603050405020304" pitchFamily="18" charset="0"/>
              </a:rPr>
              <a:t>Automobilių nuoma su vairuotoju</a:t>
            </a:r>
            <a:endParaRPr lang="en-US" sz="9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30" name="Picture 1029">
            <a:extLst>
              <a:ext uri="{FF2B5EF4-FFF2-40B4-BE49-F238E27FC236}">
                <a16:creationId xmlns:a16="http://schemas.microsoft.com/office/drawing/2014/main" id="{62B7C7E6-5DED-40BC-BBFC-E780AFBA39E1}"/>
              </a:ext>
            </a:extLst>
          </p:cNvPr>
          <p:cNvPicPr>
            <a:picLocks noChangeAspect="1"/>
          </p:cNvPicPr>
          <p:nvPr/>
        </p:nvPicPr>
        <p:blipFill>
          <a:blip r:embed="rId65"/>
          <a:stretch>
            <a:fillRect/>
          </a:stretch>
        </p:blipFill>
        <p:spPr>
          <a:xfrm>
            <a:off x="0" y="8088"/>
            <a:ext cx="1349089" cy="789580"/>
          </a:xfrm>
          <a:prstGeom prst="rect">
            <a:avLst/>
          </a:prstGeom>
        </p:spPr>
      </p:pic>
    </p:spTree>
    <p:extLst>
      <p:ext uri="{BB962C8B-B14F-4D97-AF65-F5344CB8AC3E}">
        <p14:creationId xmlns:p14="http://schemas.microsoft.com/office/powerpoint/2010/main" val="354718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35F7A5E-FEA4-4117-A6CA-9554CB5A76AB}"/>
              </a:ext>
            </a:extLst>
          </p:cNvPr>
          <p:cNvGrpSpPr/>
          <p:nvPr/>
        </p:nvGrpSpPr>
        <p:grpSpPr>
          <a:xfrm>
            <a:off x="2791491" y="1478265"/>
            <a:ext cx="4046074" cy="2015125"/>
            <a:chOff x="1524362" y="954127"/>
            <a:chExt cx="3057066" cy="1511344"/>
          </a:xfrm>
          <a:solidFill>
            <a:schemeClr val="accent4"/>
          </a:solidFill>
        </p:grpSpPr>
        <p:sp>
          <p:nvSpPr>
            <p:cNvPr id="12" name="Rounded Rectangle 68">
              <a:extLst>
                <a:ext uri="{FF2B5EF4-FFF2-40B4-BE49-F238E27FC236}">
                  <a16:creationId xmlns:a16="http://schemas.microsoft.com/office/drawing/2014/main" id="{8A9BACB1-E963-4934-BDE7-72A9FB8A1C0F}"/>
                </a:ext>
              </a:extLst>
            </p:cNvPr>
            <p:cNvSpPr/>
            <p:nvPr/>
          </p:nvSpPr>
          <p:spPr>
            <a:xfrm rot="2700000">
              <a:off x="3254954" y="1411327"/>
              <a:ext cx="1325880"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867" dirty="0"/>
            </a:p>
          </p:txBody>
        </p:sp>
        <p:sp>
          <p:nvSpPr>
            <p:cNvPr id="13" name="Rounded Rectangle 69">
              <a:extLst>
                <a:ext uri="{FF2B5EF4-FFF2-40B4-BE49-F238E27FC236}">
                  <a16:creationId xmlns:a16="http://schemas.microsoft.com/office/drawing/2014/main" id="{58E7034C-813E-405B-8B5B-2FE0FBEA095B}"/>
                </a:ext>
              </a:extLst>
            </p:cNvPr>
            <p:cNvSpPr/>
            <p:nvPr/>
          </p:nvSpPr>
          <p:spPr>
            <a:xfrm rot="8100000">
              <a:off x="3259622" y="2053991"/>
              <a:ext cx="1321806"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867"/>
            </a:p>
          </p:txBody>
        </p:sp>
        <p:sp>
          <p:nvSpPr>
            <p:cNvPr id="14" name="Rounded Rectangle 70">
              <a:extLst>
                <a:ext uri="{FF2B5EF4-FFF2-40B4-BE49-F238E27FC236}">
                  <a16:creationId xmlns:a16="http://schemas.microsoft.com/office/drawing/2014/main" id="{5B4AE7D5-E4EC-43F0-8DAE-FAE899F229F4}"/>
                </a:ext>
              </a:extLst>
            </p:cNvPr>
            <p:cNvSpPr/>
            <p:nvPr/>
          </p:nvSpPr>
          <p:spPr>
            <a:xfrm>
              <a:off x="1524362" y="1732588"/>
              <a:ext cx="2923099" cy="411480"/>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lIns="731520" tIns="0" rIns="853440" bIns="0" rtlCol="0" anchor="ctr"/>
            <a:lstStyle/>
            <a:p>
              <a:pPr algn="ctr"/>
              <a:r>
                <a:rPr lang="lt-LT" sz="1867" dirty="0"/>
                <a:t>ŽALINIMAS</a:t>
              </a:r>
              <a:endParaRPr lang="en-US" sz="1867" dirty="0"/>
            </a:p>
          </p:txBody>
        </p:sp>
      </p:grpSp>
      <p:sp>
        <p:nvSpPr>
          <p:cNvPr id="2" name="Slide Number Placeholder 1">
            <a:extLst>
              <a:ext uri="{FF2B5EF4-FFF2-40B4-BE49-F238E27FC236}">
                <a16:creationId xmlns:a16="http://schemas.microsoft.com/office/drawing/2014/main" id="{B701FE06-9CC6-44FC-AB61-F6325029C9B7}"/>
              </a:ext>
            </a:extLst>
          </p:cNvPr>
          <p:cNvSpPr>
            <a:spLocks noGrp="1"/>
          </p:cNvSpPr>
          <p:nvPr>
            <p:ph type="sldNum" sz="quarter" idx="12"/>
          </p:nvPr>
        </p:nvSpPr>
        <p:spPr>
          <a:xfrm>
            <a:off x="9885126" y="6441520"/>
            <a:ext cx="1312025" cy="365125"/>
          </a:xfrm>
        </p:spPr>
        <p:txBody>
          <a:bodyPr/>
          <a:lstStyle/>
          <a:p>
            <a:fld id="{B69CB6CF-1992-4116-97DA-1AA159B02BFE}" type="slidenum">
              <a:rPr lang="lt-LT" smtClean="0"/>
              <a:pPr/>
              <a:t>7</a:t>
            </a:fld>
            <a:endParaRPr lang="lt-LT"/>
          </a:p>
        </p:txBody>
      </p:sp>
      <p:sp>
        <p:nvSpPr>
          <p:cNvPr id="3" name="Title 1">
            <a:extLst>
              <a:ext uri="{FF2B5EF4-FFF2-40B4-BE49-F238E27FC236}">
                <a16:creationId xmlns:a16="http://schemas.microsoft.com/office/drawing/2014/main" id="{818CBCEB-9847-40A9-94A5-07521670DFEE}"/>
              </a:ext>
            </a:extLst>
          </p:cNvPr>
          <p:cNvSpPr txBox="1">
            <a:spLocks/>
          </p:cNvSpPr>
          <p:nvPr/>
        </p:nvSpPr>
        <p:spPr>
          <a:xfrm>
            <a:off x="1164034" y="175614"/>
            <a:ext cx="10363200" cy="491696"/>
          </a:xfrm>
          <a:prstGeom prst="rect">
            <a:avLst/>
          </a:prstGeom>
        </p:spPr>
        <p:txBody>
          <a:bodyPr/>
          <a:lstStyle>
            <a:lvl1pPr algn="l" defTabSz="914400" rtl="0" eaLnBrk="1" latinLnBrk="0" hangingPunct="1">
              <a:lnSpc>
                <a:spcPct val="85000"/>
              </a:lnSpc>
              <a:spcBef>
                <a:spcPct val="0"/>
              </a:spcBef>
              <a:buNone/>
              <a:defRPr sz="4000" kern="1200" cap="all"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400" b="1" dirty="0">
                <a:solidFill>
                  <a:prstClr val="black"/>
                </a:solidFill>
                <a:latin typeface="Times New Roman" panose="02020603050405020304" pitchFamily="18" charset="0"/>
                <a:cs typeface="Times New Roman" panose="02020603050405020304" pitchFamily="18" charset="0"/>
              </a:rPr>
              <a:t>STATYBŲ SRITIES MO</a:t>
            </a:r>
            <a:r>
              <a:rPr kumimoji="0" lang="lt-LT"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DULIŲ TOBULINIMO KRYPTYS 2022 m.</a:t>
            </a:r>
            <a:endParaRPr kumimoji="0" lang="en-US" sz="2400" b="1" i="0" u="none" strike="noStrike" kern="1200" cap="none" spc="0" normalizeH="0" baseline="0" noProof="0" dirty="0">
              <a:ln>
                <a:noFill/>
              </a:ln>
              <a:solidFill>
                <a:prstClr val="black"/>
              </a:solidFill>
              <a:effectLst/>
              <a:uLnTx/>
              <a:uFillTx/>
              <a:latin typeface="Segoe UI Semibold"/>
              <a:ea typeface="+mn-ea"/>
              <a:cs typeface="+mn-cs"/>
            </a:endParaRPr>
          </a:p>
        </p:txBody>
      </p:sp>
      <p:grpSp>
        <p:nvGrpSpPr>
          <p:cNvPr id="5" name="Group 4">
            <a:extLst>
              <a:ext uri="{FF2B5EF4-FFF2-40B4-BE49-F238E27FC236}">
                <a16:creationId xmlns:a16="http://schemas.microsoft.com/office/drawing/2014/main" id="{C28697EB-1C8F-41B3-BCD4-A122B0AEA7DA}"/>
              </a:ext>
            </a:extLst>
          </p:cNvPr>
          <p:cNvGrpSpPr/>
          <p:nvPr/>
        </p:nvGrpSpPr>
        <p:grpSpPr>
          <a:xfrm>
            <a:off x="420131" y="603234"/>
            <a:ext cx="3971861" cy="2015127"/>
            <a:chOff x="222422" y="313260"/>
            <a:chExt cx="2978896" cy="1511345"/>
          </a:xfrm>
        </p:grpSpPr>
        <p:sp>
          <p:nvSpPr>
            <p:cNvPr id="6" name="Rounded Rectangle 5">
              <a:extLst>
                <a:ext uri="{FF2B5EF4-FFF2-40B4-BE49-F238E27FC236}">
                  <a16:creationId xmlns:a16="http://schemas.microsoft.com/office/drawing/2014/main" id="{2442ADB9-53A0-4D41-952D-4F443EB0260F}"/>
                </a:ext>
              </a:extLst>
            </p:cNvPr>
            <p:cNvSpPr/>
            <p:nvPr/>
          </p:nvSpPr>
          <p:spPr>
            <a:xfrm rot="2700000">
              <a:off x="1874844" y="770460"/>
              <a:ext cx="1325880"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7" name="Rounded Rectangle 6">
              <a:extLst>
                <a:ext uri="{FF2B5EF4-FFF2-40B4-BE49-F238E27FC236}">
                  <a16:creationId xmlns:a16="http://schemas.microsoft.com/office/drawing/2014/main" id="{1B00DF60-BDC0-4E4A-9427-963FF5176407}"/>
                </a:ext>
              </a:extLst>
            </p:cNvPr>
            <p:cNvSpPr/>
            <p:nvPr/>
          </p:nvSpPr>
          <p:spPr>
            <a:xfrm rot="8100000">
              <a:off x="1879512" y="1413125"/>
              <a:ext cx="1321806"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p>
          </p:txBody>
        </p:sp>
        <p:sp>
          <p:nvSpPr>
            <p:cNvPr id="8" name="Rounded Rectangle 7">
              <a:extLst>
                <a:ext uri="{FF2B5EF4-FFF2-40B4-BE49-F238E27FC236}">
                  <a16:creationId xmlns:a16="http://schemas.microsoft.com/office/drawing/2014/main" id="{13DCE3F8-397B-452F-9B3F-7189E7293CF2}"/>
                </a:ext>
              </a:extLst>
            </p:cNvPr>
            <p:cNvSpPr/>
            <p:nvPr/>
          </p:nvSpPr>
          <p:spPr>
            <a:xfrm>
              <a:off x="222422" y="1091722"/>
              <a:ext cx="2844929" cy="411480"/>
            </a:xfrm>
            <a:prstGeom prst="roundRect">
              <a:avLst>
                <a:gd name="adj" fmla="val 50000"/>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853440" bIns="0" rtlCol="0" anchor="ctr"/>
            <a:lstStyle/>
            <a:p>
              <a:pPr algn="ctr"/>
              <a:r>
                <a:rPr lang="lt-LT" sz="1867" dirty="0"/>
                <a:t>NAUJI MODULIAI</a:t>
              </a:r>
              <a:endParaRPr lang="en-US" sz="1867" dirty="0"/>
            </a:p>
          </p:txBody>
        </p:sp>
        <p:sp useBgFill="1">
          <p:nvSpPr>
            <p:cNvPr id="9" name="Oval 8">
              <a:extLst>
                <a:ext uri="{FF2B5EF4-FFF2-40B4-BE49-F238E27FC236}">
                  <a16:creationId xmlns:a16="http://schemas.microsoft.com/office/drawing/2014/main" id="{1487B571-2E03-471C-81FC-9C68096B57C0}"/>
                </a:ext>
              </a:extLst>
            </p:cNvPr>
            <p:cNvSpPr/>
            <p:nvPr/>
          </p:nvSpPr>
          <p:spPr>
            <a:xfrm>
              <a:off x="2670368" y="1108698"/>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867" dirty="0">
                  <a:solidFill>
                    <a:schemeClr val="tx1"/>
                  </a:solidFill>
                </a:rPr>
                <a:t>01</a:t>
              </a:r>
            </a:p>
          </p:txBody>
        </p:sp>
      </p:grpSp>
      <p:sp>
        <p:nvSpPr>
          <p:cNvPr id="10" name="Rectangle 9">
            <a:extLst>
              <a:ext uri="{FF2B5EF4-FFF2-40B4-BE49-F238E27FC236}">
                <a16:creationId xmlns:a16="http://schemas.microsoft.com/office/drawing/2014/main" id="{353EA53A-B9B1-4CBB-9581-19C67A80AA13}"/>
              </a:ext>
            </a:extLst>
          </p:cNvPr>
          <p:cNvSpPr/>
          <p:nvPr/>
        </p:nvSpPr>
        <p:spPr>
          <a:xfrm>
            <a:off x="320338" y="3556663"/>
            <a:ext cx="2251997" cy="2210477"/>
          </a:xfrm>
          <a:prstGeom prst="rect">
            <a:avLst/>
          </a:prstGeom>
        </p:spPr>
        <p:txBody>
          <a:bodyPr wrap="square" lIns="0" tIns="0" rIns="0" bIns="0">
            <a:spAutoFit/>
          </a:bodyPr>
          <a:lstStyle/>
          <a:p>
            <a:pPr>
              <a:lnSpc>
                <a:spcPct val="89000"/>
              </a:lnSpc>
            </a:pPr>
            <a:r>
              <a:rPr lang="lt-LT" sz="1467" dirty="0"/>
              <a:t>Negyvenamųjų pastatų rangos darbai</a:t>
            </a:r>
            <a:endParaRPr lang="en-US" sz="1467" dirty="0"/>
          </a:p>
          <a:p>
            <a:pPr>
              <a:lnSpc>
                <a:spcPct val="89000"/>
              </a:lnSpc>
            </a:pPr>
            <a:endParaRPr lang="lt-LT" sz="1467" dirty="0"/>
          </a:p>
          <a:p>
            <a:pPr>
              <a:lnSpc>
                <a:spcPct val="89000"/>
              </a:lnSpc>
            </a:pPr>
            <a:r>
              <a:rPr lang="lt-LT" sz="1467" dirty="0"/>
              <a:t>Daugiabučių rangos darbai keliems objektams</a:t>
            </a:r>
            <a:endParaRPr lang="en-US" sz="1467" dirty="0"/>
          </a:p>
          <a:p>
            <a:pPr>
              <a:lnSpc>
                <a:spcPct val="89000"/>
              </a:lnSpc>
            </a:pPr>
            <a:endParaRPr lang="lt-LT" sz="1467" dirty="0"/>
          </a:p>
          <a:p>
            <a:pPr>
              <a:lnSpc>
                <a:spcPct val="89000"/>
              </a:lnSpc>
            </a:pPr>
            <a:r>
              <a:rPr lang="lt-LT" sz="1467" dirty="0"/>
              <a:t>Planuojama:</a:t>
            </a:r>
          </a:p>
          <a:p>
            <a:pPr>
              <a:lnSpc>
                <a:spcPct val="89000"/>
              </a:lnSpc>
            </a:pPr>
            <a:r>
              <a:rPr lang="lt-LT" sz="1467" dirty="0"/>
              <a:t>Kelių, gatvių remontas </a:t>
            </a:r>
            <a:endParaRPr lang="en-US" sz="1467" dirty="0"/>
          </a:p>
          <a:p>
            <a:pPr>
              <a:lnSpc>
                <a:spcPct val="89000"/>
              </a:lnSpc>
            </a:pPr>
            <a:endParaRPr lang="lt-LT" sz="1467" dirty="0"/>
          </a:p>
          <a:p>
            <a:pPr>
              <a:lnSpc>
                <a:spcPct val="89000"/>
              </a:lnSpc>
            </a:pPr>
            <a:r>
              <a:rPr lang="lt-LT" sz="1467" dirty="0"/>
              <a:t>Elektromobilių krovimo stotelės</a:t>
            </a:r>
            <a:endParaRPr lang="en-US" sz="1467" dirty="0"/>
          </a:p>
        </p:txBody>
      </p:sp>
      <p:grpSp>
        <p:nvGrpSpPr>
          <p:cNvPr id="16" name="Group 15">
            <a:extLst>
              <a:ext uri="{FF2B5EF4-FFF2-40B4-BE49-F238E27FC236}">
                <a16:creationId xmlns:a16="http://schemas.microsoft.com/office/drawing/2014/main" id="{6E16BF1E-D10E-4F8D-9C5D-1DCC99590946}"/>
              </a:ext>
            </a:extLst>
          </p:cNvPr>
          <p:cNvGrpSpPr/>
          <p:nvPr/>
        </p:nvGrpSpPr>
        <p:grpSpPr>
          <a:xfrm>
            <a:off x="5252597" y="2325956"/>
            <a:ext cx="3670002" cy="2015127"/>
            <a:chOff x="4317033" y="1602310"/>
            <a:chExt cx="2752501" cy="1511345"/>
          </a:xfrm>
        </p:grpSpPr>
        <p:sp>
          <p:nvSpPr>
            <p:cNvPr id="17" name="Rounded Rectangle 72">
              <a:extLst>
                <a:ext uri="{FF2B5EF4-FFF2-40B4-BE49-F238E27FC236}">
                  <a16:creationId xmlns:a16="http://schemas.microsoft.com/office/drawing/2014/main" id="{8C892A1F-BAFE-49CB-BC4B-1E4A44BF394A}"/>
                </a:ext>
              </a:extLst>
            </p:cNvPr>
            <p:cNvSpPr/>
            <p:nvPr/>
          </p:nvSpPr>
          <p:spPr>
            <a:xfrm rot="2700000">
              <a:off x="5743060" y="2059510"/>
              <a:ext cx="1325880"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867"/>
            </a:p>
          </p:txBody>
        </p:sp>
        <p:sp>
          <p:nvSpPr>
            <p:cNvPr id="18" name="Rounded Rectangle 73">
              <a:extLst>
                <a:ext uri="{FF2B5EF4-FFF2-40B4-BE49-F238E27FC236}">
                  <a16:creationId xmlns:a16="http://schemas.microsoft.com/office/drawing/2014/main" id="{94C40AA6-6B0F-4FD9-9BA7-D6689394341D}"/>
                </a:ext>
              </a:extLst>
            </p:cNvPr>
            <p:cNvSpPr/>
            <p:nvPr/>
          </p:nvSpPr>
          <p:spPr>
            <a:xfrm rot="8100000">
              <a:off x="5747728" y="2702175"/>
              <a:ext cx="1321806"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867"/>
            </a:p>
          </p:txBody>
        </p:sp>
        <p:sp>
          <p:nvSpPr>
            <p:cNvPr id="19" name="Rounded Rectangle 74">
              <a:extLst>
                <a:ext uri="{FF2B5EF4-FFF2-40B4-BE49-F238E27FC236}">
                  <a16:creationId xmlns:a16="http://schemas.microsoft.com/office/drawing/2014/main" id="{B6B8E595-FFFB-48A8-8039-10793D2515F6}"/>
                </a:ext>
              </a:extLst>
            </p:cNvPr>
            <p:cNvSpPr/>
            <p:nvPr/>
          </p:nvSpPr>
          <p:spPr>
            <a:xfrm>
              <a:off x="4317033" y="2380772"/>
              <a:ext cx="2596083" cy="411480"/>
            </a:xfrm>
            <a:prstGeom prst="roundRect">
              <a:avLst>
                <a:gd name="adj" fmla="val 50000"/>
              </a:avLst>
            </a:prstGeom>
            <a:solidFill>
              <a:schemeClr val="accent5">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520" tIns="0" rIns="853440" bIns="0" rtlCol="0" anchor="ctr"/>
            <a:lstStyle/>
            <a:p>
              <a:pPr algn="ctr"/>
              <a:r>
                <a:rPr lang="lt-LT" dirty="0"/>
                <a:t>EPC ATNAUJINIMAS</a:t>
              </a:r>
              <a:endParaRPr lang="en-US" dirty="0"/>
            </a:p>
          </p:txBody>
        </p:sp>
        <p:sp useBgFill="1">
          <p:nvSpPr>
            <p:cNvPr id="20" name="Oval 19">
              <a:extLst>
                <a:ext uri="{FF2B5EF4-FFF2-40B4-BE49-F238E27FC236}">
                  <a16:creationId xmlns:a16="http://schemas.microsoft.com/office/drawing/2014/main" id="{4C303E05-A4F8-4758-833B-0AF5B9681651}"/>
                </a:ext>
              </a:extLst>
            </p:cNvPr>
            <p:cNvSpPr/>
            <p:nvPr/>
          </p:nvSpPr>
          <p:spPr>
            <a:xfrm>
              <a:off x="6538584" y="2397748"/>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867" dirty="0">
                  <a:solidFill>
                    <a:schemeClr val="tx1"/>
                  </a:solidFill>
                </a:rPr>
                <a:t>03</a:t>
              </a:r>
            </a:p>
          </p:txBody>
        </p:sp>
      </p:grpSp>
      <p:grpSp>
        <p:nvGrpSpPr>
          <p:cNvPr id="21" name="Group 20">
            <a:extLst>
              <a:ext uri="{FF2B5EF4-FFF2-40B4-BE49-F238E27FC236}">
                <a16:creationId xmlns:a16="http://schemas.microsoft.com/office/drawing/2014/main" id="{BFACED4D-B335-498F-91D8-DFEB5ED75466}"/>
              </a:ext>
            </a:extLst>
          </p:cNvPr>
          <p:cNvGrpSpPr/>
          <p:nvPr/>
        </p:nvGrpSpPr>
        <p:grpSpPr>
          <a:xfrm>
            <a:off x="7323375" y="3205945"/>
            <a:ext cx="4712099" cy="2015127"/>
            <a:chOff x="4856453" y="2243176"/>
            <a:chExt cx="3593191" cy="1511345"/>
          </a:xfrm>
        </p:grpSpPr>
        <p:sp>
          <p:nvSpPr>
            <p:cNvPr id="22" name="Rounded Rectangle 76">
              <a:extLst>
                <a:ext uri="{FF2B5EF4-FFF2-40B4-BE49-F238E27FC236}">
                  <a16:creationId xmlns:a16="http://schemas.microsoft.com/office/drawing/2014/main" id="{1F133417-63CB-4710-9501-4409C01A71E8}"/>
                </a:ext>
              </a:extLst>
            </p:cNvPr>
            <p:cNvSpPr/>
            <p:nvPr/>
          </p:nvSpPr>
          <p:spPr>
            <a:xfrm rot="2700000">
              <a:off x="7123170" y="2700376"/>
              <a:ext cx="1325880" cy="411480"/>
            </a:xfrm>
            <a:prstGeom prst="roundRect">
              <a:avLst>
                <a:gd name="adj" fmla="val 50000"/>
              </a:avLst>
            </a:prstGeom>
            <a:solidFill>
              <a:schemeClr val="tx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867"/>
            </a:p>
          </p:txBody>
        </p:sp>
        <p:sp>
          <p:nvSpPr>
            <p:cNvPr id="23" name="Rounded Rectangle 77">
              <a:extLst>
                <a:ext uri="{FF2B5EF4-FFF2-40B4-BE49-F238E27FC236}">
                  <a16:creationId xmlns:a16="http://schemas.microsoft.com/office/drawing/2014/main" id="{43A94FED-35D6-4D19-B4B3-9C1E68602311}"/>
                </a:ext>
              </a:extLst>
            </p:cNvPr>
            <p:cNvSpPr/>
            <p:nvPr/>
          </p:nvSpPr>
          <p:spPr>
            <a:xfrm rot="8100000">
              <a:off x="7127838" y="3343041"/>
              <a:ext cx="1321806" cy="411480"/>
            </a:xfrm>
            <a:prstGeom prst="roundRect">
              <a:avLst>
                <a:gd name="adj" fmla="val 50000"/>
              </a:avLst>
            </a:prstGeom>
            <a:solidFill>
              <a:schemeClr val="tx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853440" bIns="0" numCol="1" spcCol="0" rtlCol="0" fromWordArt="0" anchor="ctr" anchorCtr="0" forceAA="0" compatLnSpc="1">
              <a:prstTxWarp prst="textNoShape">
                <a:avLst/>
              </a:prstTxWarp>
              <a:noAutofit/>
            </a:bodyPr>
            <a:lstStyle/>
            <a:p>
              <a:pPr algn="ctr"/>
              <a:endParaRPr lang="en-US" sz="1867"/>
            </a:p>
          </p:txBody>
        </p:sp>
        <p:sp>
          <p:nvSpPr>
            <p:cNvPr id="24" name="Rounded Rectangle 78">
              <a:extLst>
                <a:ext uri="{FF2B5EF4-FFF2-40B4-BE49-F238E27FC236}">
                  <a16:creationId xmlns:a16="http://schemas.microsoft.com/office/drawing/2014/main" id="{2BB7C1E6-089C-47DE-81D3-773FCD52EFE3}"/>
                </a:ext>
              </a:extLst>
            </p:cNvPr>
            <p:cNvSpPr/>
            <p:nvPr/>
          </p:nvSpPr>
          <p:spPr>
            <a:xfrm>
              <a:off x="4856453" y="3021638"/>
              <a:ext cx="3459224" cy="411480"/>
            </a:xfrm>
            <a:prstGeom prst="roundRect">
              <a:avLst>
                <a:gd name="adj" fmla="val 50000"/>
              </a:avLst>
            </a:prstGeom>
            <a:solidFill>
              <a:schemeClr val="tx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731520" tIns="0" rIns="853440" bIns="0" rtlCol="0" anchor="ctr"/>
            <a:lstStyle/>
            <a:p>
              <a:pPr algn="ctr"/>
              <a:r>
                <a:rPr lang="lt-LT" sz="1867" dirty="0"/>
                <a:t>ESAMŲ MODULIŲ TOBULINIMAS</a:t>
              </a:r>
              <a:endParaRPr lang="en-US" sz="1867" dirty="0"/>
            </a:p>
          </p:txBody>
        </p:sp>
        <p:sp useBgFill="1">
          <p:nvSpPr>
            <p:cNvPr id="25" name="Oval 24">
              <a:extLst>
                <a:ext uri="{FF2B5EF4-FFF2-40B4-BE49-F238E27FC236}">
                  <a16:creationId xmlns:a16="http://schemas.microsoft.com/office/drawing/2014/main" id="{98B53FA6-DA46-45A3-B183-1133B982DABB}"/>
                </a:ext>
              </a:extLst>
            </p:cNvPr>
            <p:cNvSpPr/>
            <p:nvPr/>
          </p:nvSpPr>
          <p:spPr>
            <a:xfrm>
              <a:off x="7918694" y="3038614"/>
              <a:ext cx="374532" cy="377529"/>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867" dirty="0">
                  <a:solidFill>
                    <a:schemeClr val="tx1"/>
                  </a:solidFill>
                </a:rPr>
                <a:t>04</a:t>
              </a:r>
            </a:p>
          </p:txBody>
        </p:sp>
      </p:grpSp>
      <p:grpSp>
        <p:nvGrpSpPr>
          <p:cNvPr id="26" name="Group 25">
            <a:extLst>
              <a:ext uri="{FF2B5EF4-FFF2-40B4-BE49-F238E27FC236}">
                <a16:creationId xmlns:a16="http://schemas.microsoft.com/office/drawing/2014/main" id="{2A3DB520-F88B-4F23-BC8B-539DF2A7D8EA}"/>
              </a:ext>
            </a:extLst>
          </p:cNvPr>
          <p:cNvGrpSpPr/>
          <p:nvPr/>
        </p:nvGrpSpPr>
        <p:grpSpPr>
          <a:xfrm>
            <a:off x="8018045" y="4859751"/>
            <a:ext cx="939147" cy="968376"/>
            <a:chOff x="0" y="-1971675"/>
            <a:chExt cx="1939925" cy="1938338"/>
          </a:xfrm>
        </p:grpSpPr>
        <p:sp>
          <p:nvSpPr>
            <p:cNvPr id="27" name="Oval 61">
              <a:extLst>
                <a:ext uri="{FF2B5EF4-FFF2-40B4-BE49-F238E27FC236}">
                  <a16:creationId xmlns:a16="http://schemas.microsoft.com/office/drawing/2014/main" id="{D9C2BDE6-606A-45A6-90EB-B4B05C91A294}"/>
                </a:ext>
              </a:extLst>
            </p:cNvPr>
            <p:cNvSpPr>
              <a:spLocks noChangeArrowheads="1"/>
            </p:cNvSpPr>
            <p:nvPr/>
          </p:nvSpPr>
          <p:spPr bwMode="auto">
            <a:xfrm>
              <a:off x="0" y="-1971675"/>
              <a:ext cx="1939925" cy="1938338"/>
            </a:xfrm>
            <a:prstGeom prst="ellipse">
              <a:avLst/>
            </a:prstGeom>
            <a:solidFill>
              <a:schemeClr val="tx2"/>
            </a:solid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28" name="Group 27">
              <a:extLst>
                <a:ext uri="{FF2B5EF4-FFF2-40B4-BE49-F238E27FC236}">
                  <a16:creationId xmlns:a16="http://schemas.microsoft.com/office/drawing/2014/main" id="{5A861C5C-1A2B-4253-A205-75FBC14A7FB7}"/>
                </a:ext>
              </a:extLst>
            </p:cNvPr>
            <p:cNvGrpSpPr/>
            <p:nvPr/>
          </p:nvGrpSpPr>
          <p:grpSpPr>
            <a:xfrm>
              <a:off x="279400" y="-1397000"/>
              <a:ext cx="1387475" cy="788988"/>
              <a:chOff x="279400" y="-1397000"/>
              <a:chExt cx="1387475" cy="788988"/>
            </a:xfrm>
          </p:grpSpPr>
          <p:sp>
            <p:nvSpPr>
              <p:cNvPr id="29" name="Freeform 63">
                <a:extLst>
                  <a:ext uri="{FF2B5EF4-FFF2-40B4-BE49-F238E27FC236}">
                    <a16:creationId xmlns:a16="http://schemas.microsoft.com/office/drawing/2014/main" id="{9A2257F4-3A47-4FB5-9597-ACA85CBB7F5F}"/>
                  </a:ext>
                </a:extLst>
              </p:cNvPr>
              <p:cNvSpPr>
                <a:spLocks noEditPoints="1"/>
              </p:cNvSpPr>
              <p:nvPr/>
            </p:nvSpPr>
            <p:spPr bwMode="auto">
              <a:xfrm>
                <a:off x="584200" y="-1397000"/>
                <a:ext cx="1082675" cy="788988"/>
              </a:xfrm>
              <a:custGeom>
                <a:avLst/>
                <a:gdLst>
                  <a:gd name="T0" fmla="*/ 192 w 198"/>
                  <a:gd name="T1" fmla="*/ 72 h 144"/>
                  <a:gd name="T2" fmla="*/ 184 w 198"/>
                  <a:gd name="T3" fmla="*/ 72 h 144"/>
                  <a:gd name="T4" fmla="*/ 172 w 198"/>
                  <a:gd name="T5" fmla="*/ 43 h 144"/>
                  <a:gd name="T6" fmla="*/ 157 w 198"/>
                  <a:gd name="T7" fmla="*/ 32 h 144"/>
                  <a:gd name="T8" fmla="*/ 126 w 198"/>
                  <a:gd name="T9" fmla="*/ 32 h 144"/>
                  <a:gd name="T10" fmla="*/ 126 w 198"/>
                  <a:gd name="T11" fmla="*/ 2 h 144"/>
                  <a:gd name="T12" fmla="*/ 124 w 198"/>
                  <a:gd name="T13" fmla="*/ 0 h 144"/>
                  <a:gd name="T14" fmla="*/ 2 w 198"/>
                  <a:gd name="T15" fmla="*/ 0 h 144"/>
                  <a:gd name="T16" fmla="*/ 0 w 198"/>
                  <a:gd name="T17" fmla="*/ 2 h 144"/>
                  <a:gd name="T18" fmla="*/ 0 w 198"/>
                  <a:gd name="T19" fmla="*/ 123 h 144"/>
                  <a:gd name="T20" fmla="*/ 2 w 198"/>
                  <a:gd name="T21" fmla="*/ 125 h 144"/>
                  <a:gd name="T22" fmla="*/ 19 w 198"/>
                  <a:gd name="T23" fmla="*/ 125 h 144"/>
                  <a:gd name="T24" fmla="*/ 40 w 198"/>
                  <a:gd name="T25" fmla="*/ 144 h 144"/>
                  <a:gd name="T26" fmla="*/ 61 w 198"/>
                  <a:gd name="T27" fmla="*/ 125 h 144"/>
                  <a:gd name="T28" fmla="*/ 138 w 198"/>
                  <a:gd name="T29" fmla="*/ 125 h 144"/>
                  <a:gd name="T30" fmla="*/ 159 w 198"/>
                  <a:gd name="T31" fmla="*/ 144 h 144"/>
                  <a:gd name="T32" fmla="*/ 180 w 198"/>
                  <a:gd name="T33" fmla="*/ 125 h 144"/>
                  <a:gd name="T34" fmla="*/ 192 w 198"/>
                  <a:gd name="T35" fmla="*/ 125 h 144"/>
                  <a:gd name="T36" fmla="*/ 198 w 198"/>
                  <a:gd name="T37" fmla="*/ 119 h 144"/>
                  <a:gd name="T38" fmla="*/ 198 w 198"/>
                  <a:gd name="T39" fmla="*/ 78 h 144"/>
                  <a:gd name="T40" fmla="*/ 192 w 198"/>
                  <a:gd name="T41" fmla="*/ 72 h 144"/>
                  <a:gd name="T42" fmla="*/ 157 w 198"/>
                  <a:gd name="T43" fmla="*/ 36 h 144"/>
                  <a:gd name="T44" fmla="*/ 168 w 198"/>
                  <a:gd name="T45" fmla="*/ 45 h 144"/>
                  <a:gd name="T46" fmla="*/ 179 w 198"/>
                  <a:gd name="T47" fmla="*/ 72 h 144"/>
                  <a:gd name="T48" fmla="*/ 126 w 198"/>
                  <a:gd name="T49" fmla="*/ 72 h 144"/>
                  <a:gd name="T50" fmla="*/ 126 w 198"/>
                  <a:gd name="T51" fmla="*/ 36 h 144"/>
                  <a:gd name="T52" fmla="*/ 157 w 198"/>
                  <a:gd name="T53" fmla="*/ 36 h 144"/>
                  <a:gd name="T54" fmla="*/ 5 w 198"/>
                  <a:gd name="T55" fmla="*/ 5 h 144"/>
                  <a:gd name="T56" fmla="*/ 121 w 198"/>
                  <a:gd name="T57" fmla="*/ 5 h 144"/>
                  <a:gd name="T58" fmla="*/ 121 w 198"/>
                  <a:gd name="T59" fmla="*/ 120 h 144"/>
                  <a:gd name="T60" fmla="*/ 61 w 198"/>
                  <a:gd name="T61" fmla="*/ 120 h 144"/>
                  <a:gd name="T62" fmla="*/ 40 w 198"/>
                  <a:gd name="T63" fmla="*/ 102 h 144"/>
                  <a:gd name="T64" fmla="*/ 19 w 198"/>
                  <a:gd name="T65" fmla="*/ 120 h 144"/>
                  <a:gd name="T66" fmla="*/ 5 w 198"/>
                  <a:gd name="T67" fmla="*/ 120 h 144"/>
                  <a:gd name="T68" fmla="*/ 5 w 198"/>
                  <a:gd name="T69" fmla="*/ 5 h 144"/>
                  <a:gd name="T70" fmla="*/ 40 w 198"/>
                  <a:gd name="T71" fmla="*/ 139 h 144"/>
                  <a:gd name="T72" fmla="*/ 23 w 198"/>
                  <a:gd name="T73" fmla="*/ 123 h 144"/>
                  <a:gd name="T74" fmla="*/ 40 w 198"/>
                  <a:gd name="T75" fmla="*/ 106 h 144"/>
                  <a:gd name="T76" fmla="*/ 56 w 198"/>
                  <a:gd name="T77" fmla="*/ 123 h 144"/>
                  <a:gd name="T78" fmla="*/ 40 w 198"/>
                  <a:gd name="T79" fmla="*/ 139 h 144"/>
                  <a:gd name="T80" fmla="*/ 159 w 198"/>
                  <a:gd name="T81" fmla="*/ 139 h 144"/>
                  <a:gd name="T82" fmla="*/ 143 w 198"/>
                  <a:gd name="T83" fmla="*/ 123 h 144"/>
                  <a:gd name="T84" fmla="*/ 159 w 198"/>
                  <a:gd name="T85" fmla="*/ 106 h 144"/>
                  <a:gd name="T86" fmla="*/ 175 w 198"/>
                  <a:gd name="T87" fmla="*/ 122 h 144"/>
                  <a:gd name="T88" fmla="*/ 175 w 198"/>
                  <a:gd name="T89" fmla="*/ 123 h 144"/>
                  <a:gd name="T90" fmla="*/ 175 w 198"/>
                  <a:gd name="T91" fmla="*/ 123 h 144"/>
                  <a:gd name="T92" fmla="*/ 159 w 198"/>
                  <a:gd name="T93" fmla="*/ 139 h 144"/>
                  <a:gd name="T94" fmla="*/ 193 w 198"/>
                  <a:gd name="T95" fmla="*/ 119 h 144"/>
                  <a:gd name="T96" fmla="*/ 192 w 198"/>
                  <a:gd name="T97" fmla="*/ 120 h 144"/>
                  <a:gd name="T98" fmla="*/ 180 w 198"/>
                  <a:gd name="T99" fmla="*/ 120 h 144"/>
                  <a:gd name="T100" fmla="*/ 159 w 198"/>
                  <a:gd name="T101" fmla="*/ 102 h 144"/>
                  <a:gd name="T102" fmla="*/ 138 w 198"/>
                  <a:gd name="T103" fmla="*/ 120 h 144"/>
                  <a:gd name="T104" fmla="*/ 126 w 198"/>
                  <a:gd name="T105" fmla="*/ 120 h 144"/>
                  <a:gd name="T106" fmla="*/ 126 w 198"/>
                  <a:gd name="T107" fmla="*/ 77 h 144"/>
                  <a:gd name="T108" fmla="*/ 192 w 198"/>
                  <a:gd name="T109" fmla="*/ 77 h 144"/>
                  <a:gd name="T110" fmla="*/ 193 w 198"/>
                  <a:gd name="T111" fmla="*/ 78 h 144"/>
                  <a:gd name="T112" fmla="*/ 193 w 198"/>
                  <a:gd name="T113"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44">
                    <a:moveTo>
                      <a:pt x="192" y="72"/>
                    </a:moveTo>
                    <a:cubicBezTo>
                      <a:pt x="184" y="72"/>
                      <a:pt x="184" y="72"/>
                      <a:pt x="184" y="72"/>
                    </a:cubicBezTo>
                    <a:cubicBezTo>
                      <a:pt x="181" y="65"/>
                      <a:pt x="172" y="43"/>
                      <a:pt x="172" y="43"/>
                    </a:cubicBezTo>
                    <a:cubicBezTo>
                      <a:pt x="170" y="37"/>
                      <a:pt x="163" y="32"/>
                      <a:pt x="157" y="32"/>
                    </a:cubicBezTo>
                    <a:cubicBezTo>
                      <a:pt x="126" y="32"/>
                      <a:pt x="126" y="32"/>
                      <a:pt x="126" y="32"/>
                    </a:cubicBezTo>
                    <a:cubicBezTo>
                      <a:pt x="126" y="2"/>
                      <a:pt x="126" y="2"/>
                      <a:pt x="126" y="2"/>
                    </a:cubicBezTo>
                    <a:cubicBezTo>
                      <a:pt x="126" y="1"/>
                      <a:pt x="125" y="0"/>
                      <a:pt x="124" y="0"/>
                    </a:cubicBezTo>
                    <a:cubicBezTo>
                      <a:pt x="2" y="0"/>
                      <a:pt x="2" y="0"/>
                      <a:pt x="2" y="0"/>
                    </a:cubicBezTo>
                    <a:cubicBezTo>
                      <a:pt x="1" y="0"/>
                      <a:pt x="0" y="1"/>
                      <a:pt x="0" y="2"/>
                    </a:cubicBezTo>
                    <a:cubicBezTo>
                      <a:pt x="0" y="123"/>
                      <a:pt x="0" y="123"/>
                      <a:pt x="0" y="123"/>
                    </a:cubicBezTo>
                    <a:cubicBezTo>
                      <a:pt x="0" y="124"/>
                      <a:pt x="1" y="125"/>
                      <a:pt x="2" y="125"/>
                    </a:cubicBezTo>
                    <a:cubicBezTo>
                      <a:pt x="19" y="125"/>
                      <a:pt x="19" y="125"/>
                      <a:pt x="19" y="125"/>
                    </a:cubicBezTo>
                    <a:cubicBezTo>
                      <a:pt x="20" y="135"/>
                      <a:pt x="29" y="144"/>
                      <a:pt x="40" y="144"/>
                    </a:cubicBezTo>
                    <a:cubicBezTo>
                      <a:pt x="51" y="144"/>
                      <a:pt x="59" y="135"/>
                      <a:pt x="61" y="125"/>
                    </a:cubicBezTo>
                    <a:cubicBezTo>
                      <a:pt x="138" y="125"/>
                      <a:pt x="138" y="125"/>
                      <a:pt x="138" y="125"/>
                    </a:cubicBezTo>
                    <a:cubicBezTo>
                      <a:pt x="139" y="135"/>
                      <a:pt x="148" y="144"/>
                      <a:pt x="159" y="144"/>
                    </a:cubicBezTo>
                    <a:cubicBezTo>
                      <a:pt x="170" y="144"/>
                      <a:pt x="179" y="135"/>
                      <a:pt x="180" y="125"/>
                    </a:cubicBezTo>
                    <a:cubicBezTo>
                      <a:pt x="192" y="125"/>
                      <a:pt x="192" y="125"/>
                      <a:pt x="192" y="125"/>
                    </a:cubicBezTo>
                    <a:cubicBezTo>
                      <a:pt x="195" y="125"/>
                      <a:pt x="198" y="122"/>
                      <a:pt x="198" y="119"/>
                    </a:cubicBezTo>
                    <a:cubicBezTo>
                      <a:pt x="198" y="78"/>
                      <a:pt x="198" y="78"/>
                      <a:pt x="198" y="78"/>
                    </a:cubicBezTo>
                    <a:cubicBezTo>
                      <a:pt x="198" y="75"/>
                      <a:pt x="195" y="72"/>
                      <a:pt x="192" y="72"/>
                    </a:cubicBezTo>
                    <a:close/>
                    <a:moveTo>
                      <a:pt x="157" y="36"/>
                    </a:moveTo>
                    <a:cubicBezTo>
                      <a:pt x="161" y="36"/>
                      <a:pt x="166" y="40"/>
                      <a:pt x="168" y="45"/>
                    </a:cubicBezTo>
                    <a:cubicBezTo>
                      <a:pt x="168" y="46"/>
                      <a:pt x="176" y="64"/>
                      <a:pt x="179" y="72"/>
                    </a:cubicBezTo>
                    <a:cubicBezTo>
                      <a:pt x="126" y="72"/>
                      <a:pt x="126" y="72"/>
                      <a:pt x="126" y="72"/>
                    </a:cubicBezTo>
                    <a:cubicBezTo>
                      <a:pt x="126" y="36"/>
                      <a:pt x="126" y="36"/>
                      <a:pt x="126" y="36"/>
                    </a:cubicBezTo>
                    <a:lnTo>
                      <a:pt x="157" y="36"/>
                    </a:lnTo>
                    <a:close/>
                    <a:moveTo>
                      <a:pt x="5" y="5"/>
                    </a:moveTo>
                    <a:cubicBezTo>
                      <a:pt x="121" y="5"/>
                      <a:pt x="121" y="5"/>
                      <a:pt x="121" y="5"/>
                    </a:cubicBezTo>
                    <a:cubicBezTo>
                      <a:pt x="121" y="120"/>
                      <a:pt x="121" y="120"/>
                      <a:pt x="121" y="120"/>
                    </a:cubicBezTo>
                    <a:cubicBezTo>
                      <a:pt x="61" y="120"/>
                      <a:pt x="61" y="120"/>
                      <a:pt x="61" y="120"/>
                    </a:cubicBezTo>
                    <a:cubicBezTo>
                      <a:pt x="59" y="110"/>
                      <a:pt x="51" y="102"/>
                      <a:pt x="40" y="102"/>
                    </a:cubicBezTo>
                    <a:cubicBezTo>
                      <a:pt x="29" y="102"/>
                      <a:pt x="20" y="110"/>
                      <a:pt x="19" y="120"/>
                    </a:cubicBezTo>
                    <a:cubicBezTo>
                      <a:pt x="5" y="120"/>
                      <a:pt x="5" y="120"/>
                      <a:pt x="5" y="120"/>
                    </a:cubicBezTo>
                    <a:lnTo>
                      <a:pt x="5" y="5"/>
                    </a:lnTo>
                    <a:close/>
                    <a:moveTo>
                      <a:pt x="40" y="139"/>
                    </a:moveTo>
                    <a:cubicBezTo>
                      <a:pt x="31" y="139"/>
                      <a:pt x="23" y="132"/>
                      <a:pt x="23" y="123"/>
                    </a:cubicBezTo>
                    <a:cubicBezTo>
                      <a:pt x="23" y="114"/>
                      <a:pt x="31" y="106"/>
                      <a:pt x="40" y="106"/>
                    </a:cubicBezTo>
                    <a:cubicBezTo>
                      <a:pt x="49" y="106"/>
                      <a:pt x="56" y="114"/>
                      <a:pt x="56" y="123"/>
                    </a:cubicBezTo>
                    <a:cubicBezTo>
                      <a:pt x="56" y="132"/>
                      <a:pt x="49" y="139"/>
                      <a:pt x="40" y="139"/>
                    </a:cubicBezTo>
                    <a:close/>
                    <a:moveTo>
                      <a:pt x="159" y="139"/>
                    </a:moveTo>
                    <a:cubicBezTo>
                      <a:pt x="150" y="139"/>
                      <a:pt x="143" y="132"/>
                      <a:pt x="143" y="123"/>
                    </a:cubicBezTo>
                    <a:cubicBezTo>
                      <a:pt x="143" y="114"/>
                      <a:pt x="150" y="106"/>
                      <a:pt x="159" y="106"/>
                    </a:cubicBezTo>
                    <a:cubicBezTo>
                      <a:pt x="168" y="106"/>
                      <a:pt x="175" y="113"/>
                      <a:pt x="175" y="122"/>
                    </a:cubicBezTo>
                    <a:cubicBezTo>
                      <a:pt x="175" y="122"/>
                      <a:pt x="175" y="122"/>
                      <a:pt x="175" y="123"/>
                    </a:cubicBezTo>
                    <a:cubicBezTo>
                      <a:pt x="175" y="123"/>
                      <a:pt x="175" y="123"/>
                      <a:pt x="175" y="123"/>
                    </a:cubicBezTo>
                    <a:cubicBezTo>
                      <a:pt x="175" y="132"/>
                      <a:pt x="168" y="139"/>
                      <a:pt x="159" y="139"/>
                    </a:cubicBezTo>
                    <a:close/>
                    <a:moveTo>
                      <a:pt x="193" y="119"/>
                    </a:moveTo>
                    <a:cubicBezTo>
                      <a:pt x="193" y="120"/>
                      <a:pt x="192" y="120"/>
                      <a:pt x="192" y="120"/>
                    </a:cubicBezTo>
                    <a:cubicBezTo>
                      <a:pt x="180" y="120"/>
                      <a:pt x="180" y="120"/>
                      <a:pt x="180" y="120"/>
                    </a:cubicBezTo>
                    <a:cubicBezTo>
                      <a:pt x="179" y="110"/>
                      <a:pt x="170" y="102"/>
                      <a:pt x="159" y="102"/>
                    </a:cubicBezTo>
                    <a:cubicBezTo>
                      <a:pt x="148" y="102"/>
                      <a:pt x="139" y="110"/>
                      <a:pt x="138" y="120"/>
                    </a:cubicBezTo>
                    <a:cubicBezTo>
                      <a:pt x="126" y="120"/>
                      <a:pt x="126" y="120"/>
                      <a:pt x="126" y="120"/>
                    </a:cubicBezTo>
                    <a:cubicBezTo>
                      <a:pt x="126" y="77"/>
                      <a:pt x="126" y="77"/>
                      <a:pt x="126" y="77"/>
                    </a:cubicBezTo>
                    <a:cubicBezTo>
                      <a:pt x="192" y="77"/>
                      <a:pt x="192" y="77"/>
                      <a:pt x="192" y="77"/>
                    </a:cubicBezTo>
                    <a:cubicBezTo>
                      <a:pt x="192" y="77"/>
                      <a:pt x="193" y="78"/>
                      <a:pt x="193" y="78"/>
                    </a:cubicBezTo>
                    <a:lnTo>
                      <a:pt x="19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0" name="Freeform 64">
                <a:extLst>
                  <a:ext uri="{FF2B5EF4-FFF2-40B4-BE49-F238E27FC236}">
                    <a16:creationId xmlns:a16="http://schemas.microsoft.com/office/drawing/2014/main" id="{699D59A2-C692-4105-AC20-1F8C30137D47}"/>
                  </a:ext>
                </a:extLst>
              </p:cNvPr>
              <p:cNvSpPr>
                <a:spLocks/>
              </p:cNvSpPr>
              <p:nvPr/>
            </p:nvSpPr>
            <p:spPr bwMode="auto">
              <a:xfrm>
                <a:off x="279400" y="-1397000"/>
                <a:ext cx="239713" cy="28575"/>
              </a:xfrm>
              <a:custGeom>
                <a:avLst/>
                <a:gdLst>
                  <a:gd name="T0" fmla="*/ 42 w 44"/>
                  <a:gd name="T1" fmla="*/ 0 h 5"/>
                  <a:gd name="T2" fmla="*/ 2 w 44"/>
                  <a:gd name="T3" fmla="*/ 0 h 5"/>
                  <a:gd name="T4" fmla="*/ 0 w 44"/>
                  <a:gd name="T5" fmla="*/ 2 h 5"/>
                  <a:gd name="T6" fmla="*/ 2 w 44"/>
                  <a:gd name="T7" fmla="*/ 5 h 5"/>
                  <a:gd name="T8" fmla="*/ 42 w 44"/>
                  <a:gd name="T9" fmla="*/ 5 h 5"/>
                  <a:gd name="T10" fmla="*/ 44 w 44"/>
                  <a:gd name="T11" fmla="*/ 2 h 5"/>
                  <a:gd name="T12" fmla="*/ 42 w 4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4" h="5">
                    <a:moveTo>
                      <a:pt x="42" y="0"/>
                    </a:moveTo>
                    <a:cubicBezTo>
                      <a:pt x="2" y="0"/>
                      <a:pt x="2" y="0"/>
                      <a:pt x="2" y="0"/>
                    </a:cubicBezTo>
                    <a:cubicBezTo>
                      <a:pt x="1" y="0"/>
                      <a:pt x="0" y="1"/>
                      <a:pt x="0" y="2"/>
                    </a:cubicBezTo>
                    <a:cubicBezTo>
                      <a:pt x="0" y="4"/>
                      <a:pt x="1" y="5"/>
                      <a:pt x="2" y="5"/>
                    </a:cubicBezTo>
                    <a:cubicBezTo>
                      <a:pt x="42" y="5"/>
                      <a:pt x="42" y="5"/>
                      <a:pt x="42" y="5"/>
                    </a:cubicBezTo>
                    <a:cubicBezTo>
                      <a:pt x="43" y="5"/>
                      <a:pt x="44" y="4"/>
                      <a:pt x="44" y="2"/>
                    </a:cubicBezTo>
                    <a:cubicBezTo>
                      <a:pt x="44" y="1"/>
                      <a:pt x="43" y="0"/>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1" name="Freeform 65">
                <a:extLst>
                  <a:ext uri="{FF2B5EF4-FFF2-40B4-BE49-F238E27FC236}">
                    <a16:creationId xmlns:a16="http://schemas.microsoft.com/office/drawing/2014/main" id="{A3B1C788-A77C-4252-9AF5-207BA5C128CA}"/>
                  </a:ext>
                </a:extLst>
              </p:cNvPr>
              <p:cNvSpPr>
                <a:spLocks/>
              </p:cNvSpPr>
              <p:nvPr/>
            </p:nvSpPr>
            <p:spPr bwMode="auto">
              <a:xfrm>
                <a:off x="328613" y="-1276350"/>
                <a:ext cx="190500" cy="26988"/>
              </a:xfrm>
              <a:custGeom>
                <a:avLst/>
                <a:gdLst>
                  <a:gd name="T0" fmla="*/ 33 w 35"/>
                  <a:gd name="T1" fmla="*/ 0 h 5"/>
                  <a:gd name="T2" fmla="*/ 3 w 35"/>
                  <a:gd name="T3" fmla="*/ 0 h 5"/>
                  <a:gd name="T4" fmla="*/ 0 w 35"/>
                  <a:gd name="T5" fmla="*/ 2 h 5"/>
                  <a:gd name="T6" fmla="*/ 3 w 35"/>
                  <a:gd name="T7" fmla="*/ 5 h 5"/>
                  <a:gd name="T8" fmla="*/ 33 w 35"/>
                  <a:gd name="T9" fmla="*/ 5 h 5"/>
                  <a:gd name="T10" fmla="*/ 35 w 35"/>
                  <a:gd name="T11" fmla="*/ 2 h 5"/>
                  <a:gd name="T12" fmla="*/ 33 w 3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5" h="5">
                    <a:moveTo>
                      <a:pt x="33" y="0"/>
                    </a:moveTo>
                    <a:cubicBezTo>
                      <a:pt x="3" y="0"/>
                      <a:pt x="3" y="0"/>
                      <a:pt x="3" y="0"/>
                    </a:cubicBezTo>
                    <a:cubicBezTo>
                      <a:pt x="2" y="0"/>
                      <a:pt x="0" y="1"/>
                      <a:pt x="0" y="2"/>
                    </a:cubicBezTo>
                    <a:cubicBezTo>
                      <a:pt x="0" y="4"/>
                      <a:pt x="2" y="5"/>
                      <a:pt x="3" y="5"/>
                    </a:cubicBezTo>
                    <a:cubicBezTo>
                      <a:pt x="33" y="5"/>
                      <a:pt x="33" y="5"/>
                      <a:pt x="33" y="5"/>
                    </a:cubicBezTo>
                    <a:cubicBezTo>
                      <a:pt x="34" y="5"/>
                      <a:pt x="35" y="4"/>
                      <a:pt x="35" y="2"/>
                    </a:cubicBezTo>
                    <a:cubicBezTo>
                      <a:pt x="35" y="1"/>
                      <a:pt x="3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2" name="Freeform 66">
                <a:extLst>
                  <a:ext uri="{FF2B5EF4-FFF2-40B4-BE49-F238E27FC236}">
                    <a16:creationId xmlns:a16="http://schemas.microsoft.com/office/drawing/2014/main" id="{5E6B0F0E-9964-490D-8241-921A66B9FB69}"/>
                  </a:ext>
                </a:extLst>
              </p:cNvPr>
              <p:cNvSpPr>
                <a:spLocks/>
              </p:cNvSpPr>
              <p:nvPr/>
            </p:nvSpPr>
            <p:spPr bwMode="auto">
              <a:xfrm>
                <a:off x="382588" y="-1155700"/>
                <a:ext cx="136525" cy="26988"/>
              </a:xfrm>
              <a:custGeom>
                <a:avLst/>
                <a:gdLst>
                  <a:gd name="T0" fmla="*/ 23 w 25"/>
                  <a:gd name="T1" fmla="*/ 0 h 5"/>
                  <a:gd name="T2" fmla="*/ 3 w 25"/>
                  <a:gd name="T3" fmla="*/ 0 h 5"/>
                  <a:gd name="T4" fmla="*/ 0 w 25"/>
                  <a:gd name="T5" fmla="*/ 3 h 5"/>
                  <a:gd name="T6" fmla="*/ 3 w 25"/>
                  <a:gd name="T7" fmla="*/ 5 h 5"/>
                  <a:gd name="T8" fmla="*/ 23 w 25"/>
                  <a:gd name="T9" fmla="*/ 5 h 5"/>
                  <a:gd name="T10" fmla="*/ 25 w 25"/>
                  <a:gd name="T11" fmla="*/ 3 h 5"/>
                  <a:gd name="T12" fmla="*/ 23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3" y="0"/>
                    </a:moveTo>
                    <a:cubicBezTo>
                      <a:pt x="3" y="0"/>
                      <a:pt x="3" y="0"/>
                      <a:pt x="3" y="0"/>
                    </a:cubicBezTo>
                    <a:cubicBezTo>
                      <a:pt x="2" y="0"/>
                      <a:pt x="0" y="1"/>
                      <a:pt x="0" y="3"/>
                    </a:cubicBezTo>
                    <a:cubicBezTo>
                      <a:pt x="0" y="4"/>
                      <a:pt x="2" y="5"/>
                      <a:pt x="3" y="5"/>
                    </a:cubicBezTo>
                    <a:cubicBezTo>
                      <a:pt x="23" y="5"/>
                      <a:pt x="23" y="5"/>
                      <a:pt x="23" y="5"/>
                    </a:cubicBezTo>
                    <a:cubicBezTo>
                      <a:pt x="24" y="5"/>
                      <a:pt x="25" y="4"/>
                      <a:pt x="25" y="3"/>
                    </a:cubicBezTo>
                    <a:cubicBezTo>
                      <a:pt x="25" y="1"/>
                      <a:pt x="24"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33" name="Group 32">
            <a:extLst>
              <a:ext uri="{FF2B5EF4-FFF2-40B4-BE49-F238E27FC236}">
                <a16:creationId xmlns:a16="http://schemas.microsoft.com/office/drawing/2014/main" id="{BC69155E-D538-447B-834A-B40065F93B74}"/>
              </a:ext>
            </a:extLst>
          </p:cNvPr>
          <p:cNvGrpSpPr/>
          <p:nvPr/>
        </p:nvGrpSpPr>
        <p:grpSpPr>
          <a:xfrm>
            <a:off x="5173110" y="4170401"/>
            <a:ext cx="969171" cy="971549"/>
            <a:chOff x="7204075" y="-1846263"/>
            <a:chExt cx="1939925" cy="1944688"/>
          </a:xfrm>
        </p:grpSpPr>
        <p:sp>
          <p:nvSpPr>
            <p:cNvPr id="34" name="Oval 59">
              <a:extLst>
                <a:ext uri="{FF2B5EF4-FFF2-40B4-BE49-F238E27FC236}">
                  <a16:creationId xmlns:a16="http://schemas.microsoft.com/office/drawing/2014/main" id="{5B886CEC-90E6-489C-B644-CC393951C914}"/>
                </a:ext>
              </a:extLst>
            </p:cNvPr>
            <p:cNvSpPr>
              <a:spLocks noChangeArrowheads="1"/>
            </p:cNvSpPr>
            <p:nvPr/>
          </p:nvSpPr>
          <p:spPr bwMode="auto">
            <a:xfrm>
              <a:off x="7204075" y="-1846263"/>
              <a:ext cx="1939925" cy="1944688"/>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35" name="Group 34">
              <a:extLst>
                <a:ext uri="{FF2B5EF4-FFF2-40B4-BE49-F238E27FC236}">
                  <a16:creationId xmlns:a16="http://schemas.microsoft.com/office/drawing/2014/main" id="{51508963-6F6B-4A27-BBB3-17A88CF28343}"/>
                </a:ext>
              </a:extLst>
            </p:cNvPr>
            <p:cNvGrpSpPr/>
            <p:nvPr/>
          </p:nvGrpSpPr>
          <p:grpSpPr>
            <a:xfrm>
              <a:off x="7519988" y="-1506538"/>
              <a:ext cx="1312862" cy="1265238"/>
              <a:chOff x="7519988" y="-1506538"/>
              <a:chExt cx="1312862" cy="1265238"/>
            </a:xfrm>
          </p:grpSpPr>
          <p:sp>
            <p:nvSpPr>
              <p:cNvPr id="36" name="Freeform 67">
                <a:extLst>
                  <a:ext uri="{FF2B5EF4-FFF2-40B4-BE49-F238E27FC236}">
                    <a16:creationId xmlns:a16="http://schemas.microsoft.com/office/drawing/2014/main" id="{3433B49A-86DA-4C3E-9319-27E0569C70DC}"/>
                  </a:ext>
                </a:extLst>
              </p:cNvPr>
              <p:cNvSpPr>
                <a:spLocks/>
              </p:cNvSpPr>
              <p:nvPr/>
            </p:nvSpPr>
            <p:spPr bwMode="auto">
              <a:xfrm>
                <a:off x="7519988" y="-1484313"/>
                <a:ext cx="1176338" cy="1117600"/>
              </a:xfrm>
              <a:custGeom>
                <a:avLst/>
                <a:gdLst>
                  <a:gd name="T0" fmla="*/ 211 w 215"/>
                  <a:gd name="T1" fmla="*/ 164 h 204"/>
                  <a:gd name="T2" fmla="*/ 147 w 215"/>
                  <a:gd name="T3" fmla="*/ 199 h 204"/>
                  <a:gd name="T4" fmla="*/ 46 w 215"/>
                  <a:gd name="T5" fmla="*/ 10 h 204"/>
                  <a:gd name="T6" fmla="*/ 35 w 215"/>
                  <a:gd name="T7" fmla="*/ 1 h 204"/>
                  <a:gd name="T8" fmla="*/ 22 w 215"/>
                  <a:gd name="T9" fmla="*/ 3 h 204"/>
                  <a:gd name="T10" fmla="*/ 1 w 215"/>
                  <a:gd name="T11" fmla="*/ 14 h 204"/>
                  <a:gd name="T12" fmla="*/ 0 w 215"/>
                  <a:gd name="T13" fmla="*/ 17 h 204"/>
                  <a:gd name="T14" fmla="*/ 3 w 215"/>
                  <a:gd name="T15" fmla="*/ 18 h 204"/>
                  <a:gd name="T16" fmla="*/ 24 w 215"/>
                  <a:gd name="T17" fmla="*/ 7 h 204"/>
                  <a:gd name="T18" fmla="*/ 34 w 215"/>
                  <a:gd name="T19" fmla="*/ 6 h 204"/>
                  <a:gd name="T20" fmla="*/ 41 w 215"/>
                  <a:gd name="T21" fmla="*/ 12 h 204"/>
                  <a:gd name="T22" fmla="*/ 144 w 215"/>
                  <a:gd name="T23" fmla="*/ 203 h 204"/>
                  <a:gd name="T24" fmla="*/ 146 w 215"/>
                  <a:gd name="T25" fmla="*/ 204 h 204"/>
                  <a:gd name="T26" fmla="*/ 146 w 215"/>
                  <a:gd name="T27" fmla="*/ 204 h 204"/>
                  <a:gd name="T28" fmla="*/ 148 w 215"/>
                  <a:gd name="T29" fmla="*/ 204 h 204"/>
                  <a:gd name="T30" fmla="*/ 213 w 215"/>
                  <a:gd name="T31" fmla="*/ 168 h 204"/>
                  <a:gd name="T32" fmla="*/ 214 w 215"/>
                  <a:gd name="T33" fmla="*/ 165 h 204"/>
                  <a:gd name="T34" fmla="*/ 211 w 215"/>
                  <a:gd name="T35"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204">
                    <a:moveTo>
                      <a:pt x="211" y="164"/>
                    </a:moveTo>
                    <a:cubicBezTo>
                      <a:pt x="147" y="199"/>
                      <a:pt x="147" y="199"/>
                      <a:pt x="147" y="199"/>
                    </a:cubicBezTo>
                    <a:cubicBezTo>
                      <a:pt x="46" y="10"/>
                      <a:pt x="46" y="10"/>
                      <a:pt x="46" y="10"/>
                    </a:cubicBezTo>
                    <a:cubicBezTo>
                      <a:pt x="43" y="6"/>
                      <a:pt x="40" y="3"/>
                      <a:pt x="35" y="1"/>
                    </a:cubicBezTo>
                    <a:cubicBezTo>
                      <a:pt x="31" y="0"/>
                      <a:pt x="26" y="1"/>
                      <a:pt x="22" y="3"/>
                    </a:cubicBezTo>
                    <a:cubicBezTo>
                      <a:pt x="1" y="14"/>
                      <a:pt x="1" y="14"/>
                      <a:pt x="1" y="14"/>
                    </a:cubicBezTo>
                    <a:cubicBezTo>
                      <a:pt x="0" y="15"/>
                      <a:pt x="0" y="16"/>
                      <a:pt x="0" y="17"/>
                    </a:cubicBezTo>
                    <a:cubicBezTo>
                      <a:pt x="1" y="18"/>
                      <a:pt x="2" y="19"/>
                      <a:pt x="3" y="18"/>
                    </a:cubicBezTo>
                    <a:cubicBezTo>
                      <a:pt x="24" y="7"/>
                      <a:pt x="24" y="7"/>
                      <a:pt x="24" y="7"/>
                    </a:cubicBezTo>
                    <a:cubicBezTo>
                      <a:pt x="27" y="5"/>
                      <a:pt x="31" y="5"/>
                      <a:pt x="34" y="6"/>
                    </a:cubicBezTo>
                    <a:cubicBezTo>
                      <a:pt x="37" y="7"/>
                      <a:pt x="40" y="9"/>
                      <a:pt x="41" y="12"/>
                    </a:cubicBezTo>
                    <a:cubicBezTo>
                      <a:pt x="144" y="203"/>
                      <a:pt x="144" y="203"/>
                      <a:pt x="144" y="203"/>
                    </a:cubicBezTo>
                    <a:cubicBezTo>
                      <a:pt x="145" y="203"/>
                      <a:pt x="145" y="204"/>
                      <a:pt x="146" y="204"/>
                    </a:cubicBezTo>
                    <a:cubicBezTo>
                      <a:pt x="146" y="204"/>
                      <a:pt x="146" y="204"/>
                      <a:pt x="146" y="204"/>
                    </a:cubicBezTo>
                    <a:cubicBezTo>
                      <a:pt x="147" y="204"/>
                      <a:pt x="147" y="204"/>
                      <a:pt x="148" y="204"/>
                    </a:cubicBezTo>
                    <a:cubicBezTo>
                      <a:pt x="213" y="168"/>
                      <a:pt x="213" y="168"/>
                      <a:pt x="213" y="168"/>
                    </a:cubicBezTo>
                    <a:cubicBezTo>
                      <a:pt x="215" y="168"/>
                      <a:pt x="215" y="166"/>
                      <a:pt x="214" y="165"/>
                    </a:cubicBezTo>
                    <a:cubicBezTo>
                      <a:pt x="214" y="164"/>
                      <a:pt x="212" y="164"/>
                      <a:pt x="211"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7" name="Freeform 68">
                <a:extLst>
                  <a:ext uri="{FF2B5EF4-FFF2-40B4-BE49-F238E27FC236}">
                    <a16:creationId xmlns:a16="http://schemas.microsoft.com/office/drawing/2014/main" id="{3B26AF20-9BF9-45A0-BD5B-8A7C07664112}"/>
                  </a:ext>
                </a:extLst>
              </p:cNvPr>
              <p:cNvSpPr>
                <a:spLocks noEditPoints="1"/>
              </p:cNvSpPr>
              <p:nvPr/>
            </p:nvSpPr>
            <p:spPr bwMode="auto">
              <a:xfrm>
                <a:off x="8045450" y="-422275"/>
                <a:ext cx="190500" cy="180975"/>
              </a:xfrm>
              <a:custGeom>
                <a:avLst/>
                <a:gdLst>
                  <a:gd name="T0" fmla="*/ 18 w 35"/>
                  <a:gd name="T1" fmla="*/ 0 h 33"/>
                  <a:gd name="T2" fmla="*/ 11 w 35"/>
                  <a:gd name="T3" fmla="*/ 2 h 33"/>
                  <a:gd name="T4" fmla="*/ 4 w 35"/>
                  <a:gd name="T5" fmla="*/ 24 h 33"/>
                  <a:gd name="T6" fmla="*/ 19 w 35"/>
                  <a:gd name="T7" fmla="*/ 33 h 33"/>
                  <a:gd name="T8" fmla="*/ 26 w 35"/>
                  <a:gd name="T9" fmla="*/ 31 h 33"/>
                  <a:gd name="T10" fmla="*/ 34 w 35"/>
                  <a:gd name="T11" fmla="*/ 21 h 33"/>
                  <a:gd name="T12" fmla="*/ 33 w 35"/>
                  <a:gd name="T13" fmla="*/ 9 h 33"/>
                  <a:gd name="T14" fmla="*/ 18 w 35"/>
                  <a:gd name="T15" fmla="*/ 0 h 33"/>
                  <a:gd name="T16" fmla="*/ 30 w 35"/>
                  <a:gd name="T17" fmla="*/ 20 h 33"/>
                  <a:gd name="T18" fmla="*/ 24 w 35"/>
                  <a:gd name="T19" fmla="*/ 27 h 33"/>
                  <a:gd name="T20" fmla="*/ 19 w 35"/>
                  <a:gd name="T21" fmla="*/ 28 h 33"/>
                  <a:gd name="T22" fmla="*/ 8 w 35"/>
                  <a:gd name="T23" fmla="*/ 22 h 33"/>
                  <a:gd name="T24" fmla="*/ 13 w 35"/>
                  <a:gd name="T25" fmla="*/ 6 h 33"/>
                  <a:gd name="T26" fmla="*/ 18 w 35"/>
                  <a:gd name="T27" fmla="*/ 5 h 33"/>
                  <a:gd name="T28" fmla="*/ 29 w 35"/>
                  <a:gd name="T29" fmla="*/ 11 h 33"/>
                  <a:gd name="T30" fmla="*/ 30 w 35"/>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3">
                    <a:moveTo>
                      <a:pt x="18" y="0"/>
                    </a:moveTo>
                    <a:cubicBezTo>
                      <a:pt x="16" y="0"/>
                      <a:pt x="13" y="1"/>
                      <a:pt x="11" y="2"/>
                    </a:cubicBezTo>
                    <a:cubicBezTo>
                      <a:pt x="3" y="6"/>
                      <a:pt x="0" y="16"/>
                      <a:pt x="4" y="24"/>
                    </a:cubicBezTo>
                    <a:cubicBezTo>
                      <a:pt x="7" y="30"/>
                      <a:pt x="13" y="33"/>
                      <a:pt x="19" y="33"/>
                    </a:cubicBezTo>
                    <a:cubicBezTo>
                      <a:pt x="21" y="33"/>
                      <a:pt x="24" y="32"/>
                      <a:pt x="26" y="31"/>
                    </a:cubicBezTo>
                    <a:cubicBezTo>
                      <a:pt x="30" y="29"/>
                      <a:pt x="33" y="25"/>
                      <a:pt x="34" y="21"/>
                    </a:cubicBezTo>
                    <a:cubicBezTo>
                      <a:pt x="35" y="17"/>
                      <a:pt x="35" y="13"/>
                      <a:pt x="33" y="9"/>
                    </a:cubicBezTo>
                    <a:cubicBezTo>
                      <a:pt x="30" y="4"/>
                      <a:pt x="24" y="0"/>
                      <a:pt x="18" y="0"/>
                    </a:cubicBezTo>
                    <a:close/>
                    <a:moveTo>
                      <a:pt x="30" y="20"/>
                    </a:moveTo>
                    <a:cubicBezTo>
                      <a:pt x="29" y="23"/>
                      <a:pt x="27" y="25"/>
                      <a:pt x="24" y="27"/>
                    </a:cubicBezTo>
                    <a:cubicBezTo>
                      <a:pt x="22" y="28"/>
                      <a:pt x="20" y="28"/>
                      <a:pt x="19" y="28"/>
                    </a:cubicBezTo>
                    <a:cubicBezTo>
                      <a:pt x="14" y="28"/>
                      <a:pt x="10" y="26"/>
                      <a:pt x="8" y="22"/>
                    </a:cubicBezTo>
                    <a:cubicBezTo>
                      <a:pt x="5" y="16"/>
                      <a:pt x="7" y="9"/>
                      <a:pt x="13" y="6"/>
                    </a:cubicBezTo>
                    <a:cubicBezTo>
                      <a:pt x="15" y="5"/>
                      <a:pt x="17" y="5"/>
                      <a:pt x="18" y="5"/>
                    </a:cubicBezTo>
                    <a:cubicBezTo>
                      <a:pt x="23" y="5"/>
                      <a:pt x="27" y="7"/>
                      <a:pt x="29" y="11"/>
                    </a:cubicBezTo>
                    <a:cubicBezTo>
                      <a:pt x="30" y="14"/>
                      <a:pt x="31" y="17"/>
                      <a:pt x="3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8" name="Freeform 69">
                <a:extLst>
                  <a:ext uri="{FF2B5EF4-FFF2-40B4-BE49-F238E27FC236}">
                    <a16:creationId xmlns:a16="http://schemas.microsoft.com/office/drawing/2014/main" id="{334B909A-51C0-491F-91F6-67D49BE45590}"/>
                  </a:ext>
                </a:extLst>
              </p:cNvPr>
              <p:cNvSpPr>
                <a:spLocks noEditPoints="1"/>
              </p:cNvSpPr>
              <p:nvPr/>
            </p:nvSpPr>
            <p:spPr bwMode="auto">
              <a:xfrm>
                <a:off x="7962900" y="-1506538"/>
                <a:ext cx="869950" cy="1003300"/>
              </a:xfrm>
              <a:custGeom>
                <a:avLst/>
                <a:gdLst>
                  <a:gd name="T0" fmla="*/ 158 w 159"/>
                  <a:gd name="T1" fmla="*/ 135 h 183"/>
                  <a:gd name="T2" fmla="*/ 86 w 159"/>
                  <a:gd name="T3" fmla="*/ 2 h 183"/>
                  <a:gd name="T4" fmla="*/ 84 w 159"/>
                  <a:gd name="T5" fmla="*/ 0 h 183"/>
                  <a:gd name="T6" fmla="*/ 83 w 159"/>
                  <a:gd name="T7" fmla="*/ 1 h 183"/>
                  <a:gd name="T8" fmla="*/ 1 w 159"/>
                  <a:gd name="T9" fmla="*/ 45 h 183"/>
                  <a:gd name="T10" fmla="*/ 0 w 159"/>
                  <a:gd name="T11" fmla="*/ 48 h 183"/>
                  <a:gd name="T12" fmla="*/ 72 w 159"/>
                  <a:gd name="T13" fmla="*/ 181 h 183"/>
                  <a:gd name="T14" fmla="*/ 74 w 159"/>
                  <a:gd name="T15" fmla="*/ 183 h 183"/>
                  <a:gd name="T16" fmla="*/ 74 w 159"/>
                  <a:gd name="T17" fmla="*/ 183 h 183"/>
                  <a:gd name="T18" fmla="*/ 76 w 159"/>
                  <a:gd name="T19" fmla="*/ 182 h 183"/>
                  <a:gd name="T20" fmla="*/ 157 w 159"/>
                  <a:gd name="T21" fmla="*/ 138 h 183"/>
                  <a:gd name="T22" fmla="*/ 158 w 159"/>
                  <a:gd name="T23" fmla="*/ 135 h 183"/>
                  <a:gd name="T24" fmla="*/ 83 w 159"/>
                  <a:gd name="T25" fmla="*/ 6 h 183"/>
                  <a:gd name="T26" fmla="*/ 117 w 159"/>
                  <a:gd name="T27" fmla="*/ 69 h 183"/>
                  <a:gd name="T28" fmla="*/ 39 w 159"/>
                  <a:gd name="T29" fmla="*/ 110 h 183"/>
                  <a:gd name="T30" fmla="*/ 6 w 159"/>
                  <a:gd name="T31" fmla="*/ 48 h 183"/>
                  <a:gd name="T32" fmla="*/ 83 w 159"/>
                  <a:gd name="T33" fmla="*/ 6 h 183"/>
                  <a:gd name="T34" fmla="*/ 75 w 159"/>
                  <a:gd name="T35" fmla="*/ 177 h 183"/>
                  <a:gd name="T36" fmla="*/ 42 w 159"/>
                  <a:gd name="T37" fmla="*/ 114 h 183"/>
                  <a:gd name="T38" fmla="*/ 119 w 159"/>
                  <a:gd name="T39" fmla="*/ 73 h 183"/>
                  <a:gd name="T40" fmla="*/ 153 w 159"/>
                  <a:gd name="T41" fmla="*/ 135 h 183"/>
                  <a:gd name="T42" fmla="*/ 75 w 159"/>
                  <a:gd name="T43" fmla="*/ 1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83">
                    <a:moveTo>
                      <a:pt x="158" y="135"/>
                    </a:moveTo>
                    <a:cubicBezTo>
                      <a:pt x="86" y="2"/>
                      <a:pt x="86" y="2"/>
                      <a:pt x="86" y="2"/>
                    </a:cubicBezTo>
                    <a:cubicBezTo>
                      <a:pt x="86" y="1"/>
                      <a:pt x="85" y="1"/>
                      <a:pt x="84" y="0"/>
                    </a:cubicBezTo>
                    <a:cubicBezTo>
                      <a:pt x="84" y="0"/>
                      <a:pt x="83" y="0"/>
                      <a:pt x="83" y="1"/>
                    </a:cubicBezTo>
                    <a:cubicBezTo>
                      <a:pt x="1" y="45"/>
                      <a:pt x="1" y="45"/>
                      <a:pt x="1" y="45"/>
                    </a:cubicBezTo>
                    <a:cubicBezTo>
                      <a:pt x="0" y="45"/>
                      <a:pt x="0" y="47"/>
                      <a:pt x="0" y="48"/>
                    </a:cubicBezTo>
                    <a:cubicBezTo>
                      <a:pt x="72" y="181"/>
                      <a:pt x="72" y="181"/>
                      <a:pt x="72" y="181"/>
                    </a:cubicBezTo>
                    <a:cubicBezTo>
                      <a:pt x="73" y="182"/>
                      <a:pt x="73" y="182"/>
                      <a:pt x="74" y="183"/>
                    </a:cubicBezTo>
                    <a:cubicBezTo>
                      <a:pt x="74" y="183"/>
                      <a:pt x="74" y="183"/>
                      <a:pt x="74" y="183"/>
                    </a:cubicBezTo>
                    <a:cubicBezTo>
                      <a:pt x="75" y="183"/>
                      <a:pt x="75" y="183"/>
                      <a:pt x="76" y="182"/>
                    </a:cubicBezTo>
                    <a:cubicBezTo>
                      <a:pt x="157" y="138"/>
                      <a:pt x="157" y="138"/>
                      <a:pt x="157" y="138"/>
                    </a:cubicBezTo>
                    <a:cubicBezTo>
                      <a:pt x="158" y="138"/>
                      <a:pt x="159" y="136"/>
                      <a:pt x="158" y="135"/>
                    </a:cubicBezTo>
                    <a:close/>
                    <a:moveTo>
                      <a:pt x="83" y="6"/>
                    </a:moveTo>
                    <a:cubicBezTo>
                      <a:pt x="117" y="69"/>
                      <a:pt x="117" y="69"/>
                      <a:pt x="117" y="69"/>
                    </a:cubicBezTo>
                    <a:cubicBezTo>
                      <a:pt x="39" y="110"/>
                      <a:pt x="39" y="110"/>
                      <a:pt x="39" y="110"/>
                    </a:cubicBezTo>
                    <a:cubicBezTo>
                      <a:pt x="6" y="48"/>
                      <a:pt x="6" y="48"/>
                      <a:pt x="6" y="48"/>
                    </a:cubicBezTo>
                    <a:lnTo>
                      <a:pt x="83" y="6"/>
                    </a:lnTo>
                    <a:close/>
                    <a:moveTo>
                      <a:pt x="75" y="177"/>
                    </a:moveTo>
                    <a:cubicBezTo>
                      <a:pt x="42" y="114"/>
                      <a:pt x="42" y="114"/>
                      <a:pt x="42" y="114"/>
                    </a:cubicBezTo>
                    <a:cubicBezTo>
                      <a:pt x="119" y="73"/>
                      <a:pt x="119" y="73"/>
                      <a:pt x="119" y="73"/>
                    </a:cubicBezTo>
                    <a:cubicBezTo>
                      <a:pt x="153" y="135"/>
                      <a:pt x="153" y="135"/>
                      <a:pt x="153" y="135"/>
                    </a:cubicBezTo>
                    <a:lnTo>
                      <a:pt x="75"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9" name="Freeform 70">
                <a:extLst>
                  <a:ext uri="{FF2B5EF4-FFF2-40B4-BE49-F238E27FC236}">
                    <a16:creationId xmlns:a16="http://schemas.microsoft.com/office/drawing/2014/main" id="{13EF687D-E81D-48F9-9906-4C99F6FE10D5}"/>
                  </a:ext>
                </a:extLst>
              </p:cNvPr>
              <p:cNvSpPr>
                <a:spLocks/>
              </p:cNvSpPr>
              <p:nvPr/>
            </p:nvSpPr>
            <p:spPr bwMode="auto">
              <a:xfrm>
                <a:off x="8132763" y="-1341438"/>
                <a:ext cx="234950" cy="136525"/>
              </a:xfrm>
              <a:custGeom>
                <a:avLst/>
                <a:gdLst>
                  <a:gd name="T0" fmla="*/ 42 w 43"/>
                  <a:gd name="T1" fmla="*/ 4 h 25"/>
                  <a:gd name="T2" fmla="*/ 43 w 43"/>
                  <a:gd name="T3" fmla="*/ 1 h 25"/>
                  <a:gd name="T4" fmla="*/ 40 w 43"/>
                  <a:gd name="T5" fmla="*/ 0 h 25"/>
                  <a:gd name="T6" fmla="*/ 2 w 43"/>
                  <a:gd name="T7" fmla="*/ 21 h 25"/>
                  <a:gd name="T8" fmla="*/ 1 w 43"/>
                  <a:gd name="T9" fmla="*/ 24 h 25"/>
                  <a:gd name="T10" fmla="*/ 3 w 43"/>
                  <a:gd name="T11" fmla="*/ 25 h 25"/>
                  <a:gd name="T12" fmla="*/ 4 w 43"/>
                  <a:gd name="T13" fmla="*/ 25 h 25"/>
                  <a:gd name="T14" fmla="*/ 42 w 43"/>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42" y="4"/>
                    </a:moveTo>
                    <a:cubicBezTo>
                      <a:pt x="43" y="4"/>
                      <a:pt x="43" y="2"/>
                      <a:pt x="43" y="1"/>
                    </a:cubicBezTo>
                    <a:cubicBezTo>
                      <a:pt x="42" y="0"/>
                      <a:pt x="41" y="0"/>
                      <a:pt x="40" y="0"/>
                    </a:cubicBezTo>
                    <a:cubicBezTo>
                      <a:pt x="2" y="21"/>
                      <a:pt x="2" y="21"/>
                      <a:pt x="2" y="21"/>
                    </a:cubicBezTo>
                    <a:cubicBezTo>
                      <a:pt x="0" y="21"/>
                      <a:pt x="0" y="23"/>
                      <a:pt x="1" y="24"/>
                    </a:cubicBezTo>
                    <a:cubicBezTo>
                      <a:pt x="1" y="25"/>
                      <a:pt x="2" y="25"/>
                      <a:pt x="3" y="25"/>
                    </a:cubicBezTo>
                    <a:cubicBezTo>
                      <a:pt x="3" y="25"/>
                      <a:pt x="3" y="25"/>
                      <a:pt x="4" y="25"/>
                    </a:cubicBezTo>
                    <a:lnTo>
                      <a:pt x="4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40" name="Freeform 71">
                <a:extLst>
                  <a:ext uri="{FF2B5EF4-FFF2-40B4-BE49-F238E27FC236}">
                    <a16:creationId xmlns:a16="http://schemas.microsoft.com/office/drawing/2014/main" id="{B9B99F70-53B4-48D0-AE66-F1F053238BF2}"/>
                  </a:ext>
                </a:extLst>
              </p:cNvPr>
              <p:cNvSpPr>
                <a:spLocks/>
              </p:cNvSpPr>
              <p:nvPr/>
            </p:nvSpPr>
            <p:spPr bwMode="auto">
              <a:xfrm>
                <a:off x="8329613" y="-981075"/>
                <a:ext cx="234950" cy="138113"/>
              </a:xfrm>
              <a:custGeom>
                <a:avLst/>
                <a:gdLst>
                  <a:gd name="T0" fmla="*/ 43 w 43"/>
                  <a:gd name="T1" fmla="*/ 1 h 25"/>
                  <a:gd name="T2" fmla="*/ 39 w 43"/>
                  <a:gd name="T3" fmla="*/ 0 h 25"/>
                  <a:gd name="T4" fmla="*/ 1 w 43"/>
                  <a:gd name="T5" fmla="*/ 21 h 25"/>
                  <a:gd name="T6" fmla="*/ 0 w 43"/>
                  <a:gd name="T7" fmla="*/ 24 h 25"/>
                  <a:gd name="T8" fmla="*/ 2 w 43"/>
                  <a:gd name="T9" fmla="*/ 25 h 25"/>
                  <a:gd name="T10" fmla="*/ 3 w 43"/>
                  <a:gd name="T11" fmla="*/ 25 h 25"/>
                  <a:gd name="T12" fmla="*/ 42 w 43"/>
                  <a:gd name="T13" fmla="*/ 4 h 25"/>
                  <a:gd name="T14" fmla="*/ 43 w 43"/>
                  <a:gd name="T15" fmla="*/ 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43" y="1"/>
                    </a:moveTo>
                    <a:cubicBezTo>
                      <a:pt x="42" y="0"/>
                      <a:pt x="41" y="0"/>
                      <a:pt x="39" y="0"/>
                    </a:cubicBezTo>
                    <a:cubicBezTo>
                      <a:pt x="1" y="21"/>
                      <a:pt x="1" y="21"/>
                      <a:pt x="1" y="21"/>
                    </a:cubicBezTo>
                    <a:cubicBezTo>
                      <a:pt x="0" y="22"/>
                      <a:pt x="0" y="23"/>
                      <a:pt x="0" y="24"/>
                    </a:cubicBezTo>
                    <a:cubicBezTo>
                      <a:pt x="1" y="25"/>
                      <a:pt x="2" y="25"/>
                      <a:pt x="2" y="25"/>
                    </a:cubicBezTo>
                    <a:cubicBezTo>
                      <a:pt x="3" y="25"/>
                      <a:pt x="3" y="25"/>
                      <a:pt x="3" y="25"/>
                    </a:cubicBezTo>
                    <a:cubicBezTo>
                      <a:pt x="42" y="4"/>
                      <a:pt x="42" y="4"/>
                      <a:pt x="42" y="4"/>
                    </a:cubicBezTo>
                    <a:cubicBezTo>
                      <a:pt x="43" y="4"/>
                      <a:pt x="43"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sp>
        <p:nvSpPr>
          <p:cNvPr id="42" name="Oval 60">
            <a:extLst>
              <a:ext uri="{FF2B5EF4-FFF2-40B4-BE49-F238E27FC236}">
                <a16:creationId xmlns:a16="http://schemas.microsoft.com/office/drawing/2014/main" id="{F5A6F628-7DAD-433E-BC3E-CD89A5140616}"/>
              </a:ext>
            </a:extLst>
          </p:cNvPr>
          <p:cNvSpPr>
            <a:spLocks noChangeArrowheads="1"/>
          </p:cNvSpPr>
          <p:nvPr/>
        </p:nvSpPr>
        <p:spPr bwMode="auto">
          <a:xfrm>
            <a:off x="2824930" y="3295407"/>
            <a:ext cx="966792" cy="971549"/>
          </a:xfrm>
          <a:prstGeom prst="ellipse">
            <a:avLst/>
          </a:pr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51" name="Group 50">
            <a:extLst>
              <a:ext uri="{FF2B5EF4-FFF2-40B4-BE49-F238E27FC236}">
                <a16:creationId xmlns:a16="http://schemas.microsoft.com/office/drawing/2014/main" id="{895C5E67-9BCB-4E0B-914B-11322396585F}"/>
              </a:ext>
            </a:extLst>
          </p:cNvPr>
          <p:cNvGrpSpPr/>
          <p:nvPr/>
        </p:nvGrpSpPr>
        <p:grpSpPr>
          <a:xfrm>
            <a:off x="977500" y="2431109"/>
            <a:ext cx="966789" cy="968376"/>
            <a:chOff x="2552700" y="-1971675"/>
            <a:chExt cx="1935163" cy="1938338"/>
          </a:xfrm>
        </p:grpSpPr>
        <p:sp>
          <p:nvSpPr>
            <p:cNvPr id="52" name="Oval 62">
              <a:extLst>
                <a:ext uri="{FF2B5EF4-FFF2-40B4-BE49-F238E27FC236}">
                  <a16:creationId xmlns:a16="http://schemas.microsoft.com/office/drawing/2014/main" id="{3E21225A-1FB7-4293-A56D-412EA2F13B5B}"/>
                </a:ext>
              </a:extLst>
            </p:cNvPr>
            <p:cNvSpPr>
              <a:spLocks noChangeArrowheads="1"/>
            </p:cNvSpPr>
            <p:nvPr/>
          </p:nvSpPr>
          <p:spPr bwMode="auto">
            <a:xfrm>
              <a:off x="2552700" y="-1971675"/>
              <a:ext cx="1935163" cy="1938338"/>
            </a:xfrm>
            <a:prstGeom prst="ellipse">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53" name="Group 52">
              <a:extLst>
                <a:ext uri="{FF2B5EF4-FFF2-40B4-BE49-F238E27FC236}">
                  <a16:creationId xmlns:a16="http://schemas.microsoft.com/office/drawing/2014/main" id="{A6461C25-F610-43CF-B827-B785AA827926}"/>
                </a:ext>
              </a:extLst>
            </p:cNvPr>
            <p:cNvGrpSpPr/>
            <p:nvPr/>
          </p:nvGrpSpPr>
          <p:grpSpPr>
            <a:xfrm>
              <a:off x="2908300" y="-1620838"/>
              <a:ext cx="1228725" cy="1236663"/>
              <a:chOff x="2908300" y="-1620838"/>
              <a:chExt cx="1228725" cy="1236663"/>
            </a:xfrm>
          </p:grpSpPr>
          <p:sp>
            <p:nvSpPr>
              <p:cNvPr id="54" name="Freeform 79">
                <a:extLst>
                  <a:ext uri="{FF2B5EF4-FFF2-40B4-BE49-F238E27FC236}">
                    <a16:creationId xmlns:a16="http://schemas.microsoft.com/office/drawing/2014/main" id="{BF13F597-2F01-4DAA-A9B3-543CC97A590E}"/>
                  </a:ext>
                </a:extLst>
              </p:cNvPr>
              <p:cNvSpPr>
                <a:spLocks noEditPoints="1"/>
              </p:cNvSpPr>
              <p:nvPr/>
            </p:nvSpPr>
            <p:spPr bwMode="auto">
              <a:xfrm>
                <a:off x="3055938" y="-1620838"/>
                <a:ext cx="234950" cy="234950"/>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5" name="Freeform 80">
                <a:extLst>
                  <a:ext uri="{FF2B5EF4-FFF2-40B4-BE49-F238E27FC236}">
                    <a16:creationId xmlns:a16="http://schemas.microsoft.com/office/drawing/2014/main" id="{061CE33D-B5BF-4FE6-A67F-B2FD01C87902}"/>
                  </a:ext>
                </a:extLst>
              </p:cNvPr>
              <p:cNvSpPr>
                <a:spLocks noEditPoints="1"/>
              </p:cNvSpPr>
              <p:nvPr/>
            </p:nvSpPr>
            <p:spPr bwMode="auto">
              <a:xfrm>
                <a:off x="3749675" y="-1620838"/>
                <a:ext cx="234950" cy="234950"/>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56" name="Freeform 81">
                <a:extLst>
                  <a:ext uri="{FF2B5EF4-FFF2-40B4-BE49-F238E27FC236}">
                    <a16:creationId xmlns:a16="http://schemas.microsoft.com/office/drawing/2014/main" id="{C1DE1062-4F4C-4024-B876-3C567974402C}"/>
                  </a:ext>
                </a:extLst>
              </p:cNvPr>
              <p:cNvSpPr>
                <a:spLocks noEditPoints="1"/>
              </p:cNvSpPr>
              <p:nvPr/>
            </p:nvSpPr>
            <p:spPr bwMode="auto">
              <a:xfrm>
                <a:off x="2908300" y="-1358900"/>
                <a:ext cx="1228725" cy="974725"/>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sp>
        <p:nvSpPr>
          <p:cNvPr id="57" name="Rectangle 56">
            <a:extLst>
              <a:ext uri="{FF2B5EF4-FFF2-40B4-BE49-F238E27FC236}">
                <a16:creationId xmlns:a16="http://schemas.microsoft.com/office/drawing/2014/main" id="{A2396DAB-DDC3-4678-96EE-D7FD99CFE24A}"/>
              </a:ext>
            </a:extLst>
          </p:cNvPr>
          <p:cNvSpPr/>
          <p:nvPr/>
        </p:nvSpPr>
        <p:spPr>
          <a:xfrm>
            <a:off x="2715180" y="4385841"/>
            <a:ext cx="2191012" cy="602857"/>
          </a:xfrm>
          <a:prstGeom prst="rect">
            <a:avLst/>
          </a:prstGeom>
        </p:spPr>
        <p:txBody>
          <a:bodyPr wrap="square" lIns="0" tIns="0" rIns="0" bIns="0">
            <a:spAutoFit/>
          </a:bodyPr>
          <a:lstStyle/>
          <a:p>
            <a:pPr>
              <a:lnSpc>
                <a:spcPct val="89000"/>
              </a:lnSpc>
            </a:pPr>
            <a:r>
              <a:rPr lang="lt-LT" sz="1467" dirty="0"/>
              <a:t>Kvalifikacijos reikalavimai</a:t>
            </a:r>
          </a:p>
          <a:p>
            <a:pPr>
              <a:lnSpc>
                <a:spcPct val="89000"/>
              </a:lnSpc>
            </a:pPr>
            <a:r>
              <a:rPr lang="lt-LT" sz="1467" dirty="0"/>
              <a:t>Techninė specifikacija</a:t>
            </a:r>
          </a:p>
          <a:p>
            <a:pPr>
              <a:lnSpc>
                <a:spcPct val="89000"/>
              </a:lnSpc>
            </a:pPr>
            <a:r>
              <a:rPr lang="lt-LT" sz="1467" dirty="0"/>
              <a:t>Vertinimo kriterijai</a:t>
            </a:r>
          </a:p>
        </p:txBody>
      </p:sp>
      <p:sp>
        <p:nvSpPr>
          <p:cNvPr id="58" name="Rectangle 57">
            <a:extLst>
              <a:ext uri="{FF2B5EF4-FFF2-40B4-BE49-F238E27FC236}">
                <a16:creationId xmlns:a16="http://schemas.microsoft.com/office/drawing/2014/main" id="{91D2A695-5200-44A8-A390-BCB12439CA3C}"/>
              </a:ext>
            </a:extLst>
          </p:cNvPr>
          <p:cNvSpPr/>
          <p:nvPr/>
        </p:nvSpPr>
        <p:spPr>
          <a:xfrm>
            <a:off x="5220580" y="5220169"/>
            <a:ext cx="2766467" cy="401905"/>
          </a:xfrm>
          <a:prstGeom prst="rect">
            <a:avLst/>
          </a:prstGeom>
        </p:spPr>
        <p:txBody>
          <a:bodyPr wrap="square" lIns="0" tIns="0" rIns="0" bIns="0">
            <a:spAutoFit/>
          </a:bodyPr>
          <a:lstStyle/>
          <a:p>
            <a:pPr>
              <a:lnSpc>
                <a:spcPct val="89000"/>
              </a:lnSpc>
            </a:pPr>
            <a:r>
              <a:rPr lang="lt-LT" sz="1467" dirty="0"/>
              <a:t>Kvalifikacijos reikalavimų, sutarčių atnaujinimas</a:t>
            </a:r>
            <a:endParaRPr lang="en-US" sz="1467" dirty="0"/>
          </a:p>
        </p:txBody>
      </p:sp>
      <p:sp>
        <p:nvSpPr>
          <p:cNvPr id="59" name="Rectangle 58">
            <a:extLst>
              <a:ext uri="{FF2B5EF4-FFF2-40B4-BE49-F238E27FC236}">
                <a16:creationId xmlns:a16="http://schemas.microsoft.com/office/drawing/2014/main" id="{19AC359B-77EC-47F9-A16F-1FA3EC0033DC}"/>
              </a:ext>
            </a:extLst>
          </p:cNvPr>
          <p:cNvSpPr/>
          <p:nvPr/>
        </p:nvSpPr>
        <p:spPr>
          <a:xfrm>
            <a:off x="8688295" y="5862023"/>
            <a:ext cx="2622711" cy="401905"/>
          </a:xfrm>
          <a:prstGeom prst="rect">
            <a:avLst/>
          </a:prstGeom>
        </p:spPr>
        <p:txBody>
          <a:bodyPr wrap="square" lIns="0" tIns="0" rIns="0" bIns="0">
            <a:spAutoFit/>
          </a:bodyPr>
          <a:lstStyle/>
          <a:p>
            <a:pPr>
              <a:lnSpc>
                <a:spcPct val="89000"/>
              </a:lnSpc>
            </a:pPr>
            <a:r>
              <a:rPr lang="lt-LT" sz="1467" dirty="0"/>
              <a:t>Esamų sutarčių ir techninių specifikacijų atnaujinimas</a:t>
            </a:r>
            <a:endParaRPr lang="en-US" sz="1467" dirty="0"/>
          </a:p>
        </p:txBody>
      </p:sp>
      <p:sp useBgFill="1">
        <p:nvSpPr>
          <p:cNvPr id="72" name="Oval 71">
            <a:extLst>
              <a:ext uri="{FF2B5EF4-FFF2-40B4-BE49-F238E27FC236}">
                <a16:creationId xmlns:a16="http://schemas.microsoft.com/office/drawing/2014/main" id="{F13B4ACA-1927-40B0-9470-CFBE54759FD0}"/>
              </a:ext>
            </a:extLst>
          </p:cNvPr>
          <p:cNvSpPr/>
          <p:nvPr/>
        </p:nvSpPr>
        <p:spPr>
          <a:xfrm>
            <a:off x="6039738" y="2537344"/>
            <a:ext cx="499376" cy="503372"/>
          </a:xfrm>
          <a:prstGeom prst="ellipse">
            <a:avLst/>
          </a:prstGeom>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867" dirty="0">
                <a:solidFill>
                  <a:schemeClr val="tx1"/>
                </a:solidFill>
              </a:rPr>
              <a:t>0</a:t>
            </a:r>
            <a:r>
              <a:rPr lang="lt-LT" sz="1867" dirty="0">
                <a:solidFill>
                  <a:schemeClr val="tx1"/>
                </a:solidFill>
              </a:rPr>
              <a:t>2</a:t>
            </a:r>
            <a:endParaRPr lang="en-US" sz="1867" dirty="0">
              <a:solidFill>
                <a:schemeClr val="tx1"/>
              </a:solidFill>
            </a:endParaRPr>
          </a:p>
        </p:txBody>
      </p:sp>
      <p:sp>
        <p:nvSpPr>
          <p:cNvPr id="73" name="Freeform 96">
            <a:extLst>
              <a:ext uri="{FF2B5EF4-FFF2-40B4-BE49-F238E27FC236}">
                <a16:creationId xmlns:a16="http://schemas.microsoft.com/office/drawing/2014/main" id="{53A065E9-FBA1-469F-88C3-E4F3F94187CC}"/>
              </a:ext>
            </a:extLst>
          </p:cNvPr>
          <p:cNvSpPr>
            <a:spLocks noEditPoints="1"/>
          </p:cNvSpPr>
          <p:nvPr/>
        </p:nvSpPr>
        <p:spPr bwMode="auto">
          <a:xfrm>
            <a:off x="2940960" y="3386540"/>
            <a:ext cx="753784" cy="805946"/>
          </a:xfrm>
          <a:custGeom>
            <a:avLst/>
            <a:gdLst>
              <a:gd name="T0" fmla="*/ 730 w 730"/>
              <a:gd name="T1" fmla="*/ 386 h 780"/>
              <a:gd name="T2" fmla="*/ 677 w 730"/>
              <a:gd name="T3" fmla="*/ 198 h 780"/>
              <a:gd name="T4" fmla="*/ 476 w 730"/>
              <a:gd name="T5" fmla="*/ 46 h 780"/>
              <a:gd name="T6" fmla="*/ 659 w 730"/>
              <a:gd name="T7" fmla="*/ 195 h 780"/>
              <a:gd name="T8" fmla="*/ 523 w 730"/>
              <a:gd name="T9" fmla="*/ 163 h 780"/>
              <a:gd name="T10" fmla="*/ 510 w 730"/>
              <a:gd name="T11" fmla="*/ 169 h 780"/>
              <a:gd name="T12" fmla="*/ 372 w 730"/>
              <a:gd name="T13" fmla="*/ 195 h 780"/>
              <a:gd name="T14" fmla="*/ 365 w 730"/>
              <a:gd name="T15" fmla="*/ 22 h 780"/>
              <a:gd name="T16" fmla="*/ 52 w 730"/>
              <a:gd name="T17" fmla="*/ 200 h 780"/>
              <a:gd name="T18" fmla="*/ 52 w 730"/>
              <a:gd name="T19" fmla="*/ 574 h 780"/>
              <a:gd name="T20" fmla="*/ 247 w 730"/>
              <a:gd name="T21" fmla="*/ 732 h 780"/>
              <a:gd name="T22" fmla="*/ 256 w 730"/>
              <a:gd name="T23" fmla="*/ 727 h 780"/>
              <a:gd name="T24" fmla="*/ 71 w 730"/>
              <a:gd name="T25" fmla="*/ 577 h 780"/>
              <a:gd name="T26" fmla="*/ 207 w 730"/>
              <a:gd name="T27" fmla="*/ 608 h 780"/>
              <a:gd name="T28" fmla="*/ 216 w 730"/>
              <a:gd name="T29" fmla="*/ 612 h 780"/>
              <a:gd name="T30" fmla="*/ 210 w 730"/>
              <a:gd name="T31" fmla="*/ 577 h 780"/>
              <a:gd name="T32" fmla="*/ 358 w 730"/>
              <a:gd name="T33" fmla="*/ 744 h 780"/>
              <a:gd name="T34" fmla="*/ 677 w 730"/>
              <a:gd name="T35" fmla="*/ 575 h 780"/>
              <a:gd name="T36" fmla="*/ 564 w 730"/>
              <a:gd name="T37" fmla="*/ 393 h 780"/>
              <a:gd name="T38" fmla="*/ 668 w 730"/>
              <a:gd name="T39" fmla="*/ 563 h 780"/>
              <a:gd name="T40" fmla="*/ 564 w 730"/>
              <a:gd name="T41" fmla="*/ 393 h 780"/>
              <a:gd name="T42" fmla="*/ 372 w 730"/>
              <a:gd name="T43" fmla="*/ 563 h 780"/>
              <a:gd name="T44" fmla="*/ 550 w 730"/>
              <a:gd name="T45" fmla="*/ 393 h 780"/>
              <a:gd name="T46" fmla="*/ 668 w 730"/>
              <a:gd name="T47" fmla="*/ 209 h 780"/>
              <a:gd name="T48" fmla="*/ 564 w 730"/>
              <a:gd name="T49" fmla="*/ 379 h 780"/>
              <a:gd name="T50" fmla="*/ 668 w 730"/>
              <a:gd name="T51" fmla="*/ 209 h 780"/>
              <a:gd name="T52" fmla="*/ 550 w 730"/>
              <a:gd name="T53" fmla="*/ 379 h 780"/>
              <a:gd name="T54" fmla="*/ 372 w 730"/>
              <a:gd name="T55" fmla="*/ 209 h 780"/>
              <a:gd name="T56" fmla="*/ 14 w 730"/>
              <a:gd name="T57" fmla="*/ 379 h 780"/>
              <a:gd name="T58" fmla="*/ 191 w 730"/>
              <a:gd name="T59" fmla="*/ 209 h 780"/>
              <a:gd name="T60" fmla="*/ 14 w 730"/>
              <a:gd name="T61" fmla="*/ 379 h 780"/>
              <a:gd name="T62" fmla="*/ 358 w 730"/>
              <a:gd name="T63" fmla="*/ 209 h 780"/>
              <a:gd name="T64" fmla="*/ 180 w 730"/>
              <a:gd name="T65" fmla="*/ 379 h 780"/>
              <a:gd name="T66" fmla="*/ 210 w 730"/>
              <a:gd name="T67" fmla="*/ 195 h 780"/>
              <a:gd name="T68" fmla="*/ 358 w 730"/>
              <a:gd name="T69" fmla="*/ 195 h 780"/>
              <a:gd name="T70" fmla="*/ 299 w 730"/>
              <a:gd name="T71" fmla="*/ 42 h 780"/>
              <a:gd name="T72" fmla="*/ 195 w 730"/>
              <a:gd name="T73" fmla="*/ 195 h 780"/>
              <a:gd name="T74" fmla="*/ 299 w 730"/>
              <a:gd name="T75" fmla="*/ 42 h 780"/>
              <a:gd name="T76" fmla="*/ 14 w 730"/>
              <a:gd name="T77" fmla="*/ 393 h 780"/>
              <a:gd name="T78" fmla="*/ 191 w 730"/>
              <a:gd name="T79" fmla="*/ 563 h 780"/>
              <a:gd name="T80" fmla="*/ 205 w 730"/>
              <a:gd name="T81" fmla="*/ 563 h 780"/>
              <a:gd name="T82" fmla="*/ 358 w 730"/>
              <a:gd name="T83" fmla="*/ 393 h 780"/>
              <a:gd name="T84" fmla="*/ 205 w 730"/>
              <a:gd name="T85" fmla="*/ 563 h 780"/>
              <a:gd name="T86" fmla="*/ 372 w 730"/>
              <a:gd name="T87" fmla="*/ 737 h 780"/>
              <a:gd name="T88" fmla="*/ 520 w 730"/>
              <a:gd name="T89" fmla="*/ 577 h 780"/>
              <a:gd name="T90" fmla="*/ 507 w 730"/>
              <a:gd name="T91" fmla="*/ 643 h 780"/>
              <a:gd name="T92" fmla="*/ 659 w 730"/>
              <a:gd name="T93" fmla="*/ 577 h 780"/>
              <a:gd name="T94" fmla="*/ 324 w 730"/>
              <a:gd name="T95" fmla="*/ 740 h 780"/>
              <a:gd name="T96" fmla="*/ 321 w 730"/>
              <a:gd name="T97" fmla="*/ 752 h 780"/>
              <a:gd name="T98" fmla="*/ 194 w 730"/>
              <a:gd name="T99" fmla="*/ 780 h 780"/>
              <a:gd name="T100" fmla="*/ 193 w 730"/>
              <a:gd name="T101" fmla="*/ 766 h 780"/>
              <a:gd name="T102" fmla="*/ 227 w 730"/>
              <a:gd name="T103" fmla="*/ 653 h 780"/>
              <a:gd name="T104" fmla="*/ 238 w 730"/>
              <a:gd name="T105" fmla="*/ 643 h 780"/>
              <a:gd name="T106" fmla="*/ 416 w 730"/>
              <a:gd name="T107" fmla="*/ 38 h 780"/>
              <a:gd name="T108" fmla="*/ 420 w 730"/>
              <a:gd name="T109" fmla="*/ 27 h 780"/>
              <a:gd name="T110" fmla="*/ 540 w 730"/>
              <a:gd name="T111" fmla="*/ 7 h 780"/>
              <a:gd name="T112" fmla="*/ 435 w 730"/>
              <a:gd name="T113" fmla="*/ 38 h 780"/>
              <a:gd name="T114" fmla="*/ 504 w 730"/>
              <a:gd name="T115" fmla="*/ 125 h 780"/>
              <a:gd name="T116" fmla="*/ 494 w 730"/>
              <a:gd name="T117" fmla="*/ 12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780">
                <a:moveTo>
                  <a:pt x="678" y="573"/>
                </a:moveTo>
                <a:cubicBezTo>
                  <a:pt x="711" y="518"/>
                  <a:pt x="730" y="454"/>
                  <a:pt x="730" y="386"/>
                </a:cubicBezTo>
                <a:cubicBezTo>
                  <a:pt x="730" y="319"/>
                  <a:pt x="711" y="255"/>
                  <a:pt x="678" y="200"/>
                </a:cubicBezTo>
                <a:cubicBezTo>
                  <a:pt x="678" y="199"/>
                  <a:pt x="678" y="199"/>
                  <a:pt x="677" y="198"/>
                </a:cubicBezTo>
                <a:cubicBezTo>
                  <a:pt x="634" y="127"/>
                  <a:pt x="567" y="70"/>
                  <a:pt x="485" y="42"/>
                </a:cubicBezTo>
                <a:cubicBezTo>
                  <a:pt x="481" y="41"/>
                  <a:pt x="477" y="42"/>
                  <a:pt x="476" y="46"/>
                </a:cubicBezTo>
                <a:cubicBezTo>
                  <a:pt x="475" y="50"/>
                  <a:pt x="476" y="54"/>
                  <a:pt x="480" y="55"/>
                </a:cubicBezTo>
                <a:cubicBezTo>
                  <a:pt x="556" y="81"/>
                  <a:pt x="618" y="131"/>
                  <a:pt x="659" y="195"/>
                </a:cubicBezTo>
                <a:cubicBezTo>
                  <a:pt x="535" y="195"/>
                  <a:pt x="535" y="195"/>
                  <a:pt x="535" y="195"/>
                </a:cubicBezTo>
                <a:cubicBezTo>
                  <a:pt x="531" y="184"/>
                  <a:pt x="527" y="174"/>
                  <a:pt x="523" y="163"/>
                </a:cubicBezTo>
                <a:cubicBezTo>
                  <a:pt x="521" y="160"/>
                  <a:pt x="517" y="158"/>
                  <a:pt x="514" y="159"/>
                </a:cubicBezTo>
                <a:cubicBezTo>
                  <a:pt x="510" y="161"/>
                  <a:pt x="508" y="165"/>
                  <a:pt x="510" y="169"/>
                </a:cubicBezTo>
                <a:cubicBezTo>
                  <a:pt x="514" y="177"/>
                  <a:pt x="517" y="186"/>
                  <a:pt x="520" y="195"/>
                </a:cubicBezTo>
                <a:cubicBezTo>
                  <a:pt x="372" y="195"/>
                  <a:pt x="372" y="195"/>
                  <a:pt x="372" y="195"/>
                </a:cubicBezTo>
                <a:cubicBezTo>
                  <a:pt x="372" y="29"/>
                  <a:pt x="372" y="29"/>
                  <a:pt x="372" y="29"/>
                </a:cubicBezTo>
                <a:cubicBezTo>
                  <a:pt x="372" y="25"/>
                  <a:pt x="369" y="22"/>
                  <a:pt x="365" y="22"/>
                </a:cubicBezTo>
                <a:cubicBezTo>
                  <a:pt x="233" y="22"/>
                  <a:pt x="117" y="92"/>
                  <a:pt x="53" y="198"/>
                </a:cubicBezTo>
                <a:cubicBezTo>
                  <a:pt x="52" y="199"/>
                  <a:pt x="52" y="199"/>
                  <a:pt x="52" y="200"/>
                </a:cubicBezTo>
                <a:cubicBezTo>
                  <a:pt x="19" y="255"/>
                  <a:pt x="0" y="318"/>
                  <a:pt x="0" y="386"/>
                </a:cubicBezTo>
                <a:cubicBezTo>
                  <a:pt x="0" y="454"/>
                  <a:pt x="19" y="519"/>
                  <a:pt x="52" y="574"/>
                </a:cubicBezTo>
                <a:cubicBezTo>
                  <a:pt x="52" y="574"/>
                  <a:pt x="52" y="574"/>
                  <a:pt x="52" y="574"/>
                </a:cubicBezTo>
                <a:cubicBezTo>
                  <a:pt x="96" y="646"/>
                  <a:pt x="164" y="703"/>
                  <a:pt x="247" y="732"/>
                </a:cubicBezTo>
                <a:cubicBezTo>
                  <a:pt x="248" y="732"/>
                  <a:pt x="248" y="732"/>
                  <a:pt x="249" y="732"/>
                </a:cubicBezTo>
                <a:cubicBezTo>
                  <a:pt x="252" y="732"/>
                  <a:pt x="255" y="730"/>
                  <a:pt x="256" y="727"/>
                </a:cubicBezTo>
                <a:cubicBezTo>
                  <a:pt x="257" y="724"/>
                  <a:pt x="255" y="720"/>
                  <a:pt x="251" y="718"/>
                </a:cubicBezTo>
                <a:cubicBezTo>
                  <a:pt x="175" y="692"/>
                  <a:pt x="113" y="642"/>
                  <a:pt x="71" y="577"/>
                </a:cubicBezTo>
                <a:cubicBezTo>
                  <a:pt x="195" y="577"/>
                  <a:pt x="195" y="577"/>
                  <a:pt x="195" y="577"/>
                </a:cubicBezTo>
                <a:cubicBezTo>
                  <a:pt x="199" y="588"/>
                  <a:pt x="202" y="598"/>
                  <a:pt x="207" y="608"/>
                </a:cubicBezTo>
                <a:cubicBezTo>
                  <a:pt x="208" y="611"/>
                  <a:pt x="210" y="612"/>
                  <a:pt x="213" y="612"/>
                </a:cubicBezTo>
                <a:cubicBezTo>
                  <a:pt x="214" y="612"/>
                  <a:pt x="215" y="612"/>
                  <a:pt x="216" y="612"/>
                </a:cubicBezTo>
                <a:cubicBezTo>
                  <a:pt x="219" y="610"/>
                  <a:pt x="221" y="606"/>
                  <a:pt x="219" y="603"/>
                </a:cubicBezTo>
                <a:cubicBezTo>
                  <a:pt x="216" y="594"/>
                  <a:pt x="213" y="586"/>
                  <a:pt x="210" y="577"/>
                </a:cubicBezTo>
                <a:cubicBezTo>
                  <a:pt x="358" y="577"/>
                  <a:pt x="358" y="577"/>
                  <a:pt x="358" y="577"/>
                </a:cubicBezTo>
                <a:cubicBezTo>
                  <a:pt x="358" y="744"/>
                  <a:pt x="358" y="744"/>
                  <a:pt x="358" y="744"/>
                </a:cubicBezTo>
                <a:cubicBezTo>
                  <a:pt x="358" y="748"/>
                  <a:pt x="361" y="751"/>
                  <a:pt x="365" y="751"/>
                </a:cubicBezTo>
                <a:cubicBezTo>
                  <a:pt x="497" y="751"/>
                  <a:pt x="613" y="680"/>
                  <a:pt x="677" y="575"/>
                </a:cubicBezTo>
                <a:cubicBezTo>
                  <a:pt x="678" y="574"/>
                  <a:pt x="678" y="574"/>
                  <a:pt x="678" y="573"/>
                </a:cubicBezTo>
                <a:close/>
                <a:moveTo>
                  <a:pt x="564" y="393"/>
                </a:moveTo>
                <a:cubicBezTo>
                  <a:pt x="716" y="393"/>
                  <a:pt x="716" y="393"/>
                  <a:pt x="716" y="393"/>
                </a:cubicBezTo>
                <a:cubicBezTo>
                  <a:pt x="714" y="455"/>
                  <a:pt x="697" y="513"/>
                  <a:pt x="668" y="563"/>
                </a:cubicBezTo>
                <a:cubicBezTo>
                  <a:pt x="539" y="563"/>
                  <a:pt x="539" y="563"/>
                  <a:pt x="539" y="563"/>
                </a:cubicBezTo>
                <a:cubicBezTo>
                  <a:pt x="555" y="512"/>
                  <a:pt x="564" y="454"/>
                  <a:pt x="564" y="393"/>
                </a:cubicBezTo>
                <a:close/>
                <a:moveTo>
                  <a:pt x="525" y="563"/>
                </a:moveTo>
                <a:cubicBezTo>
                  <a:pt x="372" y="563"/>
                  <a:pt x="372" y="563"/>
                  <a:pt x="372" y="563"/>
                </a:cubicBezTo>
                <a:cubicBezTo>
                  <a:pt x="372" y="393"/>
                  <a:pt x="372" y="393"/>
                  <a:pt x="372" y="393"/>
                </a:cubicBezTo>
                <a:cubicBezTo>
                  <a:pt x="550" y="393"/>
                  <a:pt x="550" y="393"/>
                  <a:pt x="550" y="393"/>
                </a:cubicBezTo>
                <a:cubicBezTo>
                  <a:pt x="550" y="455"/>
                  <a:pt x="540" y="513"/>
                  <a:pt x="525" y="563"/>
                </a:cubicBezTo>
                <a:close/>
                <a:moveTo>
                  <a:pt x="668" y="209"/>
                </a:moveTo>
                <a:cubicBezTo>
                  <a:pt x="697" y="260"/>
                  <a:pt x="714" y="318"/>
                  <a:pt x="716" y="379"/>
                </a:cubicBezTo>
                <a:cubicBezTo>
                  <a:pt x="564" y="379"/>
                  <a:pt x="564" y="379"/>
                  <a:pt x="564" y="379"/>
                </a:cubicBezTo>
                <a:cubicBezTo>
                  <a:pt x="564" y="319"/>
                  <a:pt x="555" y="261"/>
                  <a:pt x="539" y="209"/>
                </a:cubicBezTo>
                <a:lnTo>
                  <a:pt x="668" y="209"/>
                </a:lnTo>
                <a:close/>
                <a:moveTo>
                  <a:pt x="525" y="209"/>
                </a:moveTo>
                <a:cubicBezTo>
                  <a:pt x="541" y="261"/>
                  <a:pt x="550" y="319"/>
                  <a:pt x="550" y="379"/>
                </a:cubicBezTo>
                <a:cubicBezTo>
                  <a:pt x="372" y="379"/>
                  <a:pt x="372" y="379"/>
                  <a:pt x="372" y="379"/>
                </a:cubicBezTo>
                <a:cubicBezTo>
                  <a:pt x="372" y="209"/>
                  <a:pt x="372" y="209"/>
                  <a:pt x="372" y="209"/>
                </a:cubicBezTo>
                <a:lnTo>
                  <a:pt x="525" y="209"/>
                </a:lnTo>
                <a:close/>
                <a:moveTo>
                  <a:pt x="14" y="379"/>
                </a:moveTo>
                <a:cubicBezTo>
                  <a:pt x="16" y="318"/>
                  <a:pt x="33" y="260"/>
                  <a:pt x="62" y="209"/>
                </a:cubicBezTo>
                <a:cubicBezTo>
                  <a:pt x="191" y="209"/>
                  <a:pt x="191" y="209"/>
                  <a:pt x="191" y="209"/>
                </a:cubicBezTo>
                <a:cubicBezTo>
                  <a:pt x="175" y="261"/>
                  <a:pt x="166" y="319"/>
                  <a:pt x="166" y="379"/>
                </a:cubicBezTo>
                <a:lnTo>
                  <a:pt x="14" y="379"/>
                </a:lnTo>
                <a:close/>
                <a:moveTo>
                  <a:pt x="205" y="209"/>
                </a:moveTo>
                <a:cubicBezTo>
                  <a:pt x="358" y="209"/>
                  <a:pt x="358" y="209"/>
                  <a:pt x="358" y="209"/>
                </a:cubicBezTo>
                <a:cubicBezTo>
                  <a:pt x="358" y="379"/>
                  <a:pt x="358" y="379"/>
                  <a:pt x="358" y="379"/>
                </a:cubicBezTo>
                <a:cubicBezTo>
                  <a:pt x="180" y="379"/>
                  <a:pt x="180" y="379"/>
                  <a:pt x="180" y="379"/>
                </a:cubicBezTo>
                <a:cubicBezTo>
                  <a:pt x="180" y="318"/>
                  <a:pt x="190" y="260"/>
                  <a:pt x="205" y="209"/>
                </a:cubicBezTo>
                <a:close/>
                <a:moveTo>
                  <a:pt x="210" y="195"/>
                </a:moveTo>
                <a:cubicBezTo>
                  <a:pt x="242" y="103"/>
                  <a:pt x="296" y="40"/>
                  <a:pt x="358" y="36"/>
                </a:cubicBezTo>
                <a:cubicBezTo>
                  <a:pt x="358" y="195"/>
                  <a:pt x="358" y="195"/>
                  <a:pt x="358" y="195"/>
                </a:cubicBezTo>
                <a:lnTo>
                  <a:pt x="210" y="195"/>
                </a:lnTo>
                <a:close/>
                <a:moveTo>
                  <a:pt x="299" y="42"/>
                </a:moveTo>
                <a:cubicBezTo>
                  <a:pt x="271" y="60"/>
                  <a:pt x="245" y="90"/>
                  <a:pt x="223" y="130"/>
                </a:cubicBezTo>
                <a:cubicBezTo>
                  <a:pt x="212" y="150"/>
                  <a:pt x="203" y="172"/>
                  <a:pt x="195" y="195"/>
                </a:cubicBezTo>
                <a:cubicBezTo>
                  <a:pt x="71" y="195"/>
                  <a:pt x="71" y="195"/>
                  <a:pt x="71" y="195"/>
                </a:cubicBezTo>
                <a:cubicBezTo>
                  <a:pt x="122" y="117"/>
                  <a:pt x="204" y="60"/>
                  <a:pt x="299" y="42"/>
                </a:cubicBezTo>
                <a:close/>
                <a:moveTo>
                  <a:pt x="62" y="563"/>
                </a:moveTo>
                <a:cubicBezTo>
                  <a:pt x="33" y="513"/>
                  <a:pt x="16" y="455"/>
                  <a:pt x="14" y="393"/>
                </a:cubicBezTo>
                <a:cubicBezTo>
                  <a:pt x="166" y="393"/>
                  <a:pt x="166" y="393"/>
                  <a:pt x="166" y="393"/>
                </a:cubicBezTo>
                <a:cubicBezTo>
                  <a:pt x="166" y="454"/>
                  <a:pt x="175" y="512"/>
                  <a:pt x="191" y="563"/>
                </a:cubicBezTo>
                <a:lnTo>
                  <a:pt x="62" y="563"/>
                </a:lnTo>
                <a:close/>
                <a:moveTo>
                  <a:pt x="205" y="563"/>
                </a:moveTo>
                <a:cubicBezTo>
                  <a:pt x="189" y="512"/>
                  <a:pt x="180" y="454"/>
                  <a:pt x="180" y="393"/>
                </a:cubicBezTo>
                <a:cubicBezTo>
                  <a:pt x="358" y="393"/>
                  <a:pt x="358" y="393"/>
                  <a:pt x="358" y="393"/>
                </a:cubicBezTo>
                <a:cubicBezTo>
                  <a:pt x="358" y="563"/>
                  <a:pt x="358" y="563"/>
                  <a:pt x="358" y="563"/>
                </a:cubicBezTo>
                <a:lnTo>
                  <a:pt x="205" y="563"/>
                </a:lnTo>
                <a:close/>
                <a:moveTo>
                  <a:pt x="520" y="577"/>
                </a:moveTo>
                <a:cubicBezTo>
                  <a:pt x="488" y="670"/>
                  <a:pt x="434" y="732"/>
                  <a:pt x="372" y="737"/>
                </a:cubicBezTo>
                <a:cubicBezTo>
                  <a:pt x="372" y="577"/>
                  <a:pt x="372" y="577"/>
                  <a:pt x="372" y="577"/>
                </a:cubicBezTo>
                <a:lnTo>
                  <a:pt x="520" y="577"/>
                </a:lnTo>
                <a:close/>
                <a:moveTo>
                  <a:pt x="431" y="731"/>
                </a:moveTo>
                <a:cubicBezTo>
                  <a:pt x="459" y="713"/>
                  <a:pt x="485" y="683"/>
                  <a:pt x="507" y="643"/>
                </a:cubicBezTo>
                <a:cubicBezTo>
                  <a:pt x="518" y="623"/>
                  <a:pt x="527" y="601"/>
                  <a:pt x="535" y="577"/>
                </a:cubicBezTo>
                <a:cubicBezTo>
                  <a:pt x="659" y="577"/>
                  <a:pt x="659" y="577"/>
                  <a:pt x="659" y="577"/>
                </a:cubicBezTo>
                <a:cubicBezTo>
                  <a:pt x="608" y="656"/>
                  <a:pt x="526" y="713"/>
                  <a:pt x="431" y="731"/>
                </a:cubicBezTo>
                <a:close/>
                <a:moveTo>
                  <a:pt x="324" y="740"/>
                </a:moveTo>
                <a:cubicBezTo>
                  <a:pt x="326" y="742"/>
                  <a:pt x="327" y="745"/>
                  <a:pt x="326" y="747"/>
                </a:cubicBezTo>
                <a:cubicBezTo>
                  <a:pt x="325" y="749"/>
                  <a:pt x="323" y="751"/>
                  <a:pt x="321" y="752"/>
                </a:cubicBezTo>
                <a:cubicBezTo>
                  <a:pt x="196" y="780"/>
                  <a:pt x="196" y="780"/>
                  <a:pt x="196" y="780"/>
                </a:cubicBezTo>
                <a:cubicBezTo>
                  <a:pt x="195" y="780"/>
                  <a:pt x="195" y="780"/>
                  <a:pt x="194" y="780"/>
                </a:cubicBezTo>
                <a:cubicBezTo>
                  <a:pt x="191" y="780"/>
                  <a:pt x="188" y="778"/>
                  <a:pt x="187" y="775"/>
                </a:cubicBezTo>
                <a:cubicBezTo>
                  <a:pt x="186" y="771"/>
                  <a:pt x="189" y="767"/>
                  <a:pt x="193" y="766"/>
                </a:cubicBezTo>
                <a:cubicBezTo>
                  <a:pt x="306" y="741"/>
                  <a:pt x="306" y="741"/>
                  <a:pt x="306" y="741"/>
                </a:cubicBezTo>
                <a:cubicBezTo>
                  <a:pt x="227" y="653"/>
                  <a:pt x="227" y="653"/>
                  <a:pt x="227" y="653"/>
                </a:cubicBezTo>
                <a:cubicBezTo>
                  <a:pt x="225" y="650"/>
                  <a:pt x="225" y="646"/>
                  <a:pt x="228" y="643"/>
                </a:cubicBezTo>
                <a:cubicBezTo>
                  <a:pt x="231" y="640"/>
                  <a:pt x="235" y="641"/>
                  <a:pt x="238" y="643"/>
                </a:cubicBezTo>
                <a:lnTo>
                  <a:pt x="324" y="740"/>
                </a:lnTo>
                <a:close/>
                <a:moveTo>
                  <a:pt x="416" y="38"/>
                </a:moveTo>
                <a:cubicBezTo>
                  <a:pt x="415" y="36"/>
                  <a:pt x="414" y="34"/>
                  <a:pt x="415" y="31"/>
                </a:cubicBezTo>
                <a:cubicBezTo>
                  <a:pt x="415" y="29"/>
                  <a:pt x="417" y="27"/>
                  <a:pt x="420" y="27"/>
                </a:cubicBezTo>
                <a:cubicBezTo>
                  <a:pt x="532" y="1"/>
                  <a:pt x="532" y="1"/>
                  <a:pt x="532" y="1"/>
                </a:cubicBezTo>
                <a:cubicBezTo>
                  <a:pt x="536" y="0"/>
                  <a:pt x="539" y="3"/>
                  <a:pt x="540" y="7"/>
                </a:cubicBezTo>
                <a:cubicBezTo>
                  <a:pt x="541" y="10"/>
                  <a:pt x="539" y="14"/>
                  <a:pt x="535" y="15"/>
                </a:cubicBezTo>
                <a:cubicBezTo>
                  <a:pt x="435" y="38"/>
                  <a:pt x="435" y="38"/>
                  <a:pt x="435" y="38"/>
                </a:cubicBezTo>
                <a:cubicBezTo>
                  <a:pt x="504" y="115"/>
                  <a:pt x="504" y="115"/>
                  <a:pt x="504" y="115"/>
                </a:cubicBezTo>
                <a:cubicBezTo>
                  <a:pt x="507" y="118"/>
                  <a:pt x="506" y="123"/>
                  <a:pt x="504" y="125"/>
                </a:cubicBezTo>
                <a:cubicBezTo>
                  <a:pt x="502" y="127"/>
                  <a:pt x="501" y="127"/>
                  <a:pt x="499" y="127"/>
                </a:cubicBezTo>
                <a:cubicBezTo>
                  <a:pt x="497" y="127"/>
                  <a:pt x="495" y="126"/>
                  <a:pt x="494" y="125"/>
                </a:cubicBezTo>
                <a:lnTo>
                  <a:pt x="416" y="3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5929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animBg="1"/>
      <p:bldP spid="57" grpId="0"/>
      <p:bldP spid="58" grpId="0"/>
      <p:bldP spid="59" grpId="0"/>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a:extLst>
              <a:ext uri="{FF2B5EF4-FFF2-40B4-BE49-F238E27FC236}">
                <a16:creationId xmlns:a16="http://schemas.microsoft.com/office/drawing/2014/main" id="{574635AC-37D4-4544-8266-99C567C46629}"/>
              </a:ext>
            </a:extLst>
          </p:cNvPr>
          <p:cNvSpPr txBox="1"/>
          <p:nvPr/>
        </p:nvSpPr>
        <p:spPr>
          <a:xfrm>
            <a:off x="2905113" y="474604"/>
            <a:ext cx="5942769" cy="430887"/>
          </a:xfrm>
          <a:prstGeom prst="rect">
            <a:avLst/>
          </a:prstGeom>
          <a:noFill/>
        </p:spPr>
        <p:txBody>
          <a:bodyPr wrap="square">
            <a:spAutoFit/>
          </a:bodyPr>
          <a:lstStyle/>
          <a:p>
            <a:r>
              <a:rPr lang="lt-LT" sz="2200" b="1" dirty="0">
                <a:latin typeface="Times New Roman" panose="02020603050405020304" pitchFamily="18" charset="0"/>
                <a:cs typeface="Times New Roman" panose="02020603050405020304" pitchFamily="18" charset="0"/>
              </a:rPr>
              <a:t>SAULĖS ELEKTRINĖS</a:t>
            </a:r>
            <a:r>
              <a:rPr lang="en-US" sz="2200" b="1" dirty="0">
                <a:latin typeface="Times New Roman" panose="02020603050405020304" pitchFamily="18" charset="0"/>
                <a:cs typeface="Times New Roman" panose="02020603050405020304" pitchFamily="18" charset="0"/>
              </a:rPr>
              <a:t> CPO LT KATALOGE</a:t>
            </a:r>
            <a:endParaRPr lang="en-US" sz="2200" b="1" dirty="0"/>
          </a:p>
        </p:txBody>
      </p:sp>
      <p:sp>
        <p:nvSpPr>
          <p:cNvPr id="94" name="Oval 93">
            <a:extLst>
              <a:ext uri="{FF2B5EF4-FFF2-40B4-BE49-F238E27FC236}">
                <a16:creationId xmlns:a16="http://schemas.microsoft.com/office/drawing/2014/main" id="{824455DC-3BC1-4DDB-9517-62855E956C16}"/>
              </a:ext>
            </a:extLst>
          </p:cNvPr>
          <p:cNvSpPr/>
          <p:nvPr/>
        </p:nvSpPr>
        <p:spPr>
          <a:xfrm>
            <a:off x="3605381" y="1599733"/>
            <a:ext cx="2580253" cy="2580251"/>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5" name="Oval 94">
            <a:extLst>
              <a:ext uri="{FF2B5EF4-FFF2-40B4-BE49-F238E27FC236}">
                <a16:creationId xmlns:a16="http://schemas.microsoft.com/office/drawing/2014/main" id="{376395B3-CD87-401C-A275-51853FDB10B5}"/>
              </a:ext>
            </a:extLst>
          </p:cNvPr>
          <p:cNvSpPr/>
          <p:nvPr/>
        </p:nvSpPr>
        <p:spPr>
          <a:xfrm>
            <a:off x="5443805" y="1599733"/>
            <a:ext cx="2580253" cy="2580251"/>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6" name="Rectangle 95">
            <a:extLst>
              <a:ext uri="{FF2B5EF4-FFF2-40B4-BE49-F238E27FC236}">
                <a16:creationId xmlns:a16="http://schemas.microsoft.com/office/drawing/2014/main" id="{A3B9BA6C-55E9-40FB-B44A-F8BEFE754384}"/>
              </a:ext>
            </a:extLst>
          </p:cNvPr>
          <p:cNvSpPr/>
          <p:nvPr/>
        </p:nvSpPr>
        <p:spPr>
          <a:xfrm>
            <a:off x="3647939" y="1958087"/>
            <a:ext cx="1980312" cy="1027782"/>
          </a:xfrm>
          <a:prstGeom prst="rect">
            <a:avLst/>
          </a:prstGeom>
        </p:spPr>
        <p:txBody>
          <a:bodyPr wrap="square">
            <a:spAutoFit/>
          </a:bodyPr>
          <a:lstStyle/>
          <a:p>
            <a:pPr algn="ctr">
              <a:lnSpc>
                <a:spcPct val="95000"/>
              </a:lnSpc>
            </a:pPr>
            <a:r>
              <a:rPr lang="lt-LT" sz="2133" dirty="0">
                <a:solidFill>
                  <a:srgbClr val="FFFFFF"/>
                </a:solidFill>
              </a:rPr>
              <a:t>Saulės elektrinės ant stogų/žemės</a:t>
            </a:r>
            <a:endParaRPr lang="en-US" sz="2133" dirty="0">
              <a:solidFill>
                <a:srgbClr val="FFFFFF"/>
              </a:solidFill>
            </a:endParaRPr>
          </a:p>
        </p:txBody>
      </p:sp>
      <p:sp>
        <p:nvSpPr>
          <p:cNvPr id="97" name="Rectangle 96">
            <a:extLst>
              <a:ext uri="{FF2B5EF4-FFF2-40B4-BE49-F238E27FC236}">
                <a16:creationId xmlns:a16="http://schemas.microsoft.com/office/drawing/2014/main" id="{DCFA018F-8E94-42FA-A376-729808E52127}"/>
              </a:ext>
            </a:extLst>
          </p:cNvPr>
          <p:cNvSpPr/>
          <p:nvPr/>
        </p:nvSpPr>
        <p:spPr>
          <a:xfrm>
            <a:off x="5971060" y="1887074"/>
            <a:ext cx="1994616" cy="715965"/>
          </a:xfrm>
          <a:prstGeom prst="rect">
            <a:avLst/>
          </a:prstGeom>
        </p:spPr>
        <p:txBody>
          <a:bodyPr wrap="square">
            <a:spAutoFit/>
          </a:bodyPr>
          <a:lstStyle/>
          <a:p>
            <a:pPr algn="ctr">
              <a:lnSpc>
                <a:spcPct val="95000"/>
              </a:lnSpc>
            </a:pPr>
            <a:r>
              <a:rPr lang="lt-LT" sz="2133" dirty="0">
                <a:solidFill>
                  <a:srgbClr val="FFFFFF"/>
                </a:solidFill>
              </a:rPr>
              <a:t>Saulės </a:t>
            </a:r>
          </a:p>
          <a:p>
            <a:pPr algn="ctr">
              <a:lnSpc>
                <a:spcPct val="95000"/>
              </a:lnSpc>
            </a:pPr>
            <a:r>
              <a:rPr lang="lt-LT" sz="2133" dirty="0">
                <a:solidFill>
                  <a:srgbClr val="FFFFFF"/>
                </a:solidFill>
              </a:rPr>
              <a:t>parkai</a:t>
            </a:r>
            <a:endParaRPr lang="en-US" sz="2133" dirty="0">
              <a:solidFill>
                <a:srgbClr val="FFFFFF"/>
              </a:solidFill>
            </a:endParaRPr>
          </a:p>
        </p:txBody>
      </p:sp>
      <p:sp>
        <p:nvSpPr>
          <p:cNvPr id="98" name="Rectangle 97">
            <a:extLst>
              <a:ext uri="{FF2B5EF4-FFF2-40B4-BE49-F238E27FC236}">
                <a16:creationId xmlns:a16="http://schemas.microsoft.com/office/drawing/2014/main" id="{D2CEE27A-B45B-43AF-9B80-C4EC826AFE87}"/>
              </a:ext>
            </a:extLst>
          </p:cNvPr>
          <p:cNvSpPr/>
          <p:nvPr/>
        </p:nvSpPr>
        <p:spPr>
          <a:xfrm>
            <a:off x="3684426" y="4497116"/>
            <a:ext cx="4192122" cy="715965"/>
          </a:xfrm>
          <a:prstGeom prst="rect">
            <a:avLst/>
          </a:prstGeom>
          <a:solidFill>
            <a:schemeClr val="tx1">
              <a:lumMod val="50000"/>
            </a:schemeClr>
          </a:solidFill>
        </p:spPr>
        <p:txBody>
          <a:bodyPr wrap="square">
            <a:spAutoFit/>
          </a:bodyPr>
          <a:lstStyle/>
          <a:p>
            <a:pPr algn="ctr">
              <a:lnSpc>
                <a:spcPct val="95000"/>
              </a:lnSpc>
            </a:pPr>
            <a:r>
              <a:rPr lang="lt-LT" sz="2133" dirty="0">
                <a:solidFill>
                  <a:schemeClr val="bg1"/>
                </a:solidFill>
              </a:rPr>
              <a:t>Vienodi vertinimo kriterijai ir techniniai reikalavimai įrangai</a:t>
            </a:r>
            <a:endParaRPr lang="en-US" sz="2133" dirty="0">
              <a:solidFill>
                <a:schemeClr val="bg1"/>
              </a:solidFill>
            </a:endParaRPr>
          </a:p>
        </p:txBody>
      </p:sp>
      <p:sp>
        <p:nvSpPr>
          <p:cNvPr id="99" name="Oval 98">
            <a:extLst>
              <a:ext uri="{FF2B5EF4-FFF2-40B4-BE49-F238E27FC236}">
                <a16:creationId xmlns:a16="http://schemas.microsoft.com/office/drawing/2014/main" id="{E0FDFDD3-A570-4DA7-A6D0-8BB2B43658E9}"/>
              </a:ext>
            </a:extLst>
          </p:cNvPr>
          <p:cNvSpPr/>
          <p:nvPr/>
        </p:nvSpPr>
        <p:spPr>
          <a:xfrm>
            <a:off x="5684477" y="2793848"/>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04" name="Straight Connector 103">
            <a:extLst>
              <a:ext uri="{FF2B5EF4-FFF2-40B4-BE49-F238E27FC236}">
                <a16:creationId xmlns:a16="http://schemas.microsoft.com/office/drawing/2014/main" id="{2C5DC1C2-88D9-4054-82FE-6580C08CC060}"/>
              </a:ext>
            </a:extLst>
          </p:cNvPr>
          <p:cNvCxnSpPr>
            <a:cxnSpLocks/>
            <a:stCxn id="99" idx="4"/>
            <a:endCxn id="98" idx="0"/>
          </p:cNvCxnSpPr>
          <p:nvPr/>
        </p:nvCxnSpPr>
        <p:spPr>
          <a:xfrm flipH="1">
            <a:off x="5780487" y="2985869"/>
            <a:ext cx="1" cy="1511247"/>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82004187-F4D4-4067-911B-DB8B32C0B286}"/>
              </a:ext>
            </a:extLst>
          </p:cNvPr>
          <p:cNvGrpSpPr/>
          <p:nvPr/>
        </p:nvGrpSpPr>
        <p:grpSpPr>
          <a:xfrm>
            <a:off x="6381224" y="2954332"/>
            <a:ext cx="1042097" cy="872985"/>
            <a:chOff x="119063" y="2792413"/>
            <a:chExt cx="361950" cy="303213"/>
          </a:xfrm>
        </p:grpSpPr>
        <p:sp>
          <p:nvSpPr>
            <p:cNvPr id="106" name="Freeform 31">
              <a:extLst>
                <a:ext uri="{FF2B5EF4-FFF2-40B4-BE49-F238E27FC236}">
                  <a16:creationId xmlns:a16="http://schemas.microsoft.com/office/drawing/2014/main" id="{5028B0BB-C9A1-40F8-8360-F58611A3C636}"/>
                </a:ext>
              </a:extLst>
            </p:cNvPr>
            <p:cNvSpPr>
              <a:spLocks noEditPoints="1"/>
            </p:cNvSpPr>
            <p:nvPr/>
          </p:nvSpPr>
          <p:spPr bwMode="auto">
            <a:xfrm>
              <a:off x="119063" y="2792413"/>
              <a:ext cx="361950" cy="303213"/>
            </a:xfrm>
            <a:custGeom>
              <a:avLst/>
              <a:gdLst>
                <a:gd name="T0" fmla="*/ 212 w 214"/>
                <a:gd name="T1" fmla="*/ 51 h 179"/>
                <a:gd name="T2" fmla="*/ 162 w 214"/>
                <a:gd name="T3" fmla="*/ 38 h 179"/>
                <a:gd name="T4" fmla="*/ 163 w 214"/>
                <a:gd name="T5" fmla="*/ 30 h 179"/>
                <a:gd name="T6" fmla="*/ 133 w 214"/>
                <a:gd name="T7" fmla="*/ 0 h 179"/>
                <a:gd name="T8" fmla="*/ 103 w 214"/>
                <a:gd name="T9" fmla="*/ 30 h 179"/>
                <a:gd name="T10" fmla="*/ 105 w 214"/>
                <a:gd name="T11" fmla="*/ 42 h 179"/>
                <a:gd name="T12" fmla="*/ 72 w 214"/>
                <a:gd name="T13" fmla="*/ 51 h 179"/>
                <a:gd name="T14" fmla="*/ 3 w 214"/>
                <a:gd name="T15" fmla="*/ 33 h 179"/>
                <a:gd name="T16" fmla="*/ 1 w 214"/>
                <a:gd name="T17" fmla="*/ 33 h 179"/>
                <a:gd name="T18" fmla="*/ 0 w 214"/>
                <a:gd name="T19" fmla="*/ 35 h 179"/>
                <a:gd name="T20" fmla="*/ 0 w 214"/>
                <a:gd name="T21" fmla="*/ 159 h 179"/>
                <a:gd name="T22" fmla="*/ 2 w 214"/>
                <a:gd name="T23" fmla="*/ 161 h 179"/>
                <a:gd name="T24" fmla="*/ 72 w 214"/>
                <a:gd name="T25" fmla="*/ 179 h 179"/>
                <a:gd name="T26" fmla="*/ 72 w 214"/>
                <a:gd name="T27" fmla="*/ 179 h 179"/>
                <a:gd name="T28" fmla="*/ 72 w 214"/>
                <a:gd name="T29" fmla="*/ 179 h 179"/>
                <a:gd name="T30" fmla="*/ 72 w 214"/>
                <a:gd name="T31" fmla="*/ 179 h 179"/>
                <a:gd name="T32" fmla="*/ 73 w 214"/>
                <a:gd name="T33" fmla="*/ 179 h 179"/>
                <a:gd name="T34" fmla="*/ 142 w 214"/>
                <a:gd name="T35" fmla="*/ 161 h 179"/>
                <a:gd name="T36" fmla="*/ 211 w 214"/>
                <a:gd name="T37" fmla="*/ 179 h 179"/>
                <a:gd name="T38" fmla="*/ 212 w 214"/>
                <a:gd name="T39" fmla="*/ 179 h 179"/>
                <a:gd name="T40" fmla="*/ 213 w 214"/>
                <a:gd name="T41" fmla="*/ 178 h 179"/>
                <a:gd name="T42" fmla="*/ 214 w 214"/>
                <a:gd name="T43" fmla="*/ 176 h 179"/>
                <a:gd name="T44" fmla="*/ 214 w 214"/>
                <a:gd name="T45" fmla="*/ 53 h 179"/>
                <a:gd name="T46" fmla="*/ 212 w 214"/>
                <a:gd name="T47" fmla="*/ 51 h 179"/>
                <a:gd name="T48" fmla="*/ 133 w 214"/>
                <a:gd name="T49" fmla="*/ 5 h 179"/>
                <a:gd name="T50" fmla="*/ 159 w 214"/>
                <a:gd name="T51" fmla="*/ 30 h 179"/>
                <a:gd name="T52" fmla="*/ 157 w 214"/>
                <a:gd name="T53" fmla="*/ 39 h 179"/>
                <a:gd name="T54" fmla="*/ 157 w 214"/>
                <a:gd name="T55" fmla="*/ 39 h 179"/>
                <a:gd name="T56" fmla="*/ 157 w 214"/>
                <a:gd name="T57" fmla="*/ 39 h 179"/>
                <a:gd name="T58" fmla="*/ 133 w 214"/>
                <a:gd name="T59" fmla="*/ 75 h 179"/>
                <a:gd name="T60" fmla="*/ 108 w 214"/>
                <a:gd name="T61" fmla="*/ 30 h 179"/>
                <a:gd name="T62" fmla="*/ 133 w 214"/>
                <a:gd name="T63" fmla="*/ 5 h 179"/>
                <a:gd name="T64" fmla="*/ 5 w 214"/>
                <a:gd name="T65" fmla="*/ 38 h 179"/>
                <a:gd name="T66" fmla="*/ 70 w 214"/>
                <a:gd name="T67" fmla="*/ 55 h 179"/>
                <a:gd name="T68" fmla="*/ 70 w 214"/>
                <a:gd name="T69" fmla="*/ 173 h 179"/>
                <a:gd name="T70" fmla="*/ 5 w 214"/>
                <a:gd name="T71" fmla="*/ 157 h 179"/>
                <a:gd name="T72" fmla="*/ 5 w 214"/>
                <a:gd name="T73" fmla="*/ 38 h 179"/>
                <a:gd name="T74" fmla="*/ 75 w 214"/>
                <a:gd name="T75" fmla="*/ 55 h 179"/>
                <a:gd name="T76" fmla="*/ 107 w 214"/>
                <a:gd name="T77" fmla="*/ 47 h 179"/>
                <a:gd name="T78" fmla="*/ 133 w 214"/>
                <a:gd name="T79" fmla="*/ 79 h 179"/>
                <a:gd name="T80" fmla="*/ 140 w 214"/>
                <a:gd name="T81" fmla="*/ 77 h 179"/>
                <a:gd name="T82" fmla="*/ 140 w 214"/>
                <a:gd name="T83" fmla="*/ 157 h 179"/>
                <a:gd name="T84" fmla="*/ 75 w 214"/>
                <a:gd name="T85" fmla="*/ 173 h 179"/>
                <a:gd name="T86" fmla="*/ 75 w 214"/>
                <a:gd name="T87" fmla="*/ 55 h 179"/>
                <a:gd name="T88" fmla="*/ 209 w 214"/>
                <a:gd name="T89" fmla="*/ 173 h 179"/>
                <a:gd name="T90" fmla="*/ 144 w 214"/>
                <a:gd name="T91" fmla="*/ 157 h 179"/>
                <a:gd name="T92" fmla="*/ 144 w 214"/>
                <a:gd name="T93" fmla="*/ 73 h 179"/>
                <a:gd name="T94" fmla="*/ 161 w 214"/>
                <a:gd name="T95" fmla="*/ 43 h 179"/>
                <a:gd name="T96" fmla="*/ 209 w 214"/>
                <a:gd name="T97" fmla="*/ 55 h 179"/>
                <a:gd name="T98" fmla="*/ 209 w 214"/>
                <a:gd name="T99" fmla="*/ 17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179">
                  <a:moveTo>
                    <a:pt x="212" y="51"/>
                  </a:moveTo>
                  <a:cubicBezTo>
                    <a:pt x="162" y="38"/>
                    <a:pt x="162" y="38"/>
                    <a:pt x="162" y="38"/>
                  </a:cubicBezTo>
                  <a:cubicBezTo>
                    <a:pt x="163" y="35"/>
                    <a:pt x="163" y="33"/>
                    <a:pt x="163" y="30"/>
                  </a:cubicBezTo>
                  <a:cubicBezTo>
                    <a:pt x="163" y="14"/>
                    <a:pt x="150" y="0"/>
                    <a:pt x="133" y="0"/>
                  </a:cubicBezTo>
                  <a:cubicBezTo>
                    <a:pt x="117" y="0"/>
                    <a:pt x="103" y="14"/>
                    <a:pt x="103" y="30"/>
                  </a:cubicBezTo>
                  <a:cubicBezTo>
                    <a:pt x="103" y="34"/>
                    <a:pt x="104" y="38"/>
                    <a:pt x="105" y="42"/>
                  </a:cubicBezTo>
                  <a:cubicBezTo>
                    <a:pt x="72" y="51"/>
                    <a:pt x="72" y="51"/>
                    <a:pt x="72" y="51"/>
                  </a:cubicBezTo>
                  <a:cubicBezTo>
                    <a:pt x="3" y="33"/>
                    <a:pt x="3" y="33"/>
                    <a:pt x="3" y="33"/>
                  </a:cubicBezTo>
                  <a:cubicBezTo>
                    <a:pt x="2" y="33"/>
                    <a:pt x="2" y="33"/>
                    <a:pt x="1" y="33"/>
                  </a:cubicBezTo>
                  <a:cubicBezTo>
                    <a:pt x="0" y="34"/>
                    <a:pt x="0" y="35"/>
                    <a:pt x="0" y="35"/>
                  </a:cubicBezTo>
                  <a:cubicBezTo>
                    <a:pt x="0" y="159"/>
                    <a:pt x="0" y="159"/>
                    <a:pt x="0" y="159"/>
                  </a:cubicBezTo>
                  <a:cubicBezTo>
                    <a:pt x="0" y="160"/>
                    <a:pt x="1" y="161"/>
                    <a:pt x="2" y="161"/>
                  </a:cubicBezTo>
                  <a:cubicBezTo>
                    <a:pt x="72" y="179"/>
                    <a:pt x="72" y="179"/>
                    <a:pt x="72" y="179"/>
                  </a:cubicBezTo>
                  <a:cubicBezTo>
                    <a:pt x="72" y="179"/>
                    <a:pt x="72" y="179"/>
                    <a:pt x="72" y="179"/>
                  </a:cubicBezTo>
                  <a:cubicBezTo>
                    <a:pt x="72" y="179"/>
                    <a:pt x="72" y="179"/>
                    <a:pt x="72" y="179"/>
                  </a:cubicBezTo>
                  <a:cubicBezTo>
                    <a:pt x="72" y="179"/>
                    <a:pt x="72" y="179"/>
                    <a:pt x="72" y="179"/>
                  </a:cubicBezTo>
                  <a:cubicBezTo>
                    <a:pt x="72" y="179"/>
                    <a:pt x="73" y="179"/>
                    <a:pt x="73" y="179"/>
                  </a:cubicBezTo>
                  <a:cubicBezTo>
                    <a:pt x="142" y="161"/>
                    <a:pt x="142" y="161"/>
                    <a:pt x="142" y="161"/>
                  </a:cubicBezTo>
                  <a:cubicBezTo>
                    <a:pt x="211" y="179"/>
                    <a:pt x="211" y="179"/>
                    <a:pt x="211" y="179"/>
                  </a:cubicBezTo>
                  <a:cubicBezTo>
                    <a:pt x="211" y="179"/>
                    <a:pt x="211" y="179"/>
                    <a:pt x="212" y="179"/>
                  </a:cubicBezTo>
                  <a:cubicBezTo>
                    <a:pt x="212" y="179"/>
                    <a:pt x="213" y="179"/>
                    <a:pt x="213" y="178"/>
                  </a:cubicBezTo>
                  <a:cubicBezTo>
                    <a:pt x="214" y="178"/>
                    <a:pt x="214" y="177"/>
                    <a:pt x="214" y="176"/>
                  </a:cubicBezTo>
                  <a:cubicBezTo>
                    <a:pt x="214" y="53"/>
                    <a:pt x="214" y="53"/>
                    <a:pt x="214" y="53"/>
                  </a:cubicBezTo>
                  <a:cubicBezTo>
                    <a:pt x="214" y="52"/>
                    <a:pt x="213" y="51"/>
                    <a:pt x="212" y="51"/>
                  </a:cubicBezTo>
                  <a:close/>
                  <a:moveTo>
                    <a:pt x="133" y="5"/>
                  </a:moveTo>
                  <a:cubicBezTo>
                    <a:pt x="147" y="5"/>
                    <a:pt x="159" y="16"/>
                    <a:pt x="159" y="30"/>
                  </a:cubicBezTo>
                  <a:cubicBezTo>
                    <a:pt x="159" y="33"/>
                    <a:pt x="158" y="36"/>
                    <a:pt x="157" y="39"/>
                  </a:cubicBezTo>
                  <a:cubicBezTo>
                    <a:pt x="157" y="39"/>
                    <a:pt x="157" y="39"/>
                    <a:pt x="157" y="39"/>
                  </a:cubicBezTo>
                  <a:cubicBezTo>
                    <a:pt x="157" y="39"/>
                    <a:pt x="157" y="39"/>
                    <a:pt x="157" y="39"/>
                  </a:cubicBezTo>
                  <a:cubicBezTo>
                    <a:pt x="153" y="55"/>
                    <a:pt x="140" y="75"/>
                    <a:pt x="133" y="75"/>
                  </a:cubicBezTo>
                  <a:cubicBezTo>
                    <a:pt x="125" y="75"/>
                    <a:pt x="108" y="45"/>
                    <a:pt x="108" y="30"/>
                  </a:cubicBezTo>
                  <a:cubicBezTo>
                    <a:pt x="108" y="16"/>
                    <a:pt x="119" y="5"/>
                    <a:pt x="133" y="5"/>
                  </a:cubicBezTo>
                  <a:close/>
                  <a:moveTo>
                    <a:pt x="5" y="38"/>
                  </a:moveTo>
                  <a:cubicBezTo>
                    <a:pt x="70" y="55"/>
                    <a:pt x="70" y="55"/>
                    <a:pt x="70" y="55"/>
                  </a:cubicBezTo>
                  <a:cubicBezTo>
                    <a:pt x="70" y="173"/>
                    <a:pt x="70" y="173"/>
                    <a:pt x="70" y="173"/>
                  </a:cubicBezTo>
                  <a:cubicBezTo>
                    <a:pt x="5" y="157"/>
                    <a:pt x="5" y="157"/>
                    <a:pt x="5" y="157"/>
                  </a:cubicBezTo>
                  <a:lnTo>
                    <a:pt x="5" y="38"/>
                  </a:lnTo>
                  <a:close/>
                  <a:moveTo>
                    <a:pt x="75" y="55"/>
                  </a:moveTo>
                  <a:cubicBezTo>
                    <a:pt x="107" y="47"/>
                    <a:pt x="107" y="47"/>
                    <a:pt x="107" y="47"/>
                  </a:cubicBezTo>
                  <a:cubicBezTo>
                    <a:pt x="112" y="62"/>
                    <a:pt x="124" y="79"/>
                    <a:pt x="133" y="79"/>
                  </a:cubicBezTo>
                  <a:cubicBezTo>
                    <a:pt x="135" y="79"/>
                    <a:pt x="137" y="79"/>
                    <a:pt x="140" y="77"/>
                  </a:cubicBezTo>
                  <a:cubicBezTo>
                    <a:pt x="140" y="157"/>
                    <a:pt x="140" y="157"/>
                    <a:pt x="140" y="157"/>
                  </a:cubicBezTo>
                  <a:cubicBezTo>
                    <a:pt x="75" y="173"/>
                    <a:pt x="75" y="173"/>
                    <a:pt x="75" y="173"/>
                  </a:cubicBezTo>
                  <a:lnTo>
                    <a:pt x="75" y="55"/>
                  </a:lnTo>
                  <a:close/>
                  <a:moveTo>
                    <a:pt x="209" y="173"/>
                  </a:moveTo>
                  <a:cubicBezTo>
                    <a:pt x="144" y="157"/>
                    <a:pt x="144" y="157"/>
                    <a:pt x="144" y="157"/>
                  </a:cubicBezTo>
                  <a:cubicBezTo>
                    <a:pt x="144" y="73"/>
                    <a:pt x="144" y="73"/>
                    <a:pt x="144" y="73"/>
                  </a:cubicBezTo>
                  <a:cubicBezTo>
                    <a:pt x="151" y="66"/>
                    <a:pt x="158" y="53"/>
                    <a:pt x="161" y="43"/>
                  </a:cubicBezTo>
                  <a:cubicBezTo>
                    <a:pt x="209" y="55"/>
                    <a:pt x="209" y="55"/>
                    <a:pt x="209" y="55"/>
                  </a:cubicBezTo>
                  <a:lnTo>
                    <a:pt x="209" y="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7" name="Freeform 32">
              <a:extLst>
                <a:ext uri="{FF2B5EF4-FFF2-40B4-BE49-F238E27FC236}">
                  <a16:creationId xmlns:a16="http://schemas.microsoft.com/office/drawing/2014/main" id="{F8774A4A-7E09-4C5B-9A6C-7C78E4BB297D}"/>
                </a:ext>
              </a:extLst>
            </p:cNvPr>
            <p:cNvSpPr>
              <a:spLocks noEditPoints="1"/>
            </p:cNvSpPr>
            <p:nvPr/>
          </p:nvSpPr>
          <p:spPr bwMode="auto">
            <a:xfrm>
              <a:off x="317500" y="2817813"/>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08" name="Group 107">
            <a:extLst>
              <a:ext uri="{FF2B5EF4-FFF2-40B4-BE49-F238E27FC236}">
                <a16:creationId xmlns:a16="http://schemas.microsoft.com/office/drawing/2014/main" id="{909CA014-7B3F-4AF0-8DD6-17B473F32A33}"/>
              </a:ext>
            </a:extLst>
          </p:cNvPr>
          <p:cNvGrpSpPr/>
          <p:nvPr/>
        </p:nvGrpSpPr>
        <p:grpSpPr>
          <a:xfrm>
            <a:off x="4414771" y="2985869"/>
            <a:ext cx="654019" cy="1064773"/>
            <a:chOff x="2832100" y="2760663"/>
            <a:chExt cx="260350" cy="423863"/>
          </a:xfrm>
        </p:grpSpPr>
        <p:sp>
          <p:nvSpPr>
            <p:cNvPr id="109" name="Freeform 36">
              <a:extLst>
                <a:ext uri="{FF2B5EF4-FFF2-40B4-BE49-F238E27FC236}">
                  <a16:creationId xmlns:a16="http://schemas.microsoft.com/office/drawing/2014/main" id="{F565AD77-A46B-4FC6-B54F-DF9F106688DE}"/>
                </a:ext>
              </a:extLst>
            </p:cNvPr>
            <p:cNvSpPr>
              <a:spLocks noEditPoints="1"/>
            </p:cNvSpPr>
            <p:nvPr/>
          </p:nvSpPr>
          <p:spPr bwMode="auto">
            <a:xfrm>
              <a:off x="2898775" y="3095625"/>
              <a:ext cx="123825" cy="38100"/>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5 h 22"/>
                <a:gd name="T16" fmla="*/ 5 w 73"/>
                <a:gd name="T17" fmla="*/ 11 h 22"/>
                <a:gd name="T18" fmla="*/ 12 w 73"/>
                <a:gd name="T19" fmla="*/ 18 h 22"/>
                <a:gd name="T20" fmla="*/ 62 w 73"/>
                <a:gd name="T21" fmla="*/ 18 h 22"/>
                <a:gd name="T22" fmla="*/ 69 w 73"/>
                <a:gd name="T23" fmla="*/ 11 h 22"/>
                <a:gd name="T24" fmla="*/ 62 w 73"/>
                <a:gd name="T25" fmla="*/ 5 h 22"/>
                <a:gd name="T26" fmla="*/ 12 w 73"/>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5"/>
                  </a:moveTo>
                  <a:cubicBezTo>
                    <a:pt x="8" y="5"/>
                    <a:pt x="5" y="7"/>
                    <a:pt x="5" y="11"/>
                  </a:cubicBezTo>
                  <a:cubicBezTo>
                    <a:pt x="5" y="15"/>
                    <a:pt x="8" y="18"/>
                    <a:pt x="12" y="18"/>
                  </a:cubicBezTo>
                  <a:cubicBezTo>
                    <a:pt x="62" y="18"/>
                    <a:pt x="62" y="18"/>
                    <a:pt x="62" y="18"/>
                  </a:cubicBezTo>
                  <a:cubicBezTo>
                    <a:pt x="66" y="18"/>
                    <a:pt x="69" y="15"/>
                    <a:pt x="69" y="11"/>
                  </a:cubicBezTo>
                  <a:cubicBezTo>
                    <a:pt x="69" y="7"/>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0" name="Freeform 37">
              <a:extLst>
                <a:ext uri="{FF2B5EF4-FFF2-40B4-BE49-F238E27FC236}">
                  <a16:creationId xmlns:a16="http://schemas.microsoft.com/office/drawing/2014/main" id="{C880E71B-F801-4676-94F0-0060F98E5B08}"/>
                </a:ext>
              </a:extLst>
            </p:cNvPr>
            <p:cNvSpPr>
              <a:spLocks noEditPoints="1"/>
            </p:cNvSpPr>
            <p:nvPr/>
          </p:nvSpPr>
          <p:spPr bwMode="auto">
            <a:xfrm>
              <a:off x="2898775" y="3127375"/>
              <a:ext cx="123825" cy="36513"/>
            </a:xfrm>
            <a:custGeom>
              <a:avLst/>
              <a:gdLst>
                <a:gd name="T0" fmla="*/ 62 w 73"/>
                <a:gd name="T1" fmla="*/ 22 h 22"/>
                <a:gd name="T2" fmla="*/ 12 w 73"/>
                <a:gd name="T3" fmla="*/ 22 h 22"/>
                <a:gd name="T4" fmla="*/ 0 w 73"/>
                <a:gd name="T5" fmla="*/ 11 h 22"/>
                <a:gd name="T6" fmla="*/ 12 w 73"/>
                <a:gd name="T7" fmla="*/ 0 h 22"/>
                <a:gd name="T8" fmla="*/ 62 w 73"/>
                <a:gd name="T9" fmla="*/ 0 h 22"/>
                <a:gd name="T10" fmla="*/ 73 w 73"/>
                <a:gd name="T11" fmla="*/ 11 h 22"/>
                <a:gd name="T12" fmla="*/ 62 w 73"/>
                <a:gd name="T13" fmla="*/ 22 h 22"/>
                <a:gd name="T14" fmla="*/ 12 w 73"/>
                <a:gd name="T15" fmla="*/ 4 h 22"/>
                <a:gd name="T16" fmla="*/ 5 w 73"/>
                <a:gd name="T17" fmla="*/ 11 h 22"/>
                <a:gd name="T18" fmla="*/ 12 w 73"/>
                <a:gd name="T19" fmla="*/ 18 h 22"/>
                <a:gd name="T20" fmla="*/ 62 w 73"/>
                <a:gd name="T21" fmla="*/ 18 h 22"/>
                <a:gd name="T22" fmla="*/ 69 w 73"/>
                <a:gd name="T23" fmla="*/ 11 h 22"/>
                <a:gd name="T24" fmla="*/ 62 w 73"/>
                <a:gd name="T25" fmla="*/ 4 h 22"/>
                <a:gd name="T26" fmla="*/ 12 w 73"/>
                <a:gd name="T2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2">
                  <a:moveTo>
                    <a:pt x="62" y="22"/>
                  </a:moveTo>
                  <a:cubicBezTo>
                    <a:pt x="12" y="22"/>
                    <a:pt x="12" y="22"/>
                    <a:pt x="12" y="22"/>
                  </a:cubicBezTo>
                  <a:cubicBezTo>
                    <a:pt x="6" y="22"/>
                    <a:pt x="0" y="17"/>
                    <a:pt x="0" y="11"/>
                  </a:cubicBezTo>
                  <a:cubicBezTo>
                    <a:pt x="0" y="5"/>
                    <a:pt x="6" y="0"/>
                    <a:pt x="12" y="0"/>
                  </a:cubicBezTo>
                  <a:cubicBezTo>
                    <a:pt x="62" y="0"/>
                    <a:pt x="62" y="0"/>
                    <a:pt x="62" y="0"/>
                  </a:cubicBezTo>
                  <a:cubicBezTo>
                    <a:pt x="68" y="0"/>
                    <a:pt x="73" y="5"/>
                    <a:pt x="73" y="11"/>
                  </a:cubicBezTo>
                  <a:cubicBezTo>
                    <a:pt x="73" y="17"/>
                    <a:pt x="68" y="22"/>
                    <a:pt x="62" y="22"/>
                  </a:cubicBezTo>
                  <a:close/>
                  <a:moveTo>
                    <a:pt x="12" y="4"/>
                  </a:moveTo>
                  <a:cubicBezTo>
                    <a:pt x="8" y="4"/>
                    <a:pt x="5" y="7"/>
                    <a:pt x="5" y="11"/>
                  </a:cubicBezTo>
                  <a:cubicBezTo>
                    <a:pt x="5" y="15"/>
                    <a:pt x="8" y="18"/>
                    <a:pt x="12" y="18"/>
                  </a:cubicBezTo>
                  <a:cubicBezTo>
                    <a:pt x="62" y="18"/>
                    <a:pt x="62" y="18"/>
                    <a:pt x="62" y="18"/>
                  </a:cubicBezTo>
                  <a:cubicBezTo>
                    <a:pt x="66" y="18"/>
                    <a:pt x="69" y="15"/>
                    <a:pt x="69" y="11"/>
                  </a:cubicBezTo>
                  <a:cubicBezTo>
                    <a:pt x="69" y="7"/>
                    <a:pt x="66" y="4"/>
                    <a:pt x="62" y="4"/>
                  </a:cubicBez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1" name="Freeform 38">
              <a:extLst>
                <a:ext uri="{FF2B5EF4-FFF2-40B4-BE49-F238E27FC236}">
                  <a16:creationId xmlns:a16="http://schemas.microsoft.com/office/drawing/2014/main" id="{8C96EB92-8212-4AD8-AAC7-431032B1C4C0}"/>
                </a:ext>
              </a:extLst>
            </p:cNvPr>
            <p:cNvSpPr>
              <a:spLocks/>
            </p:cNvSpPr>
            <p:nvPr/>
          </p:nvSpPr>
          <p:spPr bwMode="auto">
            <a:xfrm>
              <a:off x="2921000" y="3157538"/>
              <a:ext cx="80963" cy="26988"/>
            </a:xfrm>
            <a:custGeom>
              <a:avLst/>
              <a:gdLst>
                <a:gd name="T0" fmla="*/ 24 w 48"/>
                <a:gd name="T1" fmla="*/ 16 h 16"/>
                <a:gd name="T2" fmla="*/ 0 w 48"/>
                <a:gd name="T3" fmla="*/ 2 h 16"/>
                <a:gd name="T4" fmla="*/ 2 w 48"/>
                <a:gd name="T5" fmla="*/ 0 h 16"/>
                <a:gd name="T6" fmla="*/ 4 w 48"/>
                <a:gd name="T7" fmla="*/ 2 h 16"/>
                <a:gd name="T8" fmla="*/ 24 w 48"/>
                <a:gd name="T9" fmla="*/ 11 h 16"/>
                <a:gd name="T10" fmla="*/ 43 w 48"/>
                <a:gd name="T11" fmla="*/ 2 h 16"/>
                <a:gd name="T12" fmla="*/ 46 w 48"/>
                <a:gd name="T13" fmla="*/ 0 h 16"/>
                <a:gd name="T14" fmla="*/ 48 w 48"/>
                <a:gd name="T15" fmla="*/ 2 h 16"/>
                <a:gd name="T16" fmla="*/ 2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24" y="16"/>
                  </a:moveTo>
                  <a:cubicBezTo>
                    <a:pt x="10" y="16"/>
                    <a:pt x="0" y="10"/>
                    <a:pt x="0" y="2"/>
                  </a:cubicBezTo>
                  <a:cubicBezTo>
                    <a:pt x="0" y="1"/>
                    <a:pt x="1" y="0"/>
                    <a:pt x="2" y="0"/>
                  </a:cubicBezTo>
                  <a:cubicBezTo>
                    <a:pt x="3" y="0"/>
                    <a:pt x="4" y="1"/>
                    <a:pt x="4" y="2"/>
                  </a:cubicBezTo>
                  <a:cubicBezTo>
                    <a:pt x="4" y="6"/>
                    <a:pt x="12" y="11"/>
                    <a:pt x="24" y="11"/>
                  </a:cubicBezTo>
                  <a:cubicBezTo>
                    <a:pt x="35" y="11"/>
                    <a:pt x="43" y="6"/>
                    <a:pt x="43" y="2"/>
                  </a:cubicBezTo>
                  <a:cubicBezTo>
                    <a:pt x="43" y="1"/>
                    <a:pt x="44" y="0"/>
                    <a:pt x="46" y="0"/>
                  </a:cubicBezTo>
                  <a:cubicBezTo>
                    <a:pt x="47" y="0"/>
                    <a:pt x="48" y="1"/>
                    <a:pt x="48" y="2"/>
                  </a:cubicBezTo>
                  <a:cubicBezTo>
                    <a:pt x="48" y="10"/>
                    <a:pt x="37" y="16"/>
                    <a:pt x="24"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2" name="Freeform 39">
              <a:extLst>
                <a:ext uri="{FF2B5EF4-FFF2-40B4-BE49-F238E27FC236}">
                  <a16:creationId xmlns:a16="http://schemas.microsoft.com/office/drawing/2014/main" id="{7AACA61D-FE9B-4720-93EB-D6D69D81C927}"/>
                </a:ext>
              </a:extLst>
            </p:cNvPr>
            <p:cNvSpPr>
              <a:spLocks noEditPoints="1"/>
            </p:cNvSpPr>
            <p:nvPr/>
          </p:nvSpPr>
          <p:spPr bwMode="auto">
            <a:xfrm>
              <a:off x="2832100" y="2760663"/>
              <a:ext cx="260350" cy="314325"/>
            </a:xfrm>
            <a:custGeom>
              <a:avLst/>
              <a:gdLst>
                <a:gd name="T0" fmla="*/ 101 w 154"/>
                <a:gd name="T1" fmla="*/ 185 h 185"/>
                <a:gd name="T2" fmla="*/ 53 w 154"/>
                <a:gd name="T3" fmla="*/ 185 h 185"/>
                <a:gd name="T4" fmla="*/ 32 w 154"/>
                <a:gd name="T5" fmla="*/ 164 h 185"/>
                <a:gd name="T6" fmla="*/ 32 w 154"/>
                <a:gd name="T7" fmla="*/ 149 h 185"/>
                <a:gd name="T8" fmla="*/ 22 w 154"/>
                <a:gd name="T9" fmla="*/ 130 h 185"/>
                <a:gd name="T10" fmla="*/ 0 w 154"/>
                <a:gd name="T11" fmla="*/ 77 h 185"/>
                <a:gd name="T12" fmla="*/ 77 w 154"/>
                <a:gd name="T13" fmla="*/ 0 h 185"/>
                <a:gd name="T14" fmla="*/ 154 w 154"/>
                <a:gd name="T15" fmla="*/ 77 h 185"/>
                <a:gd name="T16" fmla="*/ 132 w 154"/>
                <a:gd name="T17" fmla="*/ 130 h 185"/>
                <a:gd name="T18" fmla="*/ 122 w 154"/>
                <a:gd name="T19" fmla="*/ 149 h 185"/>
                <a:gd name="T20" fmla="*/ 122 w 154"/>
                <a:gd name="T21" fmla="*/ 164 h 185"/>
                <a:gd name="T22" fmla="*/ 101 w 154"/>
                <a:gd name="T23" fmla="*/ 185 h 185"/>
                <a:gd name="T24" fmla="*/ 77 w 154"/>
                <a:gd name="T25" fmla="*/ 5 h 185"/>
                <a:gd name="T26" fmla="*/ 5 w 154"/>
                <a:gd name="T27" fmla="*/ 77 h 185"/>
                <a:gd name="T28" fmla="*/ 25 w 154"/>
                <a:gd name="T29" fmla="*/ 127 h 185"/>
                <a:gd name="T30" fmla="*/ 36 w 154"/>
                <a:gd name="T31" fmla="*/ 149 h 185"/>
                <a:gd name="T32" fmla="*/ 36 w 154"/>
                <a:gd name="T33" fmla="*/ 164 h 185"/>
                <a:gd name="T34" fmla="*/ 53 w 154"/>
                <a:gd name="T35" fmla="*/ 180 h 185"/>
                <a:gd name="T36" fmla="*/ 101 w 154"/>
                <a:gd name="T37" fmla="*/ 180 h 185"/>
                <a:gd name="T38" fmla="*/ 117 w 154"/>
                <a:gd name="T39" fmla="*/ 164 h 185"/>
                <a:gd name="T40" fmla="*/ 117 w 154"/>
                <a:gd name="T41" fmla="*/ 149 h 185"/>
                <a:gd name="T42" fmla="*/ 129 w 154"/>
                <a:gd name="T43" fmla="*/ 127 h 185"/>
                <a:gd name="T44" fmla="*/ 149 w 154"/>
                <a:gd name="T45" fmla="*/ 77 h 185"/>
                <a:gd name="T46" fmla="*/ 77 w 154"/>
                <a:gd name="T47" fmla="*/ 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85">
                  <a:moveTo>
                    <a:pt x="101" y="185"/>
                  </a:moveTo>
                  <a:cubicBezTo>
                    <a:pt x="53" y="185"/>
                    <a:pt x="53" y="185"/>
                    <a:pt x="53" y="185"/>
                  </a:cubicBezTo>
                  <a:cubicBezTo>
                    <a:pt x="41" y="185"/>
                    <a:pt x="32" y="175"/>
                    <a:pt x="32" y="164"/>
                  </a:cubicBezTo>
                  <a:cubicBezTo>
                    <a:pt x="32" y="149"/>
                    <a:pt x="32" y="149"/>
                    <a:pt x="32" y="149"/>
                  </a:cubicBezTo>
                  <a:cubicBezTo>
                    <a:pt x="32" y="141"/>
                    <a:pt x="28" y="137"/>
                    <a:pt x="22" y="130"/>
                  </a:cubicBezTo>
                  <a:cubicBezTo>
                    <a:pt x="8" y="117"/>
                    <a:pt x="0" y="97"/>
                    <a:pt x="0" y="77"/>
                  </a:cubicBezTo>
                  <a:cubicBezTo>
                    <a:pt x="0" y="34"/>
                    <a:pt x="34" y="0"/>
                    <a:pt x="77" y="0"/>
                  </a:cubicBezTo>
                  <a:cubicBezTo>
                    <a:pt x="119" y="0"/>
                    <a:pt x="154" y="34"/>
                    <a:pt x="154" y="77"/>
                  </a:cubicBezTo>
                  <a:cubicBezTo>
                    <a:pt x="154" y="97"/>
                    <a:pt x="146" y="117"/>
                    <a:pt x="132" y="130"/>
                  </a:cubicBezTo>
                  <a:cubicBezTo>
                    <a:pt x="125" y="137"/>
                    <a:pt x="122" y="141"/>
                    <a:pt x="122" y="149"/>
                  </a:cubicBezTo>
                  <a:cubicBezTo>
                    <a:pt x="122" y="164"/>
                    <a:pt x="122" y="164"/>
                    <a:pt x="122" y="164"/>
                  </a:cubicBezTo>
                  <a:cubicBezTo>
                    <a:pt x="122" y="175"/>
                    <a:pt x="113" y="185"/>
                    <a:pt x="101" y="185"/>
                  </a:cubicBezTo>
                  <a:close/>
                  <a:moveTo>
                    <a:pt x="77" y="5"/>
                  </a:moveTo>
                  <a:cubicBezTo>
                    <a:pt x="37" y="5"/>
                    <a:pt x="5" y="37"/>
                    <a:pt x="5" y="77"/>
                  </a:cubicBezTo>
                  <a:cubicBezTo>
                    <a:pt x="5" y="96"/>
                    <a:pt x="12" y="114"/>
                    <a:pt x="25" y="127"/>
                  </a:cubicBezTo>
                  <a:cubicBezTo>
                    <a:pt x="32" y="134"/>
                    <a:pt x="36" y="140"/>
                    <a:pt x="36" y="149"/>
                  </a:cubicBezTo>
                  <a:cubicBezTo>
                    <a:pt x="36" y="164"/>
                    <a:pt x="36" y="164"/>
                    <a:pt x="36" y="164"/>
                  </a:cubicBezTo>
                  <a:cubicBezTo>
                    <a:pt x="36" y="173"/>
                    <a:pt x="44" y="180"/>
                    <a:pt x="53" y="180"/>
                  </a:cubicBezTo>
                  <a:cubicBezTo>
                    <a:pt x="101" y="180"/>
                    <a:pt x="101" y="180"/>
                    <a:pt x="101" y="180"/>
                  </a:cubicBezTo>
                  <a:cubicBezTo>
                    <a:pt x="110" y="180"/>
                    <a:pt x="117" y="173"/>
                    <a:pt x="117" y="164"/>
                  </a:cubicBezTo>
                  <a:cubicBezTo>
                    <a:pt x="117" y="149"/>
                    <a:pt x="117" y="149"/>
                    <a:pt x="117" y="149"/>
                  </a:cubicBezTo>
                  <a:cubicBezTo>
                    <a:pt x="117" y="140"/>
                    <a:pt x="122" y="134"/>
                    <a:pt x="129" y="127"/>
                  </a:cubicBezTo>
                  <a:cubicBezTo>
                    <a:pt x="142" y="114"/>
                    <a:pt x="149" y="96"/>
                    <a:pt x="149" y="77"/>
                  </a:cubicBezTo>
                  <a:cubicBezTo>
                    <a:pt x="149" y="37"/>
                    <a:pt x="117" y="5"/>
                    <a:pt x="7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3" name="Freeform 40">
              <a:extLst>
                <a:ext uri="{FF2B5EF4-FFF2-40B4-BE49-F238E27FC236}">
                  <a16:creationId xmlns:a16="http://schemas.microsoft.com/office/drawing/2014/main" id="{27F5FD0E-D787-47E1-B055-71F8D2317AFF}"/>
                </a:ext>
              </a:extLst>
            </p:cNvPr>
            <p:cNvSpPr>
              <a:spLocks noEditPoints="1"/>
            </p:cNvSpPr>
            <p:nvPr/>
          </p:nvSpPr>
          <p:spPr bwMode="auto">
            <a:xfrm>
              <a:off x="2898775" y="3065463"/>
              <a:ext cx="123825" cy="39688"/>
            </a:xfrm>
            <a:custGeom>
              <a:avLst/>
              <a:gdLst>
                <a:gd name="T0" fmla="*/ 62 w 73"/>
                <a:gd name="T1" fmla="*/ 23 h 23"/>
                <a:gd name="T2" fmla="*/ 12 w 73"/>
                <a:gd name="T3" fmla="*/ 23 h 23"/>
                <a:gd name="T4" fmla="*/ 0 w 73"/>
                <a:gd name="T5" fmla="*/ 11 h 23"/>
                <a:gd name="T6" fmla="*/ 12 w 73"/>
                <a:gd name="T7" fmla="*/ 0 h 23"/>
                <a:gd name="T8" fmla="*/ 62 w 73"/>
                <a:gd name="T9" fmla="*/ 0 h 23"/>
                <a:gd name="T10" fmla="*/ 73 w 73"/>
                <a:gd name="T11" fmla="*/ 11 h 23"/>
                <a:gd name="T12" fmla="*/ 62 w 73"/>
                <a:gd name="T13" fmla="*/ 23 h 23"/>
                <a:gd name="T14" fmla="*/ 12 w 73"/>
                <a:gd name="T15" fmla="*/ 5 h 23"/>
                <a:gd name="T16" fmla="*/ 5 w 73"/>
                <a:gd name="T17" fmla="*/ 11 h 23"/>
                <a:gd name="T18" fmla="*/ 12 w 73"/>
                <a:gd name="T19" fmla="*/ 18 h 23"/>
                <a:gd name="T20" fmla="*/ 62 w 73"/>
                <a:gd name="T21" fmla="*/ 18 h 23"/>
                <a:gd name="T22" fmla="*/ 69 w 73"/>
                <a:gd name="T23" fmla="*/ 11 h 23"/>
                <a:gd name="T24" fmla="*/ 62 w 73"/>
                <a:gd name="T25" fmla="*/ 5 h 23"/>
                <a:gd name="T26" fmla="*/ 12 w 73"/>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23">
                  <a:moveTo>
                    <a:pt x="62" y="23"/>
                  </a:moveTo>
                  <a:cubicBezTo>
                    <a:pt x="12" y="23"/>
                    <a:pt x="12" y="23"/>
                    <a:pt x="12" y="23"/>
                  </a:cubicBezTo>
                  <a:cubicBezTo>
                    <a:pt x="6" y="23"/>
                    <a:pt x="0" y="17"/>
                    <a:pt x="0" y="11"/>
                  </a:cubicBezTo>
                  <a:cubicBezTo>
                    <a:pt x="0" y="5"/>
                    <a:pt x="6" y="0"/>
                    <a:pt x="12" y="0"/>
                  </a:cubicBezTo>
                  <a:cubicBezTo>
                    <a:pt x="62" y="0"/>
                    <a:pt x="62" y="0"/>
                    <a:pt x="62" y="0"/>
                  </a:cubicBezTo>
                  <a:cubicBezTo>
                    <a:pt x="68" y="0"/>
                    <a:pt x="73" y="5"/>
                    <a:pt x="73" y="11"/>
                  </a:cubicBezTo>
                  <a:cubicBezTo>
                    <a:pt x="73" y="17"/>
                    <a:pt x="68" y="23"/>
                    <a:pt x="62" y="23"/>
                  </a:cubicBezTo>
                  <a:close/>
                  <a:moveTo>
                    <a:pt x="12" y="5"/>
                  </a:moveTo>
                  <a:cubicBezTo>
                    <a:pt x="8" y="5"/>
                    <a:pt x="5" y="8"/>
                    <a:pt x="5" y="11"/>
                  </a:cubicBezTo>
                  <a:cubicBezTo>
                    <a:pt x="5" y="15"/>
                    <a:pt x="8" y="18"/>
                    <a:pt x="12" y="18"/>
                  </a:cubicBezTo>
                  <a:cubicBezTo>
                    <a:pt x="62" y="18"/>
                    <a:pt x="62" y="18"/>
                    <a:pt x="62" y="18"/>
                  </a:cubicBezTo>
                  <a:cubicBezTo>
                    <a:pt x="66" y="18"/>
                    <a:pt x="69" y="15"/>
                    <a:pt x="69" y="11"/>
                  </a:cubicBezTo>
                  <a:cubicBezTo>
                    <a:pt x="69" y="8"/>
                    <a:pt x="66" y="5"/>
                    <a:pt x="62" y="5"/>
                  </a:cubicBezTo>
                  <a:lnTo>
                    <a:pt x="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116" name="Rectangle 115">
            <a:extLst>
              <a:ext uri="{FF2B5EF4-FFF2-40B4-BE49-F238E27FC236}">
                <a16:creationId xmlns:a16="http://schemas.microsoft.com/office/drawing/2014/main" id="{A8B67BE9-1AC9-4FEB-9090-30249624F48B}"/>
              </a:ext>
            </a:extLst>
          </p:cNvPr>
          <p:cNvSpPr/>
          <p:nvPr/>
        </p:nvSpPr>
        <p:spPr>
          <a:xfrm>
            <a:off x="214010" y="2467663"/>
            <a:ext cx="3028783" cy="3398116"/>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978">
              <a:lnSpc>
                <a:spcPct val="90000"/>
              </a:lnSpc>
              <a:spcBef>
                <a:spcPct val="0"/>
              </a:spcBef>
              <a:spcAft>
                <a:spcPts val="267"/>
              </a:spcAft>
            </a:pPr>
            <a:r>
              <a:rPr lang="lt-LT" sz="2133" dirty="0">
                <a:solidFill>
                  <a:schemeClr val="tx1"/>
                </a:solidFill>
              </a:rPr>
              <a:t>Aplinkos ministerija</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Aplinkos projektų valdymo agentūra</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Viešųjų pirkimų tarnyba</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Statybos inspekcija</a:t>
            </a:r>
          </a:p>
        </p:txBody>
      </p:sp>
      <p:sp>
        <p:nvSpPr>
          <p:cNvPr id="117" name="Rectangle 116">
            <a:extLst>
              <a:ext uri="{FF2B5EF4-FFF2-40B4-BE49-F238E27FC236}">
                <a16:creationId xmlns:a16="http://schemas.microsoft.com/office/drawing/2014/main" id="{C3B1540C-A2DA-4D09-B600-13DA9C199203}"/>
              </a:ext>
            </a:extLst>
          </p:cNvPr>
          <p:cNvSpPr/>
          <p:nvPr/>
        </p:nvSpPr>
        <p:spPr>
          <a:xfrm>
            <a:off x="214010" y="1599733"/>
            <a:ext cx="3010115" cy="867930"/>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t" anchorCtr="0">
            <a:spAutoFit/>
          </a:bodyPr>
          <a:lstStyle/>
          <a:p>
            <a:pPr defTabSz="888978">
              <a:lnSpc>
                <a:spcPct val="90000"/>
              </a:lnSpc>
              <a:spcBef>
                <a:spcPct val="0"/>
              </a:spcBef>
              <a:spcAft>
                <a:spcPts val="267"/>
              </a:spcAft>
            </a:pPr>
            <a:r>
              <a:rPr lang="lt-LT" dirty="0">
                <a:solidFill>
                  <a:schemeClr val="bg1"/>
                </a:solidFill>
              </a:rPr>
              <a:t>Rengiant pirkimo sąlygas dalyvavo:</a:t>
            </a:r>
            <a:endParaRPr lang="en-US" dirty="0">
              <a:solidFill>
                <a:schemeClr val="bg1"/>
              </a:solidFill>
            </a:endParaRPr>
          </a:p>
        </p:txBody>
      </p:sp>
      <p:sp>
        <p:nvSpPr>
          <p:cNvPr id="123" name="Rectangle 122">
            <a:extLst>
              <a:ext uri="{FF2B5EF4-FFF2-40B4-BE49-F238E27FC236}">
                <a16:creationId xmlns:a16="http://schemas.microsoft.com/office/drawing/2014/main" id="{CE775E6A-DD0F-46F6-891E-54EC711ED700}"/>
              </a:ext>
            </a:extLst>
          </p:cNvPr>
          <p:cNvSpPr/>
          <p:nvPr/>
        </p:nvSpPr>
        <p:spPr>
          <a:xfrm>
            <a:off x="8447872" y="1949764"/>
            <a:ext cx="3371234" cy="4285665"/>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defTabSz="888978">
              <a:lnSpc>
                <a:spcPct val="90000"/>
              </a:lnSpc>
              <a:spcBef>
                <a:spcPct val="0"/>
              </a:spcBef>
              <a:spcAft>
                <a:spcPts val="267"/>
              </a:spcAft>
            </a:pPr>
            <a:r>
              <a:rPr lang="lt-LT" sz="2133" dirty="0">
                <a:solidFill>
                  <a:schemeClr val="tx1"/>
                </a:solidFill>
              </a:rPr>
              <a:t>Greitos procedūros – nuo 8 dienų </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Užtikrinta viešojo pirkimo procedūrų atitiktis </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Greitesnis finansavimas – APVA neatlieka pirkimo tikrinimo</a:t>
            </a:r>
          </a:p>
          <a:p>
            <a:pPr defTabSz="888978">
              <a:lnSpc>
                <a:spcPct val="90000"/>
              </a:lnSpc>
              <a:spcBef>
                <a:spcPct val="0"/>
              </a:spcBef>
              <a:spcAft>
                <a:spcPts val="267"/>
              </a:spcAft>
            </a:pPr>
            <a:endParaRPr lang="lt-LT" sz="2133" dirty="0">
              <a:solidFill>
                <a:schemeClr val="tx1"/>
              </a:solidFill>
            </a:endParaRPr>
          </a:p>
          <a:p>
            <a:pPr defTabSz="888978">
              <a:lnSpc>
                <a:spcPct val="90000"/>
              </a:lnSpc>
              <a:spcBef>
                <a:spcPct val="0"/>
              </a:spcBef>
              <a:spcAft>
                <a:spcPts val="267"/>
              </a:spcAft>
            </a:pPr>
            <a:r>
              <a:rPr lang="lt-LT" sz="2133" dirty="0">
                <a:solidFill>
                  <a:schemeClr val="tx1"/>
                </a:solidFill>
              </a:rPr>
              <a:t>PO specialistų darbo taupymas</a:t>
            </a:r>
          </a:p>
        </p:txBody>
      </p:sp>
      <p:sp>
        <p:nvSpPr>
          <p:cNvPr id="124" name="Rectangle 123">
            <a:extLst>
              <a:ext uri="{FF2B5EF4-FFF2-40B4-BE49-F238E27FC236}">
                <a16:creationId xmlns:a16="http://schemas.microsoft.com/office/drawing/2014/main" id="{E623020D-3DA7-4292-A98E-99C26E773E76}"/>
              </a:ext>
            </a:extLst>
          </p:cNvPr>
          <p:cNvSpPr/>
          <p:nvPr/>
        </p:nvSpPr>
        <p:spPr>
          <a:xfrm>
            <a:off x="8447873" y="1339456"/>
            <a:ext cx="3371233" cy="618631"/>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t" anchorCtr="0">
            <a:spAutoFit/>
          </a:bodyPr>
          <a:lstStyle/>
          <a:p>
            <a:pPr defTabSz="888978">
              <a:lnSpc>
                <a:spcPct val="90000"/>
              </a:lnSpc>
              <a:spcBef>
                <a:spcPct val="0"/>
              </a:spcBef>
              <a:spcAft>
                <a:spcPts val="267"/>
              </a:spcAft>
            </a:pPr>
            <a:r>
              <a:rPr lang="lt-LT" dirty="0">
                <a:solidFill>
                  <a:schemeClr val="bg1"/>
                </a:solidFill>
              </a:rPr>
              <a:t>Naudos PO:</a:t>
            </a:r>
            <a:endParaRPr lang="en-US" dirty="0">
              <a:solidFill>
                <a:schemeClr val="bg1"/>
              </a:solidFill>
            </a:endParaRPr>
          </a:p>
        </p:txBody>
      </p:sp>
    </p:spTree>
    <p:extLst>
      <p:ext uri="{BB962C8B-B14F-4D97-AF65-F5344CB8AC3E}">
        <p14:creationId xmlns:p14="http://schemas.microsoft.com/office/powerpoint/2010/main" val="1835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p:bldP spid="97" grpId="0"/>
      <p:bldP spid="98" grpId="0" animBg="1"/>
      <p:bldP spid="99" grpId="0" animBg="1"/>
      <p:bldP spid="116" grpId="0" animBg="1"/>
      <p:bldP spid="117" grpId="0" animBg="1"/>
      <p:bldP spid="123" grpId="0" animBg="1"/>
      <p:bldP spid="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urinio vietos rezervavimo ženklas 1">
            <a:extLst>
              <a:ext uri="{FF2B5EF4-FFF2-40B4-BE49-F238E27FC236}">
                <a16:creationId xmlns:a16="http://schemas.microsoft.com/office/drawing/2014/main" id="{2263B1C3-BCC1-429A-807D-78B7914F0C22}"/>
              </a:ext>
            </a:extLst>
          </p:cNvPr>
          <p:cNvSpPr>
            <a:spLocks noGrp="1"/>
          </p:cNvSpPr>
          <p:nvPr>
            <p:ph idx="1"/>
          </p:nvPr>
        </p:nvSpPr>
        <p:spPr>
          <a:xfrm>
            <a:off x="1771392" y="1791730"/>
            <a:ext cx="10115809" cy="4957413"/>
          </a:xfrm>
        </p:spPr>
        <p:txBody>
          <a:bodyPr>
            <a:normAutofit/>
          </a:bodyPr>
          <a:lstStyle/>
          <a:p>
            <a:r>
              <a:rPr lang="lt-LT" sz="2000" b="1" dirty="0"/>
              <a:t>Visa informacija apie kataloge esančius pirkimų modulius ir kontaktiniai asmenys:</a:t>
            </a:r>
          </a:p>
          <a:p>
            <a:r>
              <a:rPr lang="lt-LT" sz="2000" dirty="0">
                <a:hlinkClick r:id="rId3"/>
              </a:rPr>
              <a:t>https://2007.cpo.lt/katalogas/</a:t>
            </a:r>
            <a:endParaRPr lang="lt-LT" sz="2000" dirty="0"/>
          </a:p>
          <a:p>
            <a:endParaRPr lang="lt-LT" sz="2000" b="1" dirty="0">
              <a:hlinkClick r:id="rId4"/>
            </a:endParaRPr>
          </a:p>
          <a:p>
            <a:r>
              <a:rPr lang="lt-LT" sz="2000" b="1" dirty="0"/>
              <a:t>Konsoliduoti pirkimai:</a:t>
            </a:r>
          </a:p>
          <a:p>
            <a:r>
              <a:rPr lang="lt-LT" sz="2000" dirty="0">
                <a:hlinkClick r:id="rId4"/>
              </a:rPr>
              <a:t>https://2007.cpo.lt/konsoliduotu-pirkimu-skelbimai/</a:t>
            </a:r>
            <a:endParaRPr lang="lt-LT" sz="2000" dirty="0"/>
          </a:p>
          <a:p>
            <a:endParaRPr lang="en-US" sz="2000" b="1" dirty="0"/>
          </a:p>
          <a:p>
            <a:r>
              <a:rPr lang="en-US" sz="2000" b="1" dirty="0" err="1"/>
              <a:t>Atskir</a:t>
            </a:r>
            <a:r>
              <a:rPr lang="lt-LT" sz="2000" b="1" dirty="0"/>
              <a:t>ų pirkimų vykdymas:</a:t>
            </a:r>
            <a:endParaRPr lang="en-US" sz="2000" b="1" dirty="0"/>
          </a:p>
          <a:p>
            <a:r>
              <a:rPr lang="lt-LT" sz="2000" dirty="0">
                <a:hlinkClick r:id="rId5"/>
              </a:rPr>
              <a:t>https://www.cpo.lt/vie-pirkimu-atlikimas-pagal-igaliojima/</a:t>
            </a:r>
            <a:r>
              <a:rPr lang="lt-LT" sz="2000" dirty="0"/>
              <a:t> </a:t>
            </a:r>
          </a:p>
        </p:txBody>
      </p:sp>
      <p:sp>
        <p:nvSpPr>
          <p:cNvPr id="4" name="Pavadinimas 3">
            <a:extLst>
              <a:ext uri="{FF2B5EF4-FFF2-40B4-BE49-F238E27FC236}">
                <a16:creationId xmlns:a16="http://schemas.microsoft.com/office/drawing/2014/main" id="{249D7E92-92C3-4EFC-914E-48D1D7289840}"/>
              </a:ext>
            </a:extLst>
          </p:cNvPr>
          <p:cNvSpPr>
            <a:spLocks noGrp="1"/>
          </p:cNvSpPr>
          <p:nvPr>
            <p:ph type="title"/>
          </p:nvPr>
        </p:nvSpPr>
        <p:spPr/>
        <p:txBody>
          <a:bodyPr>
            <a:normAutofit/>
          </a:bodyPr>
          <a:lstStyle/>
          <a:p>
            <a:r>
              <a:rPr lang="lt-LT" sz="2800" b="1" dirty="0"/>
              <a:t>Kontaktai</a:t>
            </a:r>
          </a:p>
        </p:txBody>
      </p:sp>
    </p:spTree>
    <p:extLst>
      <p:ext uri="{BB962C8B-B14F-4D97-AF65-F5344CB8AC3E}">
        <p14:creationId xmlns:p14="http://schemas.microsoft.com/office/powerpoint/2010/main" val="15556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Custom 1">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B0F0"/>
      </a:hlink>
      <a:folHlink>
        <a:srgbClr val="B26B02"/>
      </a:folHlink>
    </a:clrScheme>
    <a:fontScheme name="Segoe UI Semibold">
      <a:majorFont>
        <a:latin typeface="Segoe UI Semibold"/>
        <a:ea typeface=""/>
        <a:cs typeface=""/>
      </a:majorFont>
      <a:minorFont>
        <a:latin typeface="Segoe UI Semibold"/>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379A9CF0-094B-49A5-AC97-291AC3B47FA0}" vid="{7F35D4EA-11C7-452C-8106-D92BFE0464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24490</TotalTime>
  <Words>984</Words>
  <Application>Microsoft Office PowerPoint</Application>
  <PresentationFormat>Widescreen</PresentationFormat>
  <Paragraphs>215</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Segoe UI Semibold</vt:lpstr>
      <vt:lpstr>Symbol</vt:lpstr>
      <vt:lpstr>Times New Roman</vt:lpstr>
      <vt:lpstr>Wingdings</vt:lpstr>
      <vt:lpstr>Theme1</vt:lpstr>
      <vt:lpstr>Custom Design</vt:lpstr>
      <vt:lpstr>Viešųjų pirkimų centralizavimas: būdai, galimybės ir laukiami pokyčiai</vt:lpstr>
      <vt:lpstr>Pirkimų centralizavimas: kiekybinis aspektas</vt:lpstr>
      <vt:lpstr>pirkimų centralizavimo principai ir CPO LT vaidmuo</vt:lpstr>
      <vt:lpstr>PIRKIMŲ CENTRALIZAVIMO BŪDAI</vt:lpstr>
      <vt:lpstr> CPO LT ĮRANKIAI  </vt:lpstr>
      <vt:lpstr>PowerPoint Presentation</vt:lpstr>
      <vt:lpstr>PowerPoint Presentation</vt:lpstr>
      <vt:lpstr>PowerPoint Presentation</vt:lpstr>
      <vt:lpstr>Kontaktai</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Vaistų kainų analizė</dc:title>
  <dc:creator>Jevgenija Siničina</dc:creator>
  <cp:lastModifiedBy>Neringa Andrijauskienė</cp:lastModifiedBy>
  <cp:revision>1081</cp:revision>
  <cp:lastPrinted>2021-11-09T12:51:41Z</cp:lastPrinted>
  <dcterms:created xsi:type="dcterms:W3CDTF">2018-03-08T06:42:03Z</dcterms:created>
  <dcterms:modified xsi:type="dcterms:W3CDTF">2021-11-29T09:06:59Z</dcterms:modified>
</cp:coreProperties>
</file>