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256" r:id="rId3"/>
    <p:sldId id="538" r:id="rId4"/>
    <p:sldId id="537" r:id="rId5"/>
    <p:sldId id="463" r:id="rId6"/>
    <p:sldId id="460" r:id="rId7"/>
    <p:sldId id="535" r:id="rId8"/>
    <p:sldId id="468" r:id="rId9"/>
    <p:sldId id="467" r:id="rId10"/>
    <p:sldId id="473" r:id="rId11"/>
    <p:sldId id="288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02409C-EC3C-4AE5-BA57-7D8206D2D774}">
          <p14:sldIdLst>
            <p14:sldId id="256"/>
            <p14:sldId id="538"/>
            <p14:sldId id="537"/>
            <p14:sldId id="463"/>
            <p14:sldId id="460"/>
            <p14:sldId id="535"/>
            <p14:sldId id="468"/>
            <p14:sldId id="467"/>
            <p14:sldId id="473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šra Krasnickaitė" initials="AK" lastIdx="14" clrIdx="0">
    <p:extLst>
      <p:ext uri="{19B8F6BF-5375-455C-9EA6-DF929625EA0E}">
        <p15:presenceInfo xmlns:p15="http://schemas.microsoft.com/office/powerpoint/2012/main" userId="S::A.Krasnickaite@cpo.lt::4c14d87a-9a47-477a-aa0c-81f97fe54f95" providerId="AD"/>
      </p:ext>
    </p:extLst>
  </p:cmAuthor>
  <p:cmAuthor id="2" name="Dainius" initials="DN" lastIdx="3" clrIdx="1">
    <p:extLst>
      <p:ext uri="{19B8F6BF-5375-455C-9EA6-DF929625EA0E}">
        <p15:presenceInfo xmlns:p15="http://schemas.microsoft.com/office/powerpoint/2012/main" userId="2fd39e88d2e82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57"/>
    <a:srgbClr val="FC6E04"/>
    <a:srgbClr val="FF8086"/>
    <a:srgbClr val="EB6771"/>
    <a:srgbClr val="FD7F85"/>
    <a:srgbClr val="77CEEF"/>
    <a:srgbClr val="D1E7F6"/>
    <a:srgbClr val="FFFF99"/>
    <a:srgbClr val="99FF99"/>
    <a:srgbClr val="048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589E8-8AD7-4DCD-9442-D8D26138A0A2}" v="907" dt="2021-11-28T12:26:56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5226" autoAdjust="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4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E299B-B49F-492A-B050-32BE3D13A480}" type="datetimeFigureOut">
              <a:rPr lang="en-US" smtClean="0"/>
              <a:t>2021-11-30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772381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81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68C8-6FBE-4410-989D-5EE12FF1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3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41D0-9421-44EA-A2D4-835C236B42D8}" type="datetimeFigureOut">
              <a:rPr lang="lt-LT" smtClean="0"/>
              <a:pPr/>
              <a:t>2021-11-30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44862"/>
            <a:ext cx="5608320" cy="3636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77267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2BF6C-E9E9-4625-B8F0-D99CB28F847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043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BF6C-E9E9-4625-B8F0-D99CB28F8478}" type="slidenum">
              <a:rPr lang="lt-LT" smtClean="0"/>
              <a:pPr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7786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2BF6C-E9E9-4625-B8F0-D99CB28F8478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216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2BF6C-E9E9-4625-B8F0-D99CB28F8478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565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2BF6C-E9E9-4625-B8F0-D99CB28F8478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93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2BF6C-E9E9-4625-B8F0-D99CB28F8478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963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sc.bns.lt/logos/1/20170128193914_cpo-logo-LT-RGB-600p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08" y="284671"/>
            <a:ext cx="1955707" cy="11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73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4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13634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63419" y="0"/>
            <a:ext cx="7372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392" y="1791730"/>
            <a:ext cx="9521448" cy="419758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" y="58995"/>
            <a:ext cx="1225570" cy="7373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7988" y="1544638"/>
            <a:ext cx="890587" cy="4559300"/>
          </a:xfrm>
        </p:spPr>
        <p:txBody>
          <a:bodyPr vert="vert270">
            <a:no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771392" y="219075"/>
            <a:ext cx="95214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8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61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53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67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1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5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2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sc.bns.lt/logos/1/20170128193914_cpo-logo-LT-RGB-600p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70" y="286603"/>
            <a:ext cx="1363419" cy="8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40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9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81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2" descr="http://sc.bns.lt/logos/1/20170128193914_cpo-logo-LT-RGB-600p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70" y="286603"/>
            <a:ext cx="1363419" cy="8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10" name="Picture 2" descr="http://sc.bns.lt/logos/1/20170128193914_cpo-logo-LT-RGB-600p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70" y="286603"/>
            <a:ext cx="1363419" cy="8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76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3766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9CB6CF-1992-4116-97DA-1AA159B02BFE}" type="slidenum">
              <a:rPr lang="lt-LT" smtClean="0"/>
              <a:pPr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sc.bns.lt/logos/1/20170128193914_cpo-logo-LT-RGB-600px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970" y="286603"/>
            <a:ext cx="1363419" cy="81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5267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3555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0BB1-F4AB-46CE-9B6B-8FD615A29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4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F5E2-3270-42BC-B6EC-A2DD4C0B4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507" y="1926214"/>
            <a:ext cx="9982985" cy="2395415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SUMANIAUSIAI ORGANIZUOTAS PIRKIMAS:</a:t>
            </a:r>
            <a:br>
              <a:rPr lang="lt-LT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MAISTO PRODUKTAI</a:t>
            </a:r>
            <a:b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200" dirty="0">
                <a:solidFill>
                  <a:schemeClr val="tx1"/>
                </a:solidFill>
              </a:rPr>
            </a:b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86543-AC3C-4FDF-BEF8-F02A80009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481" y="4664765"/>
            <a:ext cx="10058400" cy="145300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endParaRPr lang="lt-LT" sz="18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lt-LT" sz="18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lt-LT" sz="18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lt-LT" sz="1800" cap="none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t-LT" sz="21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Viešoji įstaiga CPO LT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lt-LT" sz="2100" cap="none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2021-12-03</a:t>
            </a:r>
          </a:p>
        </p:txBody>
      </p:sp>
    </p:spTree>
    <p:extLst>
      <p:ext uri="{BB962C8B-B14F-4D97-AF65-F5344CB8AC3E}">
        <p14:creationId xmlns:p14="http://schemas.microsoft.com/office/powerpoint/2010/main" val="20698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679507"/>
            <a:ext cx="7278848" cy="4903607"/>
          </a:xfrm>
        </p:spPr>
        <p:txBody>
          <a:bodyPr>
            <a:normAutofit fontScale="90000"/>
          </a:bodyPr>
          <a:lstStyle/>
          <a:p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Ačiū už dėmesį, skanaus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Aušra Krasnickaitė, </a:t>
            </a: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viešosios įstaigos CPO LT </a:t>
            </a:r>
            <a:b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Biuro ir veiklos aptarnavimo srities pirkimų skyriaus vadovė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29103" y="230659"/>
            <a:ext cx="1524000" cy="105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15BBB9E8-3783-49BA-8273-0BBE40FE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77" y="1838036"/>
            <a:ext cx="5904693" cy="27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>
            <a:extLst>
              <a:ext uri="{FF2B5EF4-FFF2-40B4-BE49-F238E27FC236}">
                <a16:creationId xmlns:a16="http://schemas.microsoft.com/office/drawing/2014/main" id="{107E061E-2C22-4115-ACB3-847DACB3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92" y="1430020"/>
            <a:ext cx="4556141" cy="4559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SITUACIJA RINKOJE:</a:t>
            </a: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Neužtikrinama konkurencija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Aukštos ir nestabilios kainos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Nepakankama įsigyjamų maisto prekių kokybė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Nedidelės galimybės SVV konkuruoti viešuosiuose pirkimuose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Menkos trumpųjų maisto prekių tiekimo grandinių galimybės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D535387-5A08-45F2-8976-72911EB3C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82A6B55D-EFB6-4768-9F1A-B3E25D60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92" y="219076"/>
            <a:ext cx="9521448" cy="1055810"/>
          </a:xfrm>
        </p:spPr>
        <p:txBody>
          <a:bodyPr/>
          <a:lstStyle/>
          <a:p>
            <a: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Maisto produktų viešųjų pirkimų iššūkiai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A1C1C-6E78-4B8F-B021-8457FF0B4825}"/>
              </a:ext>
            </a:extLst>
          </p:cNvPr>
          <p:cNvSpPr txBox="1"/>
          <p:nvPr/>
        </p:nvSpPr>
        <p:spPr>
          <a:xfrm>
            <a:off x="6327533" y="1430020"/>
            <a:ext cx="5295898" cy="295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VIEŠŲJŲ PIRKIMŲ PROCEDŪROS: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Reikalauja aukštos profesinės kompetencijos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Didelės perkančiųjų organizacijų administracinės ir  laiko sąnaudos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Viešųjų pirkimų procedūrų stabdymas dėl teisminių ginčų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lt-LT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Netinkamas viešųjų pirkimų sutarčių vykdymas</a:t>
            </a:r>
          </a:p>
        </p:txBody>
      </p:sp>
    </p:spTree>
    <p:extLst>
      <p:ext uri="{BB962C8B-B14F-4D97-AF65-F5344CB8AC3E}">
        <p14:creationId xmlns:p14="http://schemas.microsoft.com/office/powerpoint/2010/main" val="2371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id="{6E41847B-3479-4CB2-ADF2-D5B21BF7F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15912"/>
              </p:ext>
            </p:extLst>
          </p:nvPr>
        </p:nvGraphicFramePr>
        <p:xfrm>
          <a:off x="1771650" y="940777"/>
          <a:ext cx="10012362" cy="539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161">
                  <a:extLst>
                    <a:ext uri="{9D8B030D-6E8A-4147-A177-3AD203B41FA5}">
                      <a16:colId xmlns:a16="http://schemas.microsoft.com/office/drawing/2014/main" val="2801170132"/>
                    </a:ext>
                  </a:extLst>
                </a:gridCol>
                <a:gridCol w="3540056">
                  <a:extLst>
                    <a:ext uri="{9D8B030D-6E8A-4147-A177-3AD203B41FA5}">
                      <a16:colId xmlns:a16="http://schemas.microsoft.com/office/drawing/2014/main" val="2901604369"/>
                    </a:ext>
                  </a:extLst>
                </a:gridCol>
                <a:gridCol w="3632145">
                  <a:extLst>
                    <a:ext uri="{9D8B030D-6E8A-4147-A177-3AD203B41FA5}">
                      <a16:colId xmlns:a16="http://schemas.microsoft.com/office/drawing/2014/main" val="3704901390"/>
                    </a:ext>
                  </a:extLst>
                </a:gridCol>
              </a:tblGrid>
              <a:tr h="435706">
                <a:tc>
                  <a:txBody>
                    <a:bodyPr/>
                    <a:lstStyle/>
                    <a:p>
                      <a:r>
                        <a:rPr lang="lt-LT" sz="1800" dirty="0"/>
                        <a:t>Uždavinys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/>
                        <a:t>Sprendimas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/>
                        <a:t>Rezultatas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19162"/>
                  </a:ext>
                </a:extLst>
              </a:tr>
              <a:tr h="1217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Centralizuoti kuo daugiau prekių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Rinkos konsultacijos su perkančiosiomis organizacijomis, ekspertais, ŽŪM, tiekėjais ir jų asociacijomis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Platus asortimentas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36363"/>
                  </a:ext>
                </a:extLst>
              </a:tr>
              <a:tr h="936372">
                <a:tc>
                  <a:txBody>
                    <a:bodyPr/>
                    <a:lstStyle/>
                    <a:p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Tenkinti daugelio poreikius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ADE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Prekių techninės specifikacijos atitinkančios ne tik bendrus, bet ir specifinius poreikius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Naudojasi</a:t>
                      </a:r>
                      <a:r>
                        <a:rPr lang="lt-LT" sz="1800" b="0" dirty="0"/>
                        <a:t> </a:t>
                      </a: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sveikatos priežiūros, globos, ugdymo bei kitos savivaldybių įstaigos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47374"/>
                  </a:ext>
                </a:extLst>
              </a:tr>
              <a:tr h="1217283">
                <a:tc>
                  <a:txBody>
                    <a:bodyPr/>
                    <a:lstStyle/>
                    <a:p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Skatinti rinkos dalyvių konkurenciją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ADE4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Minimalūs kvalifikacijos reikalavimai tiekėjams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Kiekvienoje prekių kategorijoje prekes siūlo nuo 12 iki 20 tiekėjų, iš viso šiuo metu – 35 tiekėjai, SVV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sudaro  </a:t>
                      </a:r>
                      <a:r>
                        <a:rPr lang="lt-L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apie 80 proc.</a:t>
                      </a:r>
                      <a:r>
                        <a:rPr kumimoji="0" lang="lt-L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487938"/>
                  </a:ext>
                </a:extLst>
              </a:tr>
              <a:tr h="936372">
                <a:tc>
                  <a:txBody>
                    <a:bodyPr/>
                    <a:lstStyle/>
                    <a:p>
                      <a:r>
                        <a:rPr lang="lt-LT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Užtikrinti greitą prekių pristatymą užsakovams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Regionų verslo subjektų (ūkininkų, mėsos, pieno, kepėjų ir kt. įmonių) dalyvavimas  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Trumposios maisto tiekimo grandinės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4444"/>
                  </a:ext>
                </a:extLst>
              </a:tr>
              <a:tr h="655460">
                <a:tc>
                  <a:txBody>
                    <a:bodyPr/>
                    <a:lstStyle/>
                    <a:p>
                      <a:r>
                        <a:rPr lang="lt-LT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Aukšta prekių kokybė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Ekspertinė prekių atitikimo pirkimo dokumentų reikalavimams patikra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Kokybiški maisto produktai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571"/>
                  </a:ext>
                </a:extLst>
              </a:tr>
            </a:tbl>
          </a:graphicData>
        </a:graphic>
      </p:graphicFrame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5CE1468-3DF5-4B04-93CE-EF2F40BC3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1AA4BD35-5D2C-47D7-815E-F6ACF917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92" y="219076"/>
            <a:ext cx="9521448" cy="660155"/>
          </a:xfrm>
        </p:spPr>
        <p:txBody>
          <a:bodyPr/>
          <a:lstStyle/>
          <a:p>
            <a: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Maisto produktų modulio elektroniniame kataloge kūrimo tikslai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5AAB8-7691-4186-A529-1D56F7D5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248508"/>
            <a:ext cx="8936502" cy="518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Pienas ir pieno produktai  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Duonos ir pyrago gaminiai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Daržovės ir vaisiai (švieži, šaldyti, konservuoti ir kitaip apdoroti)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Mėsa ir mėsos gaminiai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Žuvis ir žuvies gaminiai  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Grūdų malūno ir kiti produktai 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Bakalėja ir kiti produktai </a:t>
            </a:r>
          </a:p>
          <a:p>
            <a:pPr marL="0" indent="0">
              <a:buNone/>
            </a:pPr>
            <a:r>
              <a:rPr lang="lt-LT" sz="1900" dirty="0">
                <a:solidFill>
                  <a:schemeClr val="tx1"/>
                </a:solidFill>
              </a:rPr>
              <a:t> Kiaušiniai </a:t>
            </a:r>
          </a:p>
          <a:p>
            <a:pPr marL="0" indent="0">
              <a:buNone/>
            </a:pPr>
            <a:endParaRPr lang="lt-LT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lt-LT" sz="1900" dirty="0">
                <a:solidFill>
                  <a:srgbClr val="00B050"/>
                </a:solidFill>
              </a:rPr>
              <a:t>  Visose kategorijose yra ekologiškų produktų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87E2-F6CB-480F-85D9-722E4ACC1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AB77C6-AA97-428D-8E36-26114F56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b="1" cap="none" dirty="0">
                <a:solidFill>
                  <a:schemeClr val="tx1"/>
                </a:solidFill>
              </a:rPr>
              <a:t>Maisto produktų asortimentas CPO LT elektroniniame kataloge: </a:t>
            </a:r>
            <a:br>
              <a:rPr lang="lt-LT" sz="2000" b="1" cap="none" dirty="0">
                <a:solidFill>
                  <a:schemeClr val="tx1"/>
                </a:solidFill>
              </a:rPr>
            </a:br>
            <a:endParaRPr lang="en-GB" sz="2000" b="1" cap="none" dirty="0">
              <a:solidFill>
                <a:schemeClr val="tx1"/>
              </a:solidFill>
            </a:endParaRPr>
          </a:p>
        </p:txBody>
      </p:sp>
      <p:pic>
        <p:nvPicPr>
          <p:cNvPr id="6" name="Grafinis elementas 5" descr="Žuvis">
            <a:extLst>
              <a:ext uri="{FF2B5EF4-FFF2-40B4-BE49-F238E27FC236}">
                <a16:creationId xmlns:a16="http://schemas.microsoft.com/office/drawing/2014/main" id="{E3282832-73B5-48EE-849A-740B7772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701" y="3025332"/>
            <a:ext cx="294257" cy="294257"/>
          </a:xfrm>
          <a:prstGeom prst="rect">
            <a:avLst/>
          </a:prstGeom>
        </p:spPr>
      </p:pic>
      <p:pic>
        <p:nvPicPr>
          <p:cNvPr id="8" name="Grafinis elementas 7" descr="Vištienos šlaunelė">
            <a:extLst>
              <a:ext uri="{FF2B5EF4-FFF2-40B4-BE49-F238E27FC236}">
                <a16:creationId xmlns:a16="http://schemas.microsoft.com/office/drawing/2014/main" id="{DDA8CB2E-E582-4B31-8AB8-08C040340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2080" y="2612499"/>
            <a:ext cx="294258" cy="294258"/>
          </a:xfrm>
          <a:prstGeom prst="rect">
            <a:avLst/>
          </a:prstGeom>
        </p:spPr>
      </p:pic>
      <p:pic>
        <p:nvPicPr>
          <p:cNvPr id="10" name="Grafinis elementas 9" descr="Pyragas">
            <a:extLst>
              <a:ext uri="{FF2B5EF4-FFF2-40B4-BE49-F238E27FC236}">
                <a16:creationId xmlns:a16="http://schemas.microsoft.com/office/drawing/2014/main" id="{46EAAEA7-46D6-4443-8F98-5419DF287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4380" y="1695805"/>
            <a:ext cx="273168" cy="273168"/>
          </a:xfrm>
          <a:prstGeom prst="rect">
            <a:avLst/>
          </a:prstGeom>
        </p:spPr>
      </p:pic>
      <p:pic>
        <p:nvPicPr>
          <p:cNvPr id="12" name="Grafinis elementas 11" descr="Obuolys">
            <a:extLst>
              <a:ext uri="{FF2B5EF4-FFF2-40B4-BE49-F238E27FC236}">
                <a16:creationId xmlns:a16="http://schemas.microsoft.com/office/drawing/2014/main" id="{048BD07A-3B48-43B7-AF25-D70875A8E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8857" y="2137438"/>
            <a:ext cx="281920" cy="281920"/>
          </a:xfrm>
          <a:prstGeom prst="rect">
            <a:avLst/>
          </a:prstGeom>
        </p:spPr>
      </p:pic>
      <p:pic>
        <p:nvPicPr>
          <p:cNvPr id="14" name="Grafinis elementas 13" descr="Tvarumas">
            <a:extLst>
              <a:ext uri="{FF2B5EF4-FFF2-40B4-BE49-F238E27FC236}">
                <a16:creationId xmlns:a16="http://schemas.microsoft.com/office/drawing/2014/main" id="{FABCD5E1-543B-45AB-B279-721C0B686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2959" y="5175315"/>
            <a:ext cx="369277" cy="369277"/>
          </a:xfrm>
          <a:prstGeom prst="rect">
            <a:avLst/>
          </a:prstGeom>
        </p:spPr>
      </p:pic>
      <p:pic>
        <p:nvPicPr>
          <p:cNvPr id="16" name="Grafinis elementas 15" descr="Dinozauro pėdsakai">
            <a:extLst>
              <a:ext uri="{FF2B5EF4-FFF2-40B4-BE49-F238E27FC236}">
                <a16:creationId xmlns:a16="http://schemas.microsoft.com/office/drawing/2014/main" id="{ED3A4C5E-70D8-4D22-A1F8-AD43527B86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13453" y="4272331"/>
            <a:ext cx="369277" cy="369277"/>
          </a:xfrm>
          <a:prstGeom prst="rect">
            <a:avLst/>
          </a:prstGeom>
        </p:spPr>
      </p:pic>
      <p:pic>
        <p:nvPicPr>
          <p:cNvPr id="20" name="Grafinis elementas 19" descr="Ledai">
            <a:extLst>
              <a:ext uri="{FF2B5EF4-FFF2-40B4-BE49-F238E27FC236}">
                <a16:creationId xmlns:a16="http://schemas.microsoft.com/office/drawing/2014/main" id="{6A73D817-CAA1-4368-8CAF-DF9E1B7FC9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94505" y="1250095"/>
            <a:ext cx="307731" cy="307731"/>
          </a:xfrm>
          <a:prstGeom prst="rect">
            <a:avLst/>
          </a:prstGeom>
        </p:spPr>
      </p:pic>
      <p:pic>
        <p:nvPicPr>
          <p:cNvPr id="22" name="Grafinis elementas 21" descr="Vėjo malūnas">
            <a:extLst>
              <a:ext uri="{FF2B5EF4-FFF2-40B4-BE49-F238E27FC236}">
                <a16:creationId xmlns:a16="http://schemas.microsoft.com/office/drawing/2014/main" id="{980752AD-C3E7-490C-A1A7-5EE373F99E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63448" y="3429000"/>
            <a:ext cx="321204" cy="321204"/>
          </a:xfrm>
          <a:prstGeom prst="rect">
            <a:avLst/>
          </a:prstGeom>
        </p:spPr>
      </p:pic>
      <p:pic>
        <p:nvPicPr>
          <p:cNvPr id="24" name="Grafinis elementas 23" descr="Uždengta lėkštė">
            <a:extLst>
              <a:ext uri="{FF2B5EF4-FFF2-40B4-BE49-F238E27FC236}">
                <a16:creationId xmlns:a16="http://schemas.microsoft.com/office/drawing/2014/main" id="{A8215A77-3B04-409D-8FDA-D87B57C2FC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44227" y="3859499"/>
            <a:ext cx="307731" cy="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54BE8-000B-4E6C-AAD1-BDEA36658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91" y="1403927"/>
            <a:ext cx="9691265" cy="4888016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00000"/>
              </a:lnSpc>
              <a:buClr>
                <a:srgbClr val="1CADE4"/>
              </a:buClr>
              <a:buFont typeface="Wingdings" panose="05000000000000000000" pitchFamily="2" charset="2"/>
              <a:buChar char="ü"/>
              <a:defRPr/>
            </a:pPr>
            <a:r>
              <a:rPr lang="lt-LT" sz="2100" dirty="0">
                <a:solidFill>
                  <a:schemeClr val="tx1"/>
                </a:solidFill>
              </a:rPr>
              <a:t>Paraišką CVP IS galima teikti bet kuriuo metu per visą DPS galiojimo laikotarpį.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lt-LT" sz="2100" dirty="0">
                <a:solidFill>
                  <a:schemeClr val="tx1"/>
                </a:solidFill>
              </a:rPr>
              <a:t>Tiekėjų atitikimas kvalifikacijos reikalavimams ir pašalinimo pagrindų nebuvimas tikrinamas tik vieną kartą, pateikus paraišką.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 visą DPS veikimo laikotarpį galima papildyti prekių asortimentą naujomis techninėmis specifikacijomis.  </a:t>
            </a:r>
            <a:endParaRPr lang="lt-LT" sz="2100" dirty="0">
              <a:solidFill>
                <a:schemeClr val="tx1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lt-LT" sz="2100" dirty="0">
                <a:solidFill>
                  <a:schemeClr val="tx1"/>
                </a:solidFill>
              </a:rPr>
              <a:t>Perkančiajai organizacijai nebereikia tikrinti prekių atitikimo pirkimo dokumentų reikalavimams.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lt-LT" sz="2100" dirty="0">
                <a:solidFill>
                  <a:schemeClr val="tx1"/>
                </a:solidFill>
              </a:rPr>
              <a:t>Tiekėjai  gali tikslinti prekių atitikimą patvirtinančius dokumentus ir keisti prekes kitomis. </a:t>
            </a:r>
          </a:p>
          <a:p>
            <a:pPr algn="just">
              <a:buClr>
                <a:srgbClr val="1CADE4"/>
              </a:buClr>
              <a:buFont typeface="Wingdings" panose="05000000000000000000" pitchFamily="2" charset="2"/>
              <a:buChar char="ü"/>
              <a:defRPr/>
            </a:pPr>
            <a:r>
              <a:rPr kumimoji="0" lang="lt-LT" sz="2100" b="0" i="0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Tiekėjų dalyvavimas konkrečiuose užsakymuose nėra privalomas. Tiekėjas gali atsižvelgti į konkretaus užsakymo sąlygas, pirkėjo poreikius, savo galimybes įvykdyti pirkimo sutartį. </a:t>
            </a:r>
          </a:p>
          <a:p>
            <a:pPr algn="just">
              <a:lnSpc>
                <a:spcPct val="100000"/>
              </a:lnSpc>
              <a:buClr>
                <a:srgbClr val="1CADE4"/>
              </a:buClr>
              <a:buFont typeface="Wingdings" panose="05000000000000000000" pitchFamily="2" charset="2"/>
              <a:buChar char="ü"/>
              <a:defRPr/>
            </a:pPr>
            <a:r>
              <a:rPr kumimoji="0" lang="lt-LT" sz="2100" b="0" i="0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Nėra fiksuotų maksimalių prekių kainų</a:t>
            </a:r>
            <a:r>
              <a:rPr lang="lt-LT" sz="2100" dirty="0">
                <a:solidFill>
                  <a:schemeClr val="tx1"/>
                </a:solidFill>
              </a:rPr>
              <a:t>.</a:t>
            </a:r>
            <a:r>
              <a:rPr kumimoji="0" lang="lt-LT" sz="2100" b="0" i="0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buClr>
                <a:srgbClr val="1CADE4"/>
              </a:buClr>
              <a:buFont typeface="Wingdings" panose="05000000000000000000" pitchFamily="2" charset="2"/>
              <a:buChar char="ü"/>
              <a:defRPr/>
            </a:pPr>
            <a:r>
              <a:rPr kumimoji="0" lang="lt-LT" sz="2100" b="0" i="0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Taupomas pirkimo procedūroms atlikti skirtas laikas</a:t>
            </a:r>
            <a:r>
              <a:rPr lang="lt-LT" sz="2100" dirty="0">
                <a:solidFill>
                  <a:schemeClr val="tx1"/>
                </a:solidFill>
              </a:rPr>
              <a:t>.</a:t>
            </a:r>
            <a:endParaRPr kumimoji="0" lang="lt-LT" sz="2100" b="0" i="0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2C734-6EC9-41B3-8D8A-67EE3E526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89C47-D73F-4005-B2EC-0B904334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91" y="219076"/>
            <a:ext cx="9580099" cy="1184852"/>
          </a:xfrm>
        </p:spPr>
        <p:txBody>
          <a:bodyPr>
            <a:normAutofit/>
          </a:bodyPr>
          <a:lstStyle/>
          <a:p>
            <a:br>
              <a:rPr lang="lt-LT" sz="2000" dirty="0">
                <a:solidFill>
                  <a:schemeClr val="tx1"/>
                </a:solidFill>
              </a:rPr>
            </a:br>
            <a:r>
              <a:rPr lang="lt-LT" sz="2000" b="1" cap="none" dirty="0">
                <a:solidFill>
                  <a:schemeClr val="tx1"/>
                </a:solidFill>
              </a:rPr>
              <a:t>Dinaminės pirkimo sistemos (DPS) privalumai:</a:t>
            </a:r>
            <a:endParaRPr lang="en-GB" sz="20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5AAB8-7691-4186-A529-1D56F7D5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91" y="1283677"/>
            <a:ext cx="10080640" cy="5149781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Skatinama konkurencija:</a:t>
            </a:r>
            <a:endParaRPr kumimoji="0" lang="lt-LT" sz="1900" b="0" i="0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lt-LT" sz="1900" b="0" i="0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Pirkimas </a:t>
            </a:r>
            <a:r>
              <a:rPr kumimoji="0" lang="lt-LT" sz="1900" i="0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suskaidytas į kategorijas. Kategorijose produktai suskaidyti į dalis.</a:t>
            </a:r>
          </a:p>
          <a:p>
            <a:pPr lvl="0" algn="just">
              <a:buClr>
                <a:srgbClr val="1CADE4"/>
              </a:buClr>
              <a:buFont typeface="Wingdings" panose="05000000000000000000" pitchFamily="2" charset="2"/>
              <a:buChar char="ü"/>
              <a:defRPr/>
            </a:pPr>
            <a:r>
              <a:rPr kumimoji="0" lang="lt-LT" sz="1900" i="0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Tiekėjas gali turėti bent vieną produktą ir dalyvauti DPS. </a:t>
            </a:r>
            <a:r>
              <a:rPr lang="lt-LT" sz="1900" dirty="0">
                <a:solidFill>
                  <a:prstClr val="black"/>
                </a:solidFill>
              </a:rPr>
              <a:t>Raginame </a:t>
            </a:r>
            <a:r>
              <a:rPr kumimoji="0" lang="lt-LT" sz="1900" i="0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perkančiąsias organizacijas skatinti trumpąsias tiekimo grandines atitinkamai formuojant užsakymą.</a:t>
            </a:r>
            <a:endParaRPr lang="lt-LT" sz="19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Tiekėjai dėl konkretaus užsakymo varžosi tik konkrečioje pirkimo kategorijos dalyje.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Pasiūlymą galima teikti dėl perkančiosios organizacijos į krepšelį įdėtų produktų.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Pirkėjai  konkrečiam užsakymui suformuoja savo poreikį ir pirkimo apimtis.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Ekologiški produktai atskirti nuo įprastų produktų (varžymasis vyks tik tarp ekologiškų produktų). Tačiau jei perkančioji organizacija perka įprastą produktą, tiekėjas gali siūlyti ir ekologišką. </a:t>
            </a:r>
          </a:p>
          <a:p>
            <a:pPr marL="0" indent="0">
              <a:buNone/>
            </a:pPr>
            <a:endParaRPr lang="lt-LT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87E2-F6CB-480F-85D9-722E4ACC1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AB77C6-AA97-428D-8E36-26114F56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746" y="219076"/>
            <a:ext cx="9631094" cy="660155"/>
          </a:xfrm>
        </p:spPr>
        <p:txBody>
          <a:bodyPr>
            <a:normAutofit fontScale="90000"/>
          </a:bodyPr>
          <a:lstStyle/>
          <a:p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Kodėl būtent šis pirkimas sumaniausias?</a:t>
            </a: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en-GB" sz="20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3B73369-0494-44CE-B86A-58D58DB72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710" y="3454956"/>
            <a:ext cx="154305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5AAB8-7691-4186-A529-1D56F7D5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392" y="791308"/>
            <a:ext cx="9521448" cy="564215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None/>
              <a:tabLst/>
              <a:defRPr/>
            </a:pPr>
            <a:r>
              <a:rPr kumimoji="0" lang="lt-LT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Patogu naudotis: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Pirkimo sutartis standartinė visiems produktams, </a:t>
            </a:r>
            <a:r>
              <a:rPr kumimoji="0" lang="lt-LT" sz="1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patogu administruoti.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lt-LT" sz="190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Tiekėjams numatyta pareiga netinkamas prekes pakeisti tinkamomis per 3 val., o jei tai neįmanoma, pareiga apmokėti sumas, viršijančias tiekėjo įkainius už perkančiosios organizacijos iš trečiųjų asmenų įsigytas prekes.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kumimoji="0" lang="lt-LT" sz="1900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Numatyta aiški ir efektyvi baudų sistema.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Pirkimas pritaikytas mokinių ir pacientų maitinimui pagal Sveikatos apsaugos ministerijos reikalavimus, perkančiosioms organizacijoms nebereikia atlikti sudėtingų pirkimų procedūrų.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Siekiant palengvinti perkančiosioms organizacijoms krepšelio formavimą, CPO LT skelbia ketvirčių statistiką apie įvykusių maisto produktų pirkimų didžiausias ir mažiausias kainas.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Prireikus pagalbos, visuomet galima kreiptis į CPO LT tinklapyje nurodytus konsultantus.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lt-LT" sz="1900" dirty="0">
                <a:solidFill>
                  <a:schemeClr val="tx1"/>
                </a:solidFill>
              </a:rPr>
              <a:t>Visuomet laukiame pasiūlymų iš perkančiųjų organizacijų ir tiekėjų dėl maisto prekių asortimento papildymo ir tobulinimo.</a:t>
            </a:r>
          </a:p>
          <a:p>
            <a:pPr marL="0" indent="0">
              <a:buNone/>
            </a:pPr>
            <a:endParaRPr lang="lt-L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87E2-F6CB-480F-85D9-722E4ACC1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AB77C6-AA97-428D-8E36-26114F56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392" y="219075"/>
            <a:ext cx="9521448" cy="572233"/>
          </a:xfrm>
        </p:spPr>
        <p:txBody>
          <a:bodyPr>
            <a:normAutofit fontScale="90000"/>
          </a:bodyPr>
          <a:lstStyle/>
          <a:p>
            <a:br>
              <a:rPr lang="lt-LT" sz="2000" dirty="0">
                <a:solidFill>
                  <a:prstClr val="black"/>
                </a:solidFill>
              </a:rPr>
            </a:br>
            <a:r>
              <a:rPr lang="lt-LT" sz="2200" b="1" i="0" cap="none" baseline="0" dirty="0">
                <a:solidFill>
                  <a:prstClr val="black"/>
                </a:solidFill>
              </a:rPr>
              <a:t>K</a:t>
            </a:r>
            <a:r>
              <a:rPr kumimoji="0" lang="lt-LT" sz="22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odėl</a:t>
            </a:r>
            <a:r>
              <a:rPr kumimoji="0" lang="lt-LT" sz="22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būtent šis pirkimas sumaniausias?</a:t>
            </a:r>
            <a:endParaRPr lang="en-GB" sz="22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B0F0"/>
      </a:hlink>
      <a:folHlink>
        <a:srgbClr val="B26B02"/>
      </a:folHlink>
    </a:clrScheme>
    <a:fontScheme name="Segoe UI Semibold">
      <a:majorFont>
        <a:latin typeface="Segoe UI Semibold"/>
        <a:ea typeface=""/>
        <a:cs typeface=""/>
      </a:majorFont>
      <a:minorFont>
        <a:latin typeface="Segoe UI Semibold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9A9CF0-094B-49A5-AC97-291AC3B47FA0}" vid="{7F35D4EA-11C7-452C-8106-D92BFE0464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15642</TotalTime>
  <Words>662</Words>
  <Application>Microsoft Office PowerPoint</Application>
  <PresentationFormat>Plačiaekranė</PresentationFormat>
  <Paragraphs>91</Paragraphs>
  <Slides>10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 Semibold</vt:lpstr>
      <vt:lpstr>Times New Roman</vt:lpstr>
      <vt:lpstr>Wingdings</vt:lpstr>
      <vt:lpstr>Theme1</vt:lpstr>
      <vt:lpstr>Custom Design</vt:lpstr>
      <vt:lpstr>SUMANIAUSIAI ORGANIZUOTAS PIRKIMAS: MAISTO PRODUKTAI  </vt:lpstr>
      <vt:lpstr>Maisto produktų viešųjų pirkimų iššūkiai</vt:lpstr>
      <vt:lpstr>Maisto produktų modulio elektroniniame kataloge kūrimo tikslai</vt:lpstr>
      <vt:lpstr>Maisto produktų asortimentas CPO LT elektroniniame kataloge:  </vt:lpstr>
      <vt:lpstr> Dinaminės pirkimo sistemos (DPS) privalumai:</vt:lpstr>
      <vt:lpstr>       Kodėl būtent šis pirkimas sumaniausias?      </vt:lpstr>
      <vt:lpstr>„PowerPoint“ pateiktis</vt:lpstr>
      <vt:lpstr>„PowerPoint“ pateiktis</vt:lpstr>
      <vt:lpstr> Kodėl būtent šis pirkimas sumaniausias?</vt:lpstr>
      <vt:lpstr>                         Ačiū už dėmesį, skanaus!                 Aušra Krasnickaitė,             viešosios įstaigos CPO LT             Biuro ir veiklos aptarnavimo srities pirkimų skyriaus vadovė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Maisto produktai. Sumaniausias pirkimas</dc:title>
  <dc:creator>Aušra Krasnickaitė</dc:creator>
  <cp:lastModifiedBy>Aušra Krasnickaitė</cp:lastModifiedBy>
  <cp:revision>1151</cp:revision>
  <cp:lastPrinted>2019-05-07T11:44:49Z</cp:lastPrinted>
  <dcterms:created xsi:type="dcterms:W3CDTF">2018-03-08T06:42:03Z</dcterms:created>
  <dcterms:modified xsi:type="dcterms:W3CDTF">2021-11-30T20:18:02Z</dcterms:modified>
</cp:coreProperties>
</file>