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8" r:id="rId2"/>
  </p:sldMasterIdLst>
  <p:notesMasterIdLst>
    <p:notesMasterId r:id="rId16"/>
  </p:notesMasterIdLst>
  <p:handoutMasterIdLst>
    <p:handoutMasterId r:id="rId17"/>
  </p:handoutMasterIdLst>
  <p:sldIdLst>
    <p:sldId id="256" r:id="rId3"/>
    <p:sldId id="545" r:id="rId4"/>
    <p:sldId id="543" r:id="rId5"/>
    <p:sldId id="538" r:id="rId6"/>
    <p:sldId id="551" r:id="rId7"/>
    <p:sldId id="540" r:id="rId8"/>
    <p:sldId id="552" r:id="rId9"/>
    <p:sldId id="541" r:id="rId10"/>
    <p:sldId id="547" r:id="rId11"/>
    <p:sldId id="548" r:id="rId12"/>
    <p:sldId id="549" r:id="rId13"/>
    <p:sldId id="553" r:id="rId14"/>
    <p:sldId id="550" r:id="rId15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02409C-EC3C-4AE5-BA57-7D8206D2D774}">
          <p14:sldIdLst>
            <p14:sldId id="256"/>
            <p14:sldId id="545"/>
            <p14:sldId id="543"/>
            <p14:sldId id="538"/>
            <p14:sldId id="551"/>
            <p14:sldId id="540"/>
            <p14:sldId id="552"/>
            <p14:sldId id="541"/>
            <p14:sldId id="547"/>
            <p14:sldId id="548"/>
            <p14:sldId id="549"/>
            <p14:sldId id="553"/>
            <p14:sldId id="5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šra Krasnickaitė" initials="AK" lastIdx="14" clrIdx="0">
    <p:extLst>
      <p:ext uri="{19B8F6BF-5375-455C-9EA6-DF929625EA0E}">
        <p15:presenceInfo xmlns:p15="http://schemas.microsoft.com/office/powerpoint/2012/main" userId="S::A.Krasnickaite@cpo.lt::4c14d87a-9a47-477a-aa0c-81f97fe54f95" providerId="AD"/>
      </p:ext>
    </p:extLst>
  </p:cmAuthor>
  <p:cmAuthor id="2" name="Dainius" initials="DN" lastIdx="3" clrIdx="1">
    <p:extLst>
      <p:ext uri="{19B8F6BF-5375-455C-9EA6-DF929625EA0E}">
        <p15:presenceInfo xmlns:p15="http://schemas.microsoft.com/office/powerpoint/2012/main" userId="2fd39e88d2e82b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757"/>
    <a:srgbClr val="FC6E04"/>
    <a:srgbClr val="FF8086"/>
    <a:srgbClr val="EB6771"/>
    <a:srgbClr val="FD7F85"/>
    <a:srgbClr val="77CEEF"/>
    <a:srgbClr val="D1E7F6"/>
    <a:srgbClr val="FFFF99"/>
    <a:srgbClr val="99FF99"/>
    <a:srgbClr val="048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589E8-8AD7-4DCD-9442-D8D26138A0A2}" v="907" dt="2021-11-28T12:26:56.9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5226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8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E299B-B49F-492A-B050-32BE3D13A480}" type="datetimeFigureOut">
              <a:rPr lang="en-US" smtClean="0"/>
              <a:t>2021-12-13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68C8-6FBE-4410-989D-5EE12FF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0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41D0-9421-44EA-A2D4-835C236B42D8}" type="datetimeFigureOut">
              <a:rPr lang="lt-LT" smtClean="0"/>
              <a:pPr/>
              <a:t>2021-12-13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2" y="4444862"/>
            <a:ext cx="5608320" cy="36367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2BF6C-E9E9-4625-B8F0-D99CB28F847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043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77860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0031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44264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42BF6C-E9E9-4625-B8F0-D99CB28F8478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574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42BF6C-E9E9-4625-B8F0-D99CB28F8478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90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708" y="284671"/>
            <a:ext cx="1955707" cy="11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73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4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1363404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3419" y="0"/>
            <a:ext cx="73728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92" y="1791730"/>
            <a:ext cx="9521448" cy="4197589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3" y="58995"/>
            <a:ext cx="1225570" cy="73738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7988" y="1544638"/>
            <a:ext cx="890587" cy="4559300"/>
          </a:xfrm>
        </p:spPr>
        <p:txBody>
          <a:bodyPr vert="vert270">
            <a:noAutofit/>
          </a:bodyPr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8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8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67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2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06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76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979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F5E2-3270-42BC-B6EC-A2DD4C0B4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507" y="1926214"/>
            <a:ext cx="9982985" cy="2395415"/>
          </a:xfrm>
        </p:spPr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Aplinkosauginiai kriterijai it viešuosiuose pirkimuose</a:t>
            </a:r>
            <a:br>
              <a:rPr lang="lt-LT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200" dirty="0">
                <a:solidFill>
                  <a:schemeClr val="tx1"/>
                </a:solidFill>
              </a:rPr>
            </a:br>
            <a:endParaRPr lang="lt-LT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86543-AC3C-4FDF-BEF8-F02A80009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481" y="4664765"/>
            <a:ext cx="10058400" cy="1453006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21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Viešoji įstaiga CPO LT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21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2021-12-14</a:t>
            </a:r>
          </a:p>
        </p:txBody>
      </p:sp>
    </p:spTree>
    <p:extLst>
      <p:ext uri="{BB962C8B-B14F-4D97-AF65-F5344CB8AC3E}">
        <p14:creationId xmlns:p14="http://schemas.microsoft.com/office/powerpoint/2010/main" val="206988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2683C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srgbClr val="2683C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Šviesolaidžio naudojimas:</a:t>
            </a: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Naudoja apie 10 kartų mažiau elektros, nei varinis kabelis;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M</a:t>
            </a:r>
            <a:r>
              <a:rPr lang="fi-FI" sz="2800" dirty="0">
                <a:solidFill>
                  <a:prstClr val="black"/>
                </a:solidFill>
              </a:rPr>
              <a:t>ažiau taršus aplinkai nei varis</a:t>
            </a:r>
            <a:r>
              <a:rPr lang="lt-LT" sz="2800" dirty="0">
                <a:solidFill>
                  <a:prstClr val="black"/>
                </a:solidFill>
              </a:rPr>
              <a:t>;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A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tsparesnis aplinkos poveikiui ir patikimesnis</a:t>
            </a: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nei varinis kabelis.</a:t>
            </a: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600" dirty="0">
                <a:solidFill>
                  <a:prstClr val="black"/>
                </a:solidFill>
              </a:rPr>
              <a:t>Techninės specifikacijos dalis ar pasiūlymų vertinimo kriterijus?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6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Autofit/>
          </a:bodyPr>
          <a:lstStyle/>
          <a:p>
            <a:pPr algn="ctr"/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Interneto ryšio paslaugos</a:t>
            </a: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Viešojo fiksuoto telefono ryšio paslaugos</a:t>
            </a:r>
            <a:br>
              <a:rPr kumimoji="0" lang="en-US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Graphic 5" descr="Badge Question Mark outline">
            <a:extLst>
              <a:ext uri="{FF2B5EF4-FFF2-40B4-BE49-F238E27FC236}">
                <a16:creationId xmlns:a16="http://schemas.microsoft.com/office/drawing/2014/main" id="{A22312CE-5D81-42DE-9665-9DC8D1027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74916" y="8952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04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endParaRPr kumimoji="0" lang="lt-LT" sz="2000" b="0" i="0" u="none" strike="noStrike" kern="1200" cap="none" spc="0" normalizeH="0" baseline="0" noProof="0" dirty="0">
              <a:ln>
                <a:noFill/>
              </a:ln>
              <a:solidFill>
                <a:srgbClr val="2683C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srgbClr val="2683C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Prekės perdavimo būdas:</a:t>
            </a: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Microsoft 365 ir pan. licencijos perduodamos virtualiu būdu;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Nėra pakuočių;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Nėra fizinio pristatymo;</a:t>
            </a: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Sunaudojama mažiau gamtos išteklių.</a:t>
            </a: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0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Programinės įrangos nuoma </a:t>
            </a:r>
            <a:br>
              <a:rPr kumimoji="0" lang="en-US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Graphic 5" descr="Badge Question Mark outline">
            <a:extLst>
              <a:ext uri="{FF2B5EF4-FFF2-40B4-BE49-F238E27FC236}">
                <a16:creationId xmlns:a16="http://schemas.microsoft.com/office/drawing/2014/main" id="{A22312CE-5D81-42DE-9665-9DC8D1027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74916" y="746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5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09741F8-D70D-4827-BAE5-C63617DADF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A869D07-2028-439B-A80B-6CF40475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974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7" name="Turinio vietos rezervavimo ženklas 6">
            <a:extLst>
              <a:ext uri="{FF2B5EF4-FFF2-40B4-BE49-F238E27FC236}">
                <a16:creationId xmlns:a16="http://schemas.microsoft.com/office/drawing/2014/main" id="{E94BEFFE-C028-4372-A82B-A50D36CAFF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930" y="-8872"/>
            <a:ext cx="8143101" cy="6866872"/>
          </a:xfrm>
        </p:spPr>
      </p:pic>
    </p:spTree>
    <p:extLst>
      <p:ext uri="{BB962C8B-B14F-4D97-AF65-F5344CB8AC3E}">
        <p14:creationId xmlns:p14="http://schemas.microsoft.com/office/powerpoint/2010/main" val="384805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0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 fontScale="90000"/>
          </a:bodyPr>
          <a:lstStyle/>
          <a:p>
            <a:pPr algn="ctr"/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lt-LT" sz="31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Jūsų idėjos, siūlymai?</a:t>
            </a:r>
            <a:br>
              <a:rPr kumimoji="0" lang="en-US" sz="31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87705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Privaloma taikyti (nuo visų viešųjų pirkimų vertės):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nuo 2022-01-01 – 50 proc.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nuo 2023-01-01 – 100 proc. </a:t>
            </a: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1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Aplinkosauginiai kriterijai viešuosiuose pirkimuose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358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Techninėje specifikacijoje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Pirkimo sutarties sąlygose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Tiekėjų kvalifikacijos reikalavimuose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Pasiūlymų vertinimo kriterijuose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1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Aplinkosauginių kriterijų taikymo galimybės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510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Kompiuteriai ir monitoriai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Mobilieji telefonai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Spausdintuvai ir daugiafunkciniai įrenginiai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2800" dirty="0"/>
          </a:p>
          <a:p>
            <a:pPr marL="0" indent="0" algn="ctr">
              <a:buNone/>
            </a:pPr>
            <a:r>
              <a:rPr lang="lt-LT" sz="2000" dirty="0"/>
              <a:t>Tiekėjai atitiktį deklaruoja kataloge suvesdami produkto duomenis. </a:t>
            </a:r>
          </a:p>
          <a:p>
            <a:pPr marL="0" indent="0" algn="ctr">
              <a:buNone/>
            </a:pPr>
            <a:r>
              <a:rPr lang="lt-LT" sz="2000" dirty="0"/>
              <a:t>Atitiktį tikrina užsakovas prekių pristatymo metu.</a:t>
            </a:r>
            <a:endParaRPr lang="en-US" sz="2000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Prekės (įskaitant nuomą) CPO LT kataloge, kurioms šiuo metu taikomi Aplinkos apsaugos ministro įsakymu patvirtinti minimalūs aplinkos apsaugos kriterijai: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188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urinio vietos rezervavimo ženklas 2">
            <a:extLst>
              <a:ext uri="{FF2B5EF4-FFF2-40B4-BE49-F238E27FC236}">
                <a16:creationId xmlns:a16="http://schemas.microsoft.com/office/drawing/2014/main" id="{05BC08FB-CC70-4B00-AC71-45025B390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0040" y="0"/>
            <a:ext cx="8039229" cy="6811146"/>
          </a:xfrm>
        </p:spPr>
      </p:pic>
      <p:sp>
        <p:nvSpPr>
          <p:cNvPr id="21" name="Teksto vietos rezervavimo ženklas 20">
            <a:extLst>
              <a:ext uri="{FF2B5EF4-FFF2-40B4-BE49-F238E27FC236}">
                <a16:creationId xmlns:a16="http://schemas.microsoft.com/office/drawing/2014/main" id="{762E4CBA-9D98-435A-9A54-EB4BAFE2DE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avadinimas 18">
            <a:extLst>
              <a:ext uri="{FF2B5EF4-FFF2-40B4-BE49-F238E27FC236}">
                <a16:creationId xmlns:a16="http://schemas.microsoft.com/office/drawing/2014/main" id="{CC6968B2-B07F-44C4-8D76-A6C3668B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3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Judrusis ryšys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defRPr/>
            </a:pPr>
            <a:r>
              <a:rPr lang="lt-L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Judriojo ryšio paslaugos turi būti teikiamos naudojant 2G, 4G arba naujausią, </a:t>
            </a:r>
            <a:r>
              <a:rPr lang="lt-LT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t.y</a:t>
            </a:r>
            <a:r>
              <a:rPr lang="lt-L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5G ryšio standartą.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defRPr/>
            </a:pPr>
            <a:r>
              <a:rPr lang="lt-L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Atsisakius 3G ryšio standarto yra užtikrinamas mažesnis elektros tinklo apkrovimas ir efektyvesnių judriojo telefono ryšio technologijų naudojimas.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endParaRPr lang="lt-LT" sz="2800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Paslaugos CPO LT kataloge, kurioms teikti sunaudojama mažiau elektros energijos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633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44191F8D-B880-486D-B0FE-5E80BDEBD9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24264F88-DBE7-4D6E-A4B8-FF4F0B61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81841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Turinio vietos rezervavimo ženklas 7">
            <a:extLst>
              <a:ext uri="{FF2B5EF4-FFF2-40B4-BE49-F238E27FC236}">
                <a16:creationId xmlns:a16="http://schemas.microsoft.com/office/drawing/2014/main" id="{19B7641E-8ABB-4AED-9BAD-82FFF5D61C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9616" y="1310054"/>
            <a:ext cx="9737629" cy="4904090"/>
          </a:xfrm>
        </p:spPr>
      </p:pic>
    </p:spTree>
    <p:extLst>
      <p:ext uri="{BB962C8B-B14F-4D97-AF65-F5344CB8AC3E}">
        <p14:creationId xmlns:p14="http://schemas.microsoft.com/office/powerpoint/2010/main" val="206430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Interneto ryšio paslaugos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Wingdings" panose="05000000000000000000" pitchFamily="2" charset="2"/>
              <a:buChar char="ü"/>
              <a:defRPr/>
            </a:pPr>
            <a:r>
              <a:rPr lang="lt-L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Viešojo fiksuoto telefono ryšio paslaugos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Wingdings" panose="05000000000000000000" pitchFamily="2" charset="2"/>
              <a:buChar char="ü"/>
              <a:defRPr/>
            </a:pPr>
            <a:r>
              <a:rPr lang="lt-LT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Programinės įrangos nuoma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Paslaugos, prekės CPO LT kataloge, kurias planuojama „pažalinti“            2022 metais: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530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153551"/>
            <a:ext cx="9521448" cy="5275384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3300" dirty="0">
                <a:solidFill>
                  <a:prstClr val="black"/>
                </a:solidFill>
              </a:rPr>
              <a:t>P</a:t>
            </a:r>
            <a:r>
              <a:rPr kumimoji="0" lang="lt-LT" sz="3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erkamas</a:t>
            </a:r>
            <a:r>
              <a:rPr kumimoji="0" lang="lt-LT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produktas atitinka jam nustatytus I tipo ekologinio ženklo reikalavimus (EU </a:t>
            </a:r>
            <a:r>
              <a:rPr kumimoji="0" lang="lt-LT" sz="3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Ecolabel</a:t>
            </a:r>
            <a:r>
              <a:rPr kumimoji="0" lang="lt-LT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lt-LT" sz="3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Nordic</a:t>
            </a:r>
            <a:r>
              <a:rPr kumimoji="0" lang="lt-LT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lt-LT" sz="3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Swan</a:t>
            </a:r>
            <a:r>
              <a:rPr kumimoji="0" lang="lt-LT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ir t.t.);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3300" dirty="0">
              <a:solidFill>
                <a:prstClr val="black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3300" dirty="0">
                <a:solidFill>
                  <a:prstClr val="black"/>
                </a:solidFill>
              </a:rPr>
              <a:t>P</a:t>
            </a:r>
            <a:r>
              <a:rPr kumimoji="0" lang="lt-LT" sz="3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erkamai</a:t>
            </a:r>
            <a:r>
              <a:rPr kumimoji="0" lang="lt-LT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paslaugai tiekėjas taiko aplinkos apsaugos vadybos sistemos reikalavimus pagal standartą LST EN ISO 14001 arba kitą tarptautinį standartą;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3300" dirty="0">
              <a:solidFill>
                <a:prstClr val="black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Paslaugai teikti sunaudojama mažiau gamtos išteklių ir (ar) sudėtyje yra pakartotinai panaudotų ir (ar) perdirbtų medžiagų;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3300" dirty="0">
              <a:solidFill>
                <a:prstClr val="black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3300" dirty="0">
                <a:solidFill>
                  <a:prstClr val="black"/>
                </a:solidFill>
              </a:rPr>
              <a:t>Prekei pagaminti, tiekti ir (ar) naudoti, paslaugai teikti atlikti sunaudojama mažiau elektros energijos ir (ar) naudojami atsinaujinantys, ekologiški energijos ištekliai;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3300" dirty="0">
              <a:solidFill>
                <a:prstClr val="black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3300" dirty="0">
                <a:solidFill>
                  <a:prstClr val="black"/>
                </a:solidFill>
              </a:rPr>
              <a:t>Prekei pagaminti, paslaugai teikti naudojama mažiau ar visai nenaudojama pavojingųjų cheminių medžiagų, neteršiama aplinka ir nekeliamas pavojus sveikatai.</a:t>
            </a: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000" dirty="0">
              <a:solidFill>
                <a:prstClr val="black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000" dirty="0">
              <a:solidFill>
                <a:prstClr val="black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0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r>
              <a:rPr kumimoji="0" lang="lt-LT" sz="24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Galimi taikyti papildomi „laisvieji“ aplinkosauginiai kriterijai: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14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B0F0"/>
      </a:hlink>
      <a:folHlink>
        <a:srgbClr val="B26B02"/>
      </a:folHlink>
    </a:clrScheme>
    <a:fontScheme name="Segoe UI Semibold">
      <a:majorFont>
        <a:latin typeface="Segoe UI Semibold"/>
        <a:ea typeface=""/>
        <a:cs typeface=""/>
      </a:majorFont>
      <a:minorFont>
        <a:latin typeface="Segoe UI Semibold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79A9CF0-094B-49A5-AC97-291AC3B47FA0}" vid="{7F35D4EA-11C7-452C-8106-D92BFE0464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15948</TotalTime>
  <Words>404</Words>
  <Application>Microsoft Office PowerPoint</Application>
  <PresentationFormat>Plačiaekranė</PresentationFormat>
  <Paragraphs>110</Paragraphs>
  <Slides>13</Slides>
  <Notes>5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Segoe UI Semibold</vt:lpstr>
      <vt:lpstr>Times New Roman</vt:lpstr>
      <vt:lpstr>Wingdings</vt:lpstr>
      <vt:lpstr>Theme1</vt:lpstr>
      <vt:lpstr>Custom Design</vt:lpstr>
      <vt:lpstr>Aplinkosauginiai kriterijai it viešuosiuose pirkimuose  </vt:lpstr>
      <vt:lpstr>Aplinkosauginiai kriterijai viešuosiuose pirkimuose</vt:lpstr>
      <vt:lpstr>Aplinkosauginių kriterijų taikymo galimybės</vt:lpstr>
      <vt:lpstr>Prekės (įskaitant nuomą) CPO LT kataloge, kurioms šiuo metu taikomi Aplinkos apsaugos ministro įsakymu patvirtinti minimalūs aplinkos apsaugos kriterijai:</vt:lpstr>
      <vt:lpstr>„PowerPoint“ pateiktis</vt:lpstr>
      <vt:lpstr>Paslaugos CPO LT kataloge, kurioms teikti sunaudojama mažiau elektros energijos</vt:lpstr>
      <vt:lpstr>„PowerPoint“ pateiktis</vt:lpstr>
      <vt:lpstr>Paslaugos, prekės CPO LT kataloge, kurias planuojama „pažalinti“            2022 metais:</vt:lpstr>
      <vt:lpstr>Galimi taikyti papildomi „laisvieji“ aplinkosauginiai kriterijai:</vt:lpstr>
      <vt:lpstr>Interneto ryšio paslaugos  Viešojo fiksuoto telefono ryšio paslaugos </vt:lpstr>
      <vt:lpstr>Programinės įrangos nuoma  </vt:lpstr>
      <vt:lpstr>„PowerPoint“ pateiktis</vt:lpstr>
      <vt:lpstr>               Jūsų idėjos, siūlymai?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Maisto produktai. Sumaniausias pirkimas</dc:title>
  <dc:creator>Aušra Krasnickaitė</dc:creator>
  <cp:lastModifiedBy>Aušra Krasnickaitė</cp:lastModifiedBy>
  <cp:revision>1170</cp:revision>
  <cp:lastPrinted>2019-05-07T11:44:49Z</cp:lastPrinted>
  <dcterms:created xsi:type="dcterms:W3CDTF">2018-03-08T06:42:03Z</dcterms:created>
  <dcterms:modified xsi:type="dcterms:W3CDTF">2021-12-13T15:28:23Z</dcterms:modified>
</cp:coreProperties>
</file>