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98" r:id="rId5"/>
  </p:sldMasterIdLst>
  <p:notesMasterIdLst>
    <p:notesMasterId r:id="rId17"/>
  </p:notesMasterIdLst>
  <p:handoutMasterIdLst>
    <p:handoutMasterId r:id="rId18"/>
  </p:handoutMasterIdLst>
  <p:sldIdLst>
    <p:sldId id="482" r:id="rId6"/>
    <p:sldId id="714" r:id="rId7"/>
    <p:sldId id="570" r:id="rId8"/>
    <p:sldId id="497" r:id="rId9"/>
    <p:sldId id="716" r:id="rId10"/>
    <p:sldId id="717" r:id="rId11"/>
    <p:sldId id="718" r:id="rId12"/>
    <p:sldId id="719" r:id="rId13"/>
    <p:sldId id="720" r:id="rId14"/>
    <p:sldId id="400" r:id="rId15"/>
    <p:sldId id="721" r:id="rId16"/>
  </p:sldIdLst>
  <p:sldSz cx="12192000" cy="6858000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EEF"/>
    <a:srgbClr val="D1E7F6"/>
    <a:srgbClr val="FFFF99"/>
    <a:srgbClr val="FF7757"/>
    <a:srgbClr val="99FF99"/>
    <a:srgbClr val="FC6E04"/>
    <a:srgbClr val="0482BF"/>
    <a:srgbClr val="FF8086"/>
    <a:srgbClr val="EB6771"/>
    <a:srgbClr val="FD7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B9149-5DB9-4E7A-A904-D1830DC4CDB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9E670D-5697-4B80-9EBA-C23EA9325D2C}">
      <dgm:prSet custT="1"/>
      <dgm:spPr>
        <a:solidFill>
          <a:srgbClr val="FF0000"/>
        </a:solidFill>
      </dgm:spPr>
      <dgm:t>
        <a:bodyPr/>
        <a:lstStyle/>
        <a:p>
          <a:r>
            <a:rPr lang="lt-LT" sz="2000" b="1" i="0" dirty="0"/>
            <a:t>A dalis. Nurodymai dalyviams (bendrosios sąlygos apie pirkimą, informacija apie DPS sukūrimą, paraiškų teikimą ir vertinimą DPS kūrimo ir galiojimo metu). </a:t>
          </a:r>
          <a:endParaRPr lang="en-US" sz="2000" b="1" dirty="0"/>
        </a:p>
      </dgm:t>
    </dgm:pt>
    <dgm:pt modelId="{016192A2-D641-41C3-91ED-EDDF04541ED8}" type="parTrans" cxnId="{C65FE42D-C5AB-49A8-A1AE-65C05E48B41D}">
      <dgm:prSet/>
      <dgm:spPr/>
      <dgm:t>
        <a:bodyPr/>
        <a:lstStyle/>
        <a:p>
          <a:endParaRPr lang="en-US"/>
        </a:p>
      </dgm:t>
    </dgm:pt>
    <dgm:pt modelId="{A72F8A0F-052E-43AE-B58B-7083EB6A2450}" type="sibTrans" cxnId="{C65FE42D-C5AB-49A8-A1AE-65C05E48B41D}">
      <dgm:prSet/>
      <dgm:spPr/>
      <dgm:t>
        <a:bodyPr/>
        <a:lstStyle/>
        <a:p>
          <a:endParaRPr lang="en-US"/>
        </a:p>
      </dgm:t>
    </dgm:pt>
    <dgm:pt modelId="{8B7DAD11-A5E9-41C7-8FC6-DC3A625CEF2E}">
      <dgm:prSet custT="1"/>
      <dgm:spPr/>
      <dgm:t>
        <a:bodyPr/>
        <a:lstStyle/>
        <a:p>
          <a:r>
            <a:rPr lang="lt-LT" sz="1600" b="0" i="0" dirty="0"/>
            <a:t>- 1 priedas. Tiekėjų pašalinimo pagrindai; </a:t>
          </a:r>
          <a:endParaRPr lang="en-US" sz="1600" dirty="0"/>
        </a:p>
      </dgm:t>
    </dgm:pt>
    <dgm:pt modelId="{9682521D-58E8-4421-A600-D85FD37F09AD}" type="parTrans" cxnId="{EB88C8F3-6086-4912-B243-81D4D54E5CC5}">
      <dgm:prSet/>
      <dgm:spPr/>
      <dgm:t>
        <a:bodyPr/>
        <a:lstStyle/>
        <a:p>
          <a:endParaRPr lang="en-US"/>
        </a:p>
      </dgm:t>
    </dgm:pt>
    <dgm:pt modelId="{09D3CBEF-70DF-4944-B71C-4D9943667908}" type="sibTrans" cxnId="{EB88C8F3-6086-4912-B243-81D4D54E5CC5}">
      <dgm:prSet/>
      <dgm:spPr/>
      <dgm:t>
        <a:bodyPr/>
        <a:lstStyle/>
        <a:p>
          <a:endParaRPr lang="en-US"/>
        </a:p>
      </dgm:t>
    </dgm:pt>
    <dgm:pt modelId="{3FF0C4CF-7053-4174-8B72-6CC55A230C44}">
      <dgm:prSet custT="1"/>
      <dgm:spPr/>
      <dgm:t>
        <a:bodyPr/>
        <a:lstStyle/>
        <a:p>
          <a:r>
            <a:rPr lang="lt-LT" sz="1600" b="0" i="0" dirty="0"/>
            <a:t>- 2 priedas. Tiekėjų kvalifikacijos reikalavimai; </a:t>
          </a:r>
          <a:endParaRPr lang="en-US" sz="1600" dirty="0"/>
        </a:p>
      </dgm:t>
    </dgm:pt>
    <dgm:pt modelId="{A8D6C863-B45C-47B4-88E3-81E880AACF62}" type="parTrans" cxnId="{D06670CB-7577-46CC-B5CA-BC92E7783F04}">
      <dgm:prSet/>
      <dgm:spPr/>
      <dgm:t>
        <a:bodyPr/>
        <a:lstStyle/>
        <a:p>
          <a:endParaRPr lang="en-US"/>
        </a:p>
      </dgm:t>
    </dgm:pt>
    <dgm:pt modelId="{B8C6D4E2-6439-4FC1-B78B-A071859F3FA8}" type="sibTrans" cxnId="{D06670CB-7577-46CC-B5CA-BC92E7783F04}">
      <dgm:prSet/>
      <dgm:spPr/>
      <dgm:t>
        <a:bodyPr/>
        <a:lstStyle/>
        <a:p>
          <a:endParaRPr lang="en-US"/>
        </a:p>
      </dgm:t>
    </dgm:pt>
    <dgm:pt modelId="{8F47B67E-07E1-42E1-8841-9D7104F83C72}">
      <dgm:prSet custT="1"/>
      <dgm:spPr/>
      <dgm:t>
        <a:bodyPr/>
        <a:lstStyle/>
        <a:p>
          <a:r>
            <a:rPr lang="lt-LT" sz="1600" b="0" i="0" dirty="0"/>
            <a:t>- 3 priedas. Europos bendrasis viešųjų pirkimų dokumentas. </a:t>
          </a:r>
          <a:endParaRPr lang="en-US" sz="1600" dirty="0"/>
        </a:p>
      </dgm:t>
    </dgm:pt>
    <dgm:pt modelId="{6F9A331D-9C02-491D-8921-19E1005FCBA3}" type="parTrans" cxnId="{CFB7C44D-E4D2-48BE-BA9F-1C8C8575E653}">
      <dgm:prSet/>
      <dgm:spPr/>
      <dgm:t>
        <a:bodyPr/>
        <a:lstStyle/>
        <a:p>
          <a:endParaRPr lang="en-US"/>
        </a:p>
      </dgm:t>
    </dgm:pt>
    <dgm:pt modelId="{080644B4-CBC1-4F10-9D36-107979A94BFE}" type="sibTrans" cxnId="{CFB7C44D-E4D2-48BE-BA9F-1C8C8575E653}">
      <dgm:prSet/>
      <dgm:spPr/>
      <dgm:t>
        <a:bodyPr/>
        <a:lstStyle/>
        <a:p>
          <a:endParaRPr lang="en-US"/>
        </a:p>
      </dgm:t>
    </dgm:pt>
    <dgm:pt modelId="{EECE0B15-97BE-4A71-898E-EBDC2D920D06}">
      <dgm:prSet custT="1"/>
      <dgm:spPr/>
      <dgm:t>
        <a:bodyPr/>
        <a:lstStyle/>
        <a:p>
          <a:r>
            <a:rPr lang="lt-LT" sz="1600" b="0" i="0" dirty="0"/>
            <a:t>- 4 priedas. Paraiškos formos pavyzdys. </a:t>
          </a:r>
          <a:endParaRPr lang="en-US" sz="1600" dirty="0"/>
        </a:p>
      </dgm:t>
    </dgm:pt>
    <dgm:pt modelId="{D8A72A35-B869-42A0-A836-F8FC783267B7}" type="parTrans" cxnId="{70799393-2F6B-44CD-A640-5EEA8556BA64}">
      <dgm:prSet/>
      <dgm:spPr/>
      <dgm:t>
        <a:bodyPr/>
        <a:lstStyle/>
        <a:p>
          <a:endParaRPr lang="en-US"/>
        </a:p>
      </dgm:t>
    </dgm:pt>
    <dgm:pt modelId="{1007B36E-1D57-4541-A7F8-78540D36ABBF}" type="sibTrans" cxnId="{70799393-2F6B-44CD-A640-5EEA8556BA64}">
      <dgm:prSet/>
      <dgm:spPr/>
      <dgm:t>
        <a:bodyPr/>
        <a:lstStyle/>
        <a:p>
          <a:endParaRPr lang="en-US"/>
        </a:p>
      </dgm:t>
    </dgm:pt>
    <dgm:pt modelId="{49D8D020-01BD-42C1-9C3E-04E546D6C7E0}">
      <dgm:prSet custT="1"/>
      <dgm:spPr>
        <a:solidFill>
          <a:schemeClr val="accent5"/>
        </a:solidFill>
      </dgm:spPr>
      <dgm:t>
        <a:bodyPr/>
        <a:lstStyle/>
        <a:p>
          <a:r>
            <a:rPr lang="lt-LT" sz="2000" b="1" i="0" dirty="0"/>
            <a:t>B dalis. Techninė specifikacija. </a:t>
          </a:r>
          <a:endParaRPr lang="en-US" sz="2000" dirty="0"/>
        </a:p>
      </dgm:t>
    </dgm:pt>
    <dgm:pt modelId="{15E25FE3-22EF-48D4-A5EB-D53CAB2F716F}" type="parTrans" cxnId="{8A82074A-C852-4D72-B908-74F471B8FB52}">
      <dgm:prSet/>
      <dgm:spPr/>
      <dgm:t>
        <a:bodyPr/>
        <a:lstStyle/>
        <a:p>
          <a:endParaRPr lang="en-US"/>
        </a:p>
      </dgm:t>
    </dgm:pt>
    <dgm:pt modelId="{FA4B0040-DB72-4403-9E28-2A9B67CA984C}" type="sibTrans" cxnId="{8A82074A-C852-4D72-B908-74F471B8FB52}">
      <dgm:prSet/>
      <dgm:spPr/>
      <dgm:t>
        <a:bodyPr/>
        <a:lstStyle/>
        <a:p>
          <a:endParaRPr lang="en-US"/>
        </a:p>
      </dgm:t>
    </dgm:pt>
    <dgm:pt modelId="{67C3D4B7-495C-4237-B97E-7BBE035C9110}">
      <dgm:prSet custT="1"/>
      <dgm:spPr>
        <a:solidFill>
          <a:schemeClr val="accent5"/>
        </a:solidFill>
      </dgm:spPr>
      <dgm:t>
        <a:bodyPr/>
        <a:lstStyle/>
        <a:p>
          <a:r>
            <a:rPr lang="lt-LT" sz="2000" b="1" i="0" dirty="0"/>
            <a:t>C dalis. Konkretus pirkimas dinaminėje pirkimų sistemoje (Konkretaus pirkimo vykdymo sąlygos).  </a:t>
          </a:r>
          <a:endParaRPr lang="en-US" sz="2000" dirty="0"/>
        </a:p>
      </dgm:t>
    </dgm:pt>
    <dgm:pt modelId="{22D26CF7-5845-4DDD-BEEE-58F3C43230DE}" type="parTrans" cxnId="{77A14248-6301-45AB-9DAF-555F3EE69588}">
      <dgm:prSet/>
      <dgm:spPr/>
      <dgm:t>
        <a:bodyPr/>
        <a:lstStyle/>
        <a:p>
          <a:endParaRPr lang="en-US"/>
        </a:p>
      </dgm:t>
    </dgm:pt>
    <dgm:pt modelId="{3A95E60E-A1AE-40F1-A8FE-659C71F701DD}" type="sibTrans" cxnId="{77A14248-6301-45AB-9DAF-555F3EE69588}">
      <dgm:prSet/>
      <dgm:spPr/>
      <dgm:t>
        <a:bodyPr/>
        <a:lstStyle/>
        <a:p>
          <a:endParaRPr lang="en-US"/>
        </a:p>
      </dgm:t>
    </dgm:pt>
    <dgm:pt modelId="{1FB2D565-15DF-4085-9F86-07C556B6A06F}">
      <dgm:prSet custT="1"/>
      <dgm:spPr/>
      <dgm:t>
        <a:bodyPr/>
        <a:lstStyle/>
        <a:p>
          <a:r>
            <a:rPr lang="lt-LT" sz="1600" b="0" i="0" dirty="0"/>
            <a:t>- 1 priedas. Kvietimas pateikti pasiūlymą </a:t>
          </a:r>
          <a:r>
            <a:rPr lang="lt-LT" sz="1600" b="0" i="0" dirty="0">
              <a:highlight>
                <a:srgbClr val="FFFF00"/>
              </a:highlight>
            </a:rPr>
            <a:t>(įskaitant vertinimo kriterijus)</a:t>
          </a:r>
          <a:r>
            <a:rPr lang="lt-LT" sz="1600" b="0" i="0" dirty="0"/>
            <a:t>; </a:t>
          </a:r>
          <a:endParaRPr lang="en-US" sz="1600" dirty="0"/>
        </a:p>
      </dgm:t>
    </dgm:pt>
    <dgm:pt modelId="{87DE625E-841F-4D83-BFF5-05195282D2C1}" type="parTrans" cxnId="{B0F81B61-1C8F-41DF-B88A-998730F135B6}">
      <dgm:prSet/>
      <dgm:spPr/>
      <dgm:t>
        <a:bodyPr/>
        <a:lstStyle/>
        <a:p>
          <a:endParaRPr lang="en-US"/>
        </a:p>
      </dgm:t>
    </dgm:pt>
    <dgm:pt modelId="{01367B14-B6E5-4528-93FB-87448CC99BE5}" type="sibTrans" cxnId="{B0F81B61-1C8F-41DF-B88A-998730F135B6}">
      <dgm:prSet/>
      <dgm:spPr/>
      <dgm:t>
        <a:bodyPr/>
        <a:lstStyle/>
        <a:p>
          <a:endParaRPr lang="en-US"/>
        </a:p>
      </dgm:t>
    </dgm:pt>
    <dgm:pt modelId="{E9E993B1-E6B6-4CC6-BEE8-2B081EB89F99}">
      <dgm:prSet custT="1"/>
      <dgm:spPr/>
      <dgm:t>
        <a:bodyPr/>
        <a:lstStyle/>
        <a:p>
          <a:r>
            <a:rPr lang="lt-LT" sz="1600" b="0" i="0" dirty="0"/>
            <a:t>- 2 priedas. Pirkimo sutarties projektas. </a:t>
          </a:r>
          <a:endParaRPr lang="en-US" sz="1600" dirty="0"/>
        </a:p>
      </dgm:t>
    </dgm:pt>
    <dgm:pt modelId="{3A2F78E0-1E7D-4D79-B08F-8FF870529EF9}" type="parTrans" cxnId="{A50D7E89-72C9-4E41-B198-AF0829ADA231}">
      <dgm:prSet/>
      <dgm:spPr/>
      <dgm:t>
        <a:bodyPr/>
        <a:lstStyle/>
        <a:p>
          <a:endParaRPr lang="en-US"/>
        </a:p>
      </dgm:t>
    </dgm:pt>
    <dgm:pt modelId="{7C2DF233-6342-4989-8454-F91F7EE1C25C}" type="sibTrans" cxnId="{A50D7E89-72C9-4E41-B198-AF0829ADA231}">
      <dgm:prSet/>
      <dgm:spPr/>
      <dgm:t>
        <a:bodyPr/>
        <a:lstStyle/>
        <a:p>
          <a:endParaRPr lang="en-US"/>
        </a:p>
      </dgm:t>
    </dgm:pt>
    <dgm:pt modelId="{C237044A-22CB-4E6A-8806-5B9D19AA6660}">
      <dgm:prSet custT="1"/>
      <dgm:spPr/>
      <dgm:t>
        <a:bodyPr/>
        <a:lstStyle/>
        <a:p>
          <a:r>
            <a:rPr lang="lt-LT" sz="2000" b="1" i="0" dirty="0"/>
            <a:t>D dalis. DPS tiekėjo naudojimosi CPO IS tvarkos aprašas.</a:t>
          </a:r>
          <a:endParaRPr lang="en-US" sz="2000" dirty="0"/>
        </a:p>
      </dgm:t>
    </dgm:pt>
    <dgm:pt modelId="{21329477-C2EF-4813-8FFA-7750F5AC3D58}" type="parTrans" cxnId="{3547DB7D-07CC-42E2-A844-8C8D8A4DF9A7}">
      <dgm:prSet/>
      <dgm:spPr/>
      <dgm:t>
        <a:bodyPr/>
        <a:lstStyle/>
        <a:p>
          <a:endParaRPr lang="en-US"/>
        </a:p>
      </dgm:t>
    </dgm:pt>
    <dgm:pt modelId="{CFB3F581-34C9-4F86-ABB8-DF20B5D9B4DA}" type="sibTrans" cxnId="{3547DB7D-07CC-42E2-A844-8C8D8A4DF9A7}">
      <dgm:prSet/>
      <dgm:spPr/>
      <dgm:t>
        <a:bodyPr/>
        <a:lstStyle/>
        <a:p>
          <a:endParaRPr lang="en-US"/>
        </a:p>
      </dgm:t>
    </dgm:pt>
    <dgm:pt modelId="{FE82E182-C27B-4DDB-88C0-6C2A529722FC}" type="pres">
      <dgm:prSet presAssocID="{625B9149-5DB9-4E7A-A904-D1830DC4CDB4}" presName="linear" presStyleCnt="0">
        <dgm:presLayoutVars>
          <dgm:animLvl val="lvl"/>
          <dgm:resizeHandles val="exact"/>
        </dgm:presLayoutVars>
      </dgm:prSet>
      <dgm:spPr/>
    </dgm:pt>
    <dgm:pt modelId="{D3572F70-6F0B-40A5-A6BC-E03617EE1F7A}" type="pres">
      <dgm:prSet presAssocID="{F69E670D-5697-4B80-9EBA-C23EA9325D2C}" presName="parentText" presStyleLbl="node1" presStyleIdx="0" presStyleCnt="4" custScaleY="91197" custLinFactNeighborX="-8095" custLinFactNeighborY="-12672">
        <dgm:presLayoutVars>
          <dgm:chMax val="0"/>
          <dgm:bulletEnabled val="1"/>
        </dgm:presLayoutVars>
      </dgm:prSet>
      <dgm:spPr/>
    </dgm:pt>
    <dgm:pt modelId="{7FD644FE-DBDE-495F-AEEC-B2665FFCE44A}" type="pres">
      <dgm:prSet presAssocID="{F69E670D-5697-4B80-9EBA-C23EA9325D2C}" presName="childText" presStyleLbl="revTx" presStyleIdx="0" presStyleCnt="2">
        <dgm:presLayoutVars>
          <dgm:bulletEnabled val="1"/>
        </dgm:presLayoutVars>
      </dgm:prSet>
      <dgm:spPr/>
    </dgm:pt>
    <dgm:pt modelId="{EA220CFB-1B55-473B-8BDA-EAF4374BD55C}" type="pres">
      <dgm:prSet presAssocID="{49D8D020-01BD-42C1-9C3E-04E546D6C7E0}" presName="parentText" presStyleLbl="node1" presStyleIdx="1" presStyleCnt="4" custScaleY="49412" custLinFactNeighborX="-303" custLinFactNeighborY="-45582">
        <dgm:presLayoutVars>
          <dgm:chMax val="0"/>
          <dgm:bulletEnabled val="1"/>
        </dgm:presLayoutVars>
      </dgm:prSet>
      <dgm:spPr/>
    </dgm:pt>
    <dgm:pt modelId="{34E94019-AF4E-4D65-B1F8-D5AA0EA855D8}" type="pres">
      <dgm:prSet presAssocID="{FA4B0040-DB72-4403-9E28-2A9B67CA984C}" presName="spacer" presStyleCnt="0"/>
      <dgm:spPr/>
    </dgm:pt>
    <dgm:pt modelId="{31EB2734-CE1C-4E73-B6C8-B82C6EE3FC73}" type="pres">
      <dgm:prSet presAssocID="{67C3D4B7-495C-4237-B97E-7BBE035C9110}" presName="parentText" presStyleLbl="node1" presStyleIdx="2" presStyleCnt="4" custLinFactNeighborX="-439" custLinFactNeighborY="-19354">
        <dgm:presLayoutVars>
          <dgm:chMax val="0"/>
          <dgm:bulletEnabled val="1"/>
        </dgm:presLayoutVars>
      </dgm:prSet>
      <dgm:spPr/>
    </dgm:pt>
    <dgm:pt modelId="{BA513B54-EB63-4228-8096-3777B7611E4B}" type="pres">
      <dgm:prSet presAssocID="{67C3D4B7-495C-4237-B97E-7BBE035C9110}" presName="childText" presStyleLbl="revTx" presStyleIdx="1" presStyleCnt="2" custLinFactNeighborX="348" custLinFactNeighborY="-15107">
        <dgm:presLayoutVars>
          <dgm:bulletEnabled val="1"/>
        </dgm:presLayoutVars>
      </dgm:prSet>
      <dgm:spPr/>
    </dgm:pt>
    <dgm:pt modelId="{F40519CF-9B57-4A69-BDDA-A4CC1DA38C3D}" type="pres">
      <dgm:prSet presAssocID="{C237044A-22CB-4E6A-8806-5B9D19AA6660}" presName="parentText" presStyleLbl="node1" presStyleIdx="3" presStyleCnt="4" custLinFactNeighborX="348" custLinFactNeighborY="-40986">
        <dgm:presLayoutVars>
          <dgm:chMax val="0"/>
          <dgm:bulletEnabled val="1"/>
        </dgm:presLayoutVars>
      </dgm:prSet>
      <dgm:spPr/>
    </dgm:pt>
  </dgm:ptLst>
  <dgm:cxnLst>
    <dgm:cxn modelId="{08C00821-3AAA-40F8-96A9-68007F46EC96}" type="presOf" srcId="{C237044A-22CB-4E6A-8806-5B9D19AA6660}" destId="{F40519CF-9B57-4A69-BDDA-A4CC1DA38C3D}" srcOrd="0" destOrd="0" presId="urn:microsoft.com/office/officeart/2005/8/layout/vList2"/>
    <dgm:cxn modelId="{ECA4F627-75E8-4758-A21B-9798F2A9C7B5}" type="presOf" srcId="{3FF0C4CF-7053-4174-8B72-6CC55A230C44}" destId="{7FD644FE-DBDE-495F-AEEC-B2665FFCE44A}" srcOrd="0" destOrd="1" presId="urn:microsoft.com/office/officeart/2005/8/layout/vList2"/>
    <dgm:cxn modelId="{C65FE42D-C5AB-49A8-A1AE-65C05E48B41D}" srcId="{625B9149-5DB9-4E7A-A904-D1830DC4CDB4}" destId="{F69E670D-5697-4B80-9EBA-C23EA9325D2C}" srcOrd="0" destOrd="0" parTransId="{016192A2-D641-41C3-91ED-EDDF04541ED8}" sibTransId="{A72F8A0F-052E-43AE-B58B-7083EB6A2450}"/>
    <dgm:cxn modelId="{B0F81B61-1C8F-41DF-B88A-998730F135B6}" srcId="{67C3D4B7-495C-4237-B97E-7BBE035C9110}" destId="{1FB2D565-15DF-4085-9F86-07C556B6A06F}" srcOrd="0" destOrd="0" parTransId="{87DE625E-841F-4D83-BFF5-05195282D2C1}" sibTransId="{01367B14-B6E5-4528-93FB-87448CC99BE5}"/>
    <dgm:cxn modelId="{307E3F41-FDC8-44C7-AB45-7FF3455E9BC3}" type="presOf" srcId="{67C3D4B7-495C-4237-B97E-7BBE035C9110}" destId="{31EB2734-CE1C-4E73-B6C8-B82C6EE3FC73}" srcOrd="0" destOrd="0" presId="urn:microsoft.com/office/officeart/2005/8/layout/vList2"/>
    <dgm:cxn modelId="{11183262-11CD-45AB-A409-820BF926D73F}" type="presOf" srcId="{625B9149-5DB9-4E7A-A904-D1830DC4CDB4}" destId="{FE82E182-C27B-4DDB-88C0-6C2A529722FC}" srcOrd="0" destOrd="0" presId="urn:microsoft.com/office/officeart/2005/8/layout/vList2"/>
    <dgm:cxn modelId="{77A14248-6301-45AB-9DAF-555F3EE69588}" srcId="{625B9149-5DB9-4E7A-A904-D1830DC4CDB4}" destId="{67C3D4B7-495C-4237-B97E-7BBE035C9110}" srcOrd="2" destOrd="0" parTransId="{22D26CF7-5845-4DDD-BEEE-58F3C43230DE}" sibTransId="{3A95E60E-A1AE-40F1-A8FE-659C71F701DD}"/>
    <dgm:cxn modelId="{8A82074A-C852-4D72-B908-74F471B8FB52}" srcId="{625B9149-5DB9-4E7A-A904-D1830DC4CDB4}" destId="{49D8D020-01BD-42C1-9C3E-04E546D6C7E0}" srcOrd="1" destOrd="0" parTransId="{15E25FE3-22EF-48D4-A5EB-D53CAB2F716F}" sibTransId="{FA4B0040-DB72-4403-9E28-2A9B67CA984C}"/>
    <dgm:cxn modelId="{CFB7C44D-E4D2-48BE-BA9F-1C8C8575E653}" srcId="{F69E670D-5697-4B80-9EBA-C23EA9325D2C}" destId="{8F47B67E-07E1-42E1-8841-9D7104F83C72}" srcOrd="2" destOrd="0" parTransId="{6F9A331D-9C02-491D-8921-19E1005FCBA3}" sibTransId="{080644B4-CBC1-4F10-9D36-107979A94BFE}"/>
    <dgm:cxn modelId="{5E754A75-160F-42A5-A587-7543D406D06F}" type="presOf" srcId="{EECE0B15-97BE-4A71-898E-EBDC2D920D06}" destId="{7FD644FE-DBDE-495F-AEEC-B2665FFCE44A}" srcOrd="0" destOrd="3" presId="urn:microsoft.com/office/officeart/2005/8/layout/vList2"/>
    <dgm:cxn modelId="{BC0C0D59-E2DB-4348-AA58-39E6ADC59FCC}" type="presOf" srcId="{1FB2D565-15DF-4085-9F86-07C556B6A06F}" destId="{BA513B54-EB63-4228-8096-3777B7611E4B}" srcOrd="0" destOrd="0" presId="urn:microsoft.com/office/officeart/2005/8/layout/vList2"/>
    <dgm:cxn modelId="{3547DB7D-07CC-42E2-A844-8C8D8A4DF9A7}" srcId="{625B9149-5DB9-4E7A-A904-D1830DC4CDB4}" destId="{C237044A-22CB-4E6A-8806-5B9D19AA6660}" srcOrd="3" destOrd="0" parTransId="{21329477-C2EF-4813-8FFA-7750F5AC3D58}" sibTransId="{CFB3F581-34C9-4F86-ABB8-DF20B5D9B4DA}"/>
    <dgm:cxn modelId="{A50D7E89-72C9-4E41-B198-AF0829ADA231}" srcId="{67C3D4B7-495C-4237-B97E-7BBE035C9110}" destId="{E9E993B1-E6B6-4CC6-BEE8-2B081EB89F99}" srcOrd="1" destOrd="0" parTransId="{3A2F78E0-1E7D-4D79-B08F-8FF870529EF9}" sibTransId="{7C2DF233-6342-4989-8454-F91F7EE1C25C}"/>
    <dgm:cxn modelId="{70799393-2F6B-44CD-A640-5EEA8556BA64}" srcId="{F69E670D-5697-4B80-9EBA-C23EA9325D2C}" destId="{EECE0B15-97BE-4A71-898E-EBDC2D920D06}" srcOrd="3" destOrd="0" parTransId="{D8A72A35-B869-42A0-A836-F8FC783267B7}" sibTransId="{1007B36E-1D57-4541-A7F8-78540D36ABBF}"/>
    <dgm:cxn modelId="{8DA706A5-B179-4520-9035-E1E46E550615}" type="presOf" srcId="{F69E670D-5697-4B80-9EBA-C23EA9325D2C}" destId="{D3572F70-6F0B-40A5-A6BC-E03617EE1F7A}" srcOrd="0" destOrd="0" presId="urn:microsoft.com/office/officeart/2005/8/layout/vList2"/>
    <dgm:cxn modelId="{AF08D3B2-64B7-4C05-B27A-8DBF2EA497D5}" type="presOf" srcId="{8F47B67E-07E1-42E1-8841-9D7104F83C72}" destId="{7FD644FE-DBDE-495F-AEEC-B2665FFCE44A}" srcOrd="0" destOrd="2" presId="urn:microsoft.com/office/officeart/2005/8/layout/vList2"/>
    <dgm:cxn modelId="{43E613C8-DA95-49B0-A7B4-5C08B0003AF2}" type="presOf" srcId="{8B7DAD11-A5E9-41C7-8FC6-DC3A625CEF2E}" destId="{7FD644FE-DBDE-495F-AEEC-B2665FFCE44A}" srcOrd="0" destOrd="0" presId="urn:microsoft.com/office/officeart/2005/8/layout/vList2"/>
    <dgm:cxn modelId="{D06670CB-7577-46CC-B5CA-BC92E7783F04}" srcId="{F69E670D-5697-4B80-9EBA-C23EA9325D2C}" destId="{3FF0C4CF-7053-4174-8B72-6CC55A230C44}" srcOrd="1" destOrd="0" parTransId="{A8D6C863-B45C-47B4-88E3-81E880AACF62}" sibTransId="{B8C6D4E2-6439-4FC1-B78B-A071859F3FA8}"/>
    <dgm:cxn modelId="{A50936EE-595D-4CE8-9F87-15CAB7207D43}" type="presOf" srcId="{49D8D020-01BD-42C1-9C3E-04E546D6C7E0}" destId="{EA220CFB-1B55-473B-8BDA-EAF4374BD55C}" srcOrd="0" destOrd="0" presId="urn:microsoft.com/office/officeart/2005/8/layout/vList2"/>
    <dgm:cxn modelId="{5C3FE8F0-27EC-4790-8E61-56709CB3E281}" type="presOf" srcId="{E9E993B1-E6B6-4CC6-BEE8-2B081EB89F99}" destId="{BA513B54-EB63-4228-8096-3777B7611E4B}" srcOrd="0" destOrd="1" presId="urn:microsoft.com/office/officeart/2005/8/layout/vList2"/>
    <dgm:cxn modelId="{EB88C8F3-6086-4912-B243-81D4D54E5CC5}" srcId="{F69E670D-5697-4B80-9EBA-C23EA9325D2C}" destId="{8B7DAD11-A5E9-41C7-8FC6-DC3A625CEF2E}" srcOrd="0" destOrd="0" parTransId="{9682521D-58E8-4421-A600-D85FD37F09AD}" sibTransId="{09D3CBEF-70DF-4944-B71C-4D9943667908}"/>
    <dgm:cxn modelId="{B56E5C27-6012-4172-B981-5567A263572C}" type="presParOf" srcId="{FE82E182-C27B-4DDB-88C0-6C2A529722FC}" destId="{D3572F70-6F0B-40A5-A6BC-E03617EE1F7A}" srcOrd="0" destOrd="0" presId="urn:microsoft.com/office/officeart/2005/8/layout/vList2"/>
    <dgm:cxn modelId="{79B701CE-188C-4F6D-97DF-8800E78A9888}" type="presParOf" srcId="{FE82E182-C27B-4DDB-88C0-6C2A529722FC}" destId="{7FD644FE-DBDE-495F-AEEC-B2665FFCE44A}" srcOrd="1" destOrd="0" presId="urn:microsoft.com/office/officeart/2005/8/layout/vList2"/>
    <dgm:cxn modelId="{035BDC99-D840-4FDD-B310-F870C5318CD7}" type="presParOf" srcId="{FE82E182-C27B-4DDB-88C0-6C2A529722FC}" destId="{EA220CFB-1B55-473B-8BDA-EAF4374BD55C}" srcOrd="2" destOrd="0" presId="urn:microsoft.com/office/officeart/2005/8/layout/vList2"/>
    <dgm:cxn modelId="{5CF9BED5-2008-4049-973E-655A4567A247}" type="presParOf" srcId="{FE82E182-C27B-4DDB-88C0-6C2A529722FC}" destId="{34E94019-AF4E-4D65-B1F8-D5AA0EA855D8}" srcOrd="3" destOrd="0" presId="urn:microsoft.com/office/officeart/2005/8/layout/vList2"/>
    <dgm:cxn modelId="{738A912B-B87D-4BE9-A80E-F04BFDAB9987}" type="presParOf" srcId="{FE82E182-C27B-4DDB-88C0-6C2A529722FC}" destId="{31EB2734-CE1C-4E73-B6C8-B82C6EE3FC73}" srcOrd="4" destOrd="0" presId="urn:microsoft.com/office/officeart/2005/8/layout/vList2"/>
    <dgm:cxn modelId="{ECB41C0D-22F0-4959-A329-03CF3C0153B7}" type="presParOf" srcId="{FE82E182-C27B-4DDB-88C0-6C2A529722FC}" destId="{BA513B54-EB63-4228-8096-3777B7611E4B}" srcOrd="5" destOrd="0" presId="urn:microsoft.com/office/officeart/2005/8/layout/vList2"/>
    <dgm:cxn modelId="{38366C41-96ED-40F0-A9F0-1123BC14C3FC}" type="presParOf" srcId="{FE82E182-C27B-4DDB-88C0-6C2A529722FC}" destId="{F40519CF-9B57-4A69-BDDA-A4CC1DA38C3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72F70-6F0B-40A5-A6BC-E03617EE1F7A}">
      <dsp:nvSpPr>
        <dsp:cNvPr id="0" name=""/>
        <dsp:cNvSpPr/>
      </dsp:nvSpPr>
      <dsp:spPr>
        <a:xfrm>
          <a:off x="0" y="0"/>
          <a:ext cx="10733359" cy="853603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b="1" i="0" kern="1200" dirty="0"/>
            <a:t>A dalis. Nurodymai dalyviams (bendrosios sąlygos apie pirkimą, informacija apie DPS sukūrimą, paraiškų teikimą ir vertinimą DPS kūrimo ir galiojimo metu). </a:t>
          </a:r>
          <a:endParaRPr lang="en-US" sz="2000" b="1" kern="1200" dirty="0"/>
        </a:p>
      </dsp:txBody>
      <dsp:txXfrm>
        <a:off x="41669" y="41669"/>
        <a:ext cx="10650021" cy="770265"/>
      </dsp:txXfrm>
    </dsp:sp>
    <dsp:sp modelId="{7FD644FE-DBDE-495F-AEEC-B2665FFCE44A}">
      <dsp:nvSpPr>
        <dsp:cNvPr id="0" name=""/>
        <dsp:cNvSpPr/>
      </dsp:nvSpPr>
      <dsp:spPr>
        <a:xfrm>
          <a:off x="0" y="870235"/>
          <a:ext cx="10733359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7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- 1 priedas. Tiekėjų pašalinimo pagrindai; 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- 2 priedas. Tiekėjų kvalifikacijos reikalavimai; 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- 3 priedas. Europos bendrasis viešųjų pirkimų dokumentas. 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- 4 priedas. Paraiškos formos pavyzdys. </a:t>
          </a:r>
          <a:endParaRPr lang="en-US" sz="1600" kern="1200" dirty="0"/>
        </a:p>
      </dsp:txBody>
      <dsp:txXfrm>
        <a:off x="0" y="870235"/>
        <a:ext cx="10733359" cy="1190250"/>
      </dsp:txXfrm>
    </dsp:sp>
    <dsp:sp modelId="{EA220CFB-1B55-473B-8BDA-EAF4374BD55C}">
      <dsp:nvSpPr>
        <dsp:cNvPr id="0" name=""/>
        <dsp:cNvSpPr/>
      </dsp:nvSpPr>
      <dsp:spPr>
        <a:xfrm>
          <a:off x="0" y="1994847"/>
          <a:ext cx="10733359" cy="462496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b="1" i="0" kern="1200" dirty="0"/>
            <a:t>B dalis. Techninė specifikacija. </a:t>
          </a:r>
          <a:endParaRPr lang="en-US" sz="2000" kern="1200" dirty="0"/>
        </a:p>
      </dsp:txBody>
      <dsp:txXfrm>
        <a:off x="22577" y="2017424"/>
        <a:ext cx="10688205" cy="417342"/>
      </dsp:txXfrm>
    </dsp:sp>
    <dsp:sp modelId="{31EB2734-CE1C-4E73-B6C8-B82C6EE3FC73}">
      <dsp:nvSpPr>
        <dsp:cNvPr id="0" name=""/>
        <dsp:cNvSpPr/>
      </dsp:nvSpPr>
      <dsp:spPr>
        <a:xfrm>
          <a:off x="0" y="2506730"/>
          <a:ext cx="10733359" cy="936000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b="1" i="0" kern="1200" dirty="0"/>
            <a:t>C dalis. Konkretus pirkimas dinaminėje pirkimų sistemoje (Konkretaus pirkimo vykdymo sąlygos).  </a:t>
          </a:r>
          <a:endParaRPr lang="en-US" sz="2000" kern="1200" dirty="0"/>
        </a:p>
      </dsp:txBody>
      <dsp:txXfrm>
        <a:off x="45692" y="2552422"/>
        <a:ext cx="10641975" cy="844616"/>
      </dsp:txXfrm>
    </dsp:sp>
    <dsp:sp modelId="{BA513B54-EB63-4228-8096-3777B7611E4B}">
      <dsp:nvSpPr>
        <dsp:cNvPr id="0" name=""/>
        <dsp:cNvSpPr/>
      </dsp:nvSpPr>
      <dsp:spPr>
        <a:xfrm>
          <a:off x="0" y="3461580"/>
          <a:ext cx="10733359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7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- 1 priedas. Kvietimas pateikti pasiūlymą </a:t>
          </a:r>
          <a:r>
            <a:rPr lang="lt-LT" sz="1600" b="0" i="0" kern="1200" dirty="0">
              <a:highlight>
                <a:srgbClr val="FFFF00"/>
              </a:highlight>
            </a:rPr>
            <a:t>(įskaitant vertinimo kriterijus)</a:t>
          </a:r>
          <a:r>
            <a:rPr lang="lt-LT" sz="1600" b="0" i="0" kern="1200" dirty="0"/>
            <a:t>; 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t-LT" sz="1600" b="0" i="0" kern="1200" dirty="0"/>
            <a:t>- 2 priedas. Pirkimo sutarties projektas. </a:t>
          </a:r>
          <a:endParaRPr lang="en-US" sz="1600" kern="1200" dirty="0"/>
        </a:p>
      </dsp:txBody>
      <dsp:txXfrm>
        <a:off x="0" y="3461580"/>
        <a:ext cx="10733359" cy="828000"/>
      </dsp:txXfrm>
    </dsp:sp>
    <dsp:sp modelId="{F40519CF-9B57-4A69-BDDA-A4CC1DA38C3D}">
      <dsp:nvSpPr>
        <dsp:cNvPr id="0" name=""/>
        <dsp:cNvSpPr/>
      </dsp:nvSpPr>
      <dsp:spPr>
        <a:xfrm>
          <a:off x="0" y="4091617"/>
          <a:ext cx="10733359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b="1" i="0" kern="1200" dirty="0"/>
            <a:t>D dalis. DPS tiekėjo naudojimosi CPO IS tvarkos aprašas.</a:t>
          </a:r>
          <a:endParaRPr lang="en-US" sz="2000" kern="1200" dirty="0"/>
        </a:p>
      </dsp:txBody>
      <dsp:txXfrm>
        <a:off x="45692" y="4137309"/>
        <a:ext cx="10641975" cy="844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1385" y="3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6456400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1385" y="6456400"/>
            <a:ext cx="4279048" cy="341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30" y="2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2021-12-14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9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30" y="6456614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219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442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2BF6C-E9E9-4625-B8F0-D99CB28F847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t-L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367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063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8764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10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19775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1417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38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7" r:id="rId12"/>
    <p:sldLayoutId id="214748371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BDFF7DD9-A46F-49A5-92C3-143ED8370602}"/>
              </a:ext>
            </a:extLst>
          </p:cNvPr>
          <p:cNvSpPr txBox="1"/>
          <p:nvPr/>
        </p:nvSpPr>
        <p:spPr>
          <a:xfrm>
            <a:off x="805049" y="2530532"/>
            <a:ext cx="10789920" cy="150414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lt-LT" sz="6000" dirty="0"/>
              <a:t>CPO LT elektroninio katalogo „žalinimas“</a:t>
            </a:r>
            <a:endParaRPr lang="en-US" sz="6000" b="0" kern="1200" cap="all" spc="-5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0A792B50-FF90-4629-95E9-29E1EAA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B69CB6CF-1992-4116-97DA-1AA159B02BFE}" type="slidenum">
              <a:rPr lang="lt-LT" smtClean="0"/>
              <a:pPr>
                <a:spcAft>
                  <a:spcPts val="600"/>
                </a:spcAft>
              </a:pPr>
              <a:t>1</a:t>
            </a:fld>
            <a:endParaRPr lang="lt-L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9C81B-0394-4051-A770-5E800D1D4A2A}"/>
              </a:ext>
            </a:extLst>
          </p:cNvPr>
          <p:cNvSpPr/>
          <p:nvPr/>
        </p:nvSpPr>
        <p:spPr>
          <a:xfrm>
            <a:off x="441427" y="5613233"/>
            <a:ext cx="1351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/>
            <a:r>
              <a:rPr lang="lt-LT" altLang="lt-LT" sz="2000" dirty="0">
                <a:solidFill>
                  <a:srgbClr val="299AA9"/>
                </a:solidFill>
              </a:rPr>
              <a:t>2021 12 14</a:t>
            </a:r>
            <a:endParaRPr lang="lt-LT" sz="2000" dirty="0">
              <a:solidFill>
                <a:srgbClr val="299AA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0DC1C-83CC-4D6C-A164-B3FE08613928}"/>
              </a:ext>
            </a:extLst>
          </p:cNvPr>
          <p:cNvSpPr/>
          <p:nvPr/>
        </p:nvSpPr>
        <p:spPr>
          <a:xfrm>
            <a:off x="3807544" y="4423842"/>
            <a:ext cx="4428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/>
            <a:r>
              <a:rPr lang="lt-LT" altLang="lt-LT" sz="3200" dirty="0">
                <a:solidFill>
                  <a:srgbClr val="299AA9"/>
                </a:solidFill>
              </a:rPr>
              <a:t>Statybų srities pirkimai</a:t>
            </a:r>
            <a:endParaRPr lang="lt-LT" sz="3200" dirty="0">
              <a:solidFill>
                <a:srgbClr val="299A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29103" y="230659"/>
            <a:ext cx="1524000" cy="1054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5B167857-A532-4C93-8DAF-28783BE0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449" y="2600510"/>
            <a:ext cx="10295102" cy="828490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KLAUSIMAI, PASIŪLYMAI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29103" y="230659"/>
            <a:ext cx="1524000" cy="1054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5B167857-A532-4C93-8DAF-28783BE0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449" y="2600510"/>
            <a:ext cx="10295102" cy="828490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AČIŪ UŽ DĖMESĮ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66264" y="162316"/>
            <a:ext cx="9376690" cy="1450757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Aplinkos apsaugos kriterijai, </a:t>
            </a:r>
            <a:br>
              <a:rPr lang="lt-LT" dirty="0"/>
            </a:br>
            <a:r>
              <a:rPr lang="lt-LT" dirty="0"/>
              <a:t>kur juos rasti?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533F41-E3B2-4432-95D8-2103F7FF8BED}"/>
              </a:ext>
            </a:extLst>
          </p:cNvPr>
          <p:cNvSpPr/>
          <p:nvPr/>
        </p:nvSpPr>
        <p:spPr>
          <a:xfrm>
            <a:off x="3350333" y="2993403"/>
            <a:ext cx="2971909" cy="3169234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Minimalūs/ išplėstiniai a</a:t>
            </a:r>
            <a:r>
              <a:rPr lang="en-US" sz="2133" dirty="0" err="1">
                <a:solidFill>
                  <a:schemeClr val="tx1"/>
                </a:solidFill>
              </a:rPr>
              <a:t>plinkos</a:t>
            </a:r>
            <a:r>
              <a:rPr lang="en-US" sz="2133" dirty="0">
                <a:solidFill>
                  <a:schemeClr val="tx1"/>
                </a:solidFill>
              </a:rPr>
              <a:t> </a:t>
            </a:r>
            <a:r>
              <a:rPr lang="en-US" sz="2133" dirty="0" err="1">
                <a:solidFill>
                  <a:schemeClr val="tx1"/>
                </a:solidFill>
              </a:rPr>
              <a:t>apsaugos</a:t>
            </a:r>
            <a:r>
              <a:rPr lang="en-US" sz="2133" dirty="0">
                <a:solidFill>
                  <a:schemeClr val="tx1"/>
                </a:solidFill>
              </a:rPr>
              <a:t> </a:t>
            </a:r>
            <a:r>
              <a:rPr lang="en-US" sz="2133" dirty="0" err="1">
                <a:solidFill>
                  <a:schemeClr val="tx1"/>
                </a:solidFill>
              </a:rPr>
              <a:t>kriterijai</a:t>
            </a: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Savarankiškai nustatyti AA kriterijai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F87A09-6F5F-463C-AF1B-5D7C5D23AAB1}"/>
              </a:ext>
            </a:extLst>
          </p:cNvPr>
          <p:cNvSpPr/>
          <p:nvPr/>
        </p:nvSpPr>
        <p:spPr>
          <a:xfrm>
            <a:off x="3350333" y="2125472"/>
            <a:ext cx="2971909" cy="9064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dirty="0">
                <a:solidFill>
                  <a:schemeClr val="bg1"/>
                </a:solidFill>
              </a:rPr>
              <a:t>Techninė specifikacija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6B679E-6408-4C39-B34A-01061E0444FF}"/>
              </a:ext>
            </a:extLst>
          </p:cNvPr>
          <p:cNvSpPr/>
          <p:nvPr/>
        </p:nvSpPr>
        <p:spPr>
          <a:xfrm>
            <a:off x="6448272" y="3005321"/>
            <a:ext cx="2921971" cy="3169234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Minimalūs/ išplėstiniai a</a:t>
            </a:r>
            <a:r>
              <a:rPr lang="en-US" sz="2133" dirty="0" err="1">
                <a:solidFill>
                  <a:schemeClr val="tx1"/>
                </a:solidFill>
              </a:rPr>
              <a:t>plinkos</a:t>
            </a:r>
            <a:r>
              <a:rPr lang="en-US" sz="2133" dirty="0">
                <a:solidFill>
                  <a:schemeClr val="tx1"/>
                </a:solidFill>
              </a:rPr>
              <a:t> </a:t>
            </a:r>
            <a:r>
              <a:rPr lang="en-US" sz="2133" dirty="0" err="1">
                <a:solidFill>
                  <a:schemeClr val="tx1"/>
                </a:solidFill>
              </a:rPr>
              <a:t>apsaugos</a:t>
            </a:r>
            <a:r>
              <a:rPr lang="en-US" sz="2133" dirty="0">
                <a:solidFill>
                  <a:schemeClr val="tx1"/>
                </a:solidFill>
              </a:rPr>
              <a:t> </a:t>
            </a:r>
            <a:r>
              <a:rPr lang="en-US" sz="2133" dirty="0" err="1">
                <a:solidFill>
                  <a:schemeClr val="tx1"/>
                </a:solidFill>
              </a:rPr>
              <a:t>kriterijai</a:t>
            </a: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Savarankiškai nustatyti AA kriterijai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FA967C-B17C-4200-A5EB-9AF80EABCAD8}"/>
              </a:ext>
            </a:extLst>
          </p:cNvPr>
          <p:cNvSpPr/>
          <p:nvPr/>
        </p:nvSpPr>
        <p:spPr>
          <a:xfrm>
            <a:off x="6448272" y="2125472"/>
            <a:ext cx="2921971" cy="9064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en-US" dirty="0" err="1">
                <a:solidFill>
                  <a:schemeClr val="bg1"/>
                </a:solidFill>
              </a:rPr>
              <a:t>Sutarties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nuostatos</a:t>
            </a:r>
            <a:endParaRPr lang="lt-LT" dirty="0">
              <a:solidFill>
                <a:schemeClr val="bg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7F92D6-2E47-43E9-B951-410DB0A85B72}"/>
              </a:ext>
            </a:extLst>
          </p:cNvPr>
          <p:cNvSpPr/>
          <p:nvPr/>
        </p:nvSpPr>
        <p:spPr>
          <a:xfrm>
            <a:off x="822207" y="2993403"/>
            <a:ext cx="2397213" cy="3169237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ISO 14001/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EMAS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Pašalinimo pagrindai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70CE3F-2C2B-408C-A17B-B11DCB6B443B}"/>
              </a:ext>
            </a:extLst>
          </p:cNvPr>
          <p:cNvSpPr/>
          <p:nvPr/>
        </p:nvSpPr>
        <p:spPr>
          <a:xfrm>
            <a:off x="827090" y="2125473"/>
            <a:ext cx="2397213" cy="8679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dirty="0">
                <a:solidFill>
                  <a:schemeClr val="bg1"/>
                </a:solidFill>
              </a:rPr>
              <a:t>Kvalifikacijos reikalavimai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6669E8-0DB4-43AF-9C27-A8F8B61B46D1}"/>
              </a:ext>
            </a:extLst>
          </p:cNvPr>
          <p:cNvSpPr/>
          <p:nvPr/>
        </p:nvSpPr>
        <p:spPr>
          <a:xfrm>
            <a:off x="9496273" y="3005321"/>
            <a:ext cx="2397213" cy="3169234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Savarankiškai nustatyti AA kriterijai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72290D-6347-4A53-84B5-304BB1BC6EA3}"/>
              </a:ext>
            </a:extLst>
          </p:cNvPr>
          <p:cNvSpPr/>
          <p:nvPr/>
        </p:nvSpPr>
        <p:spPr>
          <a:xfrm>
            <a:off x="9496273" y="2149307"/>
            <a:ext cx="2397213" cy="8679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dirty="0">
                <a:solidFill>
                  <a:schemeClr val="bg1"/>
                </a:solidFill>
              </a:rPr>
              <a:t>Vertinimo kriterijai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7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28C8EA-D979-40CF-AFAA-E3634163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968585"/>
          </a:xfrm>
        </p:spPr>
        <p:txBody>
          <a:bodyPr/>
          <a:lstStyle/>
          <a:p>
            <a:pPr algn="ctr"/>
            <a:r>
              <a:rPr lang="en-US" dirty="0"/>
              <a:t>DPS </a:t>
            </a:r>
            <a:r>
              <a:rPr lang="en-US" dirty="0" err="1"/>
              <a:t>procesas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A3D365-1C25-4993-8CB3-99E1E2508081}"/>
              </a:ext>
            </a:extLst>
          </p:cNvPr>
          <p:cNvSpPr/>
          <p:nvPr/>
        </p:nvSpPr>
        <p:spPr>
          <a:xfrm>
            <a:off x="1464150" y="1526694"/>
            <a:ext cx="10515600" cy="378565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Straight Connector 5">
            <a:extLst>
              <a:ext uri="{FF2B5EF4-FFF2-40B4-BE49-F238E27FC236}">
                <a16:creationId xmlns:a16="http://schemas.microsoft.com/office/drawing/2014/main" id="{F28E3062-9689-4DD2-BC39-216C8F0BD7A8}"/>
              </a:ext>
            </a:extLst>
          </p:cNvPr>
          <p:cNvCxnSpPr>
            <a:cxnSpLocks/>
            <a:stCxn id="5" idx="1"/>
            <a:endCxn id="5" idx="3"/>
          </p:cNvCxnSpPr>
          <p:nvPr/>
        </p:nvCxnSpPr>
        <p:spPr>
          <a:xfrm>
            <a:off x="1464150" y="3419520"/>
            <a:ext cx="10515600" cy="0"/>
          </a:xfrm>
          <a:prstGeom prst="straightConnector1">
            <a:avLst/>
          </a:prstGeom>
          <a:noFill/>
          <a:ln w="63500" cap="flat">
            <a:solidFill>
              <a:srgbClr val="5B9BD5"/>
            </a:solidFill>
            <a:prstDash val="solid"/>
            <a:miter/>
          </a:ln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38478948-2893-4219-8987-6B90BF7ACAC7}"/>
              </a:ext>
            </a:extLst>
          </p:cNvPr>
          <p:cNvSpPr/>
          <p:nvPr/>
        </p:nvSpPr>
        <p:spPr>
          <a:xfrm rot="5400013">
            <a:off x="6351252" y="294193"/>
            <a:ext cx="716999" cy="10515600"/>
          </a:xfrm>
          <a:custGeom>
            <a:avLst>
              <a:gd name="f12" fmla="val 8333"/>
              <a:gd name="f13" fmla="val 49843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49843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50800" cap="flat">
            <a:solidFill>
              <a:srgbClr val="FF0000">
                <a:alpha val="93000"/>
              </a:srgb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E829D5-3430-482E-8206-3ECB55D80BD9}"/>
              </a:ext>
            </a:extLst>
          </p:cNvPr>
          <p:cNvSpPr txBox="1"/>
          <p:nvPr/>
        </p:nvSpPr>
        <p:spPr>
          <a:xfrm>
            <a:off x="5024293" y="6001429"/>
            <a:ext cx="4095865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DPS galiojimas iki nustatyto termino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44AD76-60F6-4C25-A60A-741DE0757A46}"/>
              </a:ext>
            </a:extLst>
          </p:cNvPr>
          <p:cNvSpPr/>
          <p:nvPr/>
        </p:nvSpPr>
        <p:spPr>
          <a:xfrm>
            <a:off x="1444874" y="3282113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51CFF4-5394-4CB7-BB44-DA6E715E302C}"/>
              </a:ext>
            </a:extLst>
          </p:cNvPr>
          <p:cNvCxnSpPr/>
          <p:nvPr/>
        </p:nvCxnSpPr>
        <p:spPr>
          <a:xfrm>
            <a:off x="1575506" y="2408998"/>
            <a:ext cx="0" cy="989399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12" name="Right Brace 13">
            <a:extLst>
              <a:ext uri="{FF2B5EF4-FFF2-40B4-BE49-F238E27FC236}">
                <a16:creationId xmlns:a16="http://schemas.microsoft.com/office/drawing/2014/main" id="{4830CFAF-3175-43D8-B3DA-8FC9E3823721}"/>
              </a:ext>
            </a:extLst>
          </p:cNvPr>
          <p:cNvSpPr/>
          <p:nvPr/>
        </p:nvSpPr>
        <p:spPr>
          <a:xfrm rot="16200004">
            <a:off x="2569039" y="1261334"/>
            <a:ext cx="919612" cy="2906676"/>
          </a:xfrm>
          <a:custGeom>
            <a:avLst>
              <a:gd name="f12" fmla="val 8333"/>
              <a:gd name="f13" fmla="val 49843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49843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5080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AFA654AB-4670-453C-B536-090AAC98BB76}"/>
              </a:ext>
            </a:extLst>
          </p:cNvPr>
          <p:cNvSpPr txBox="1"/>
          <p:nvPr/>
        </p:nvSpPr>
        <p:spPr>
          <a:xfrm>
            <a:off x="1813697" y="1278576"/>
            <a:ext cx="2089136" cy="1015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Tiekėjai teikia „pirmines“ paraiškas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7BB6C699-5BFC-4A01-946C-991E3DB00755}"/>
              </a:ext>
            </a:extLst>
          </p:cNvPr>
          <p:cNvSpPr txBox="1"/>
          <p:nvPr/>
        </p:nvSpPr>
        <p:spPr>
          <a:xfrm>
            <a:off x="2489600" y="3002331"/>
            <a:ext cx="833883" cy="33855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30 k. d.</a:t>
            </a:r>
          </a:p>
        </p:txBody>
      </p:sp>
      <p:sp>
        <p:nvSpPr>
          <p:cNvPr id="15" name="Right Brace 17">
            <a:extLst>
              <a:ext uri="{FF2B5EF4-FFF2-40B4-BE49-F238E27FC236}">
                <a16:creationId xmlns:a16="http://schemas.microsoft.com/office/drawing/2014/main" id="{3368B406-60B1-47C3-A12B-5EDD4A0279BD}"/>
              </a:ext>
            </a:extLst>
          </p:cNvPr>
          <p:cNvSpPr/>
          <p:nvPr/>
        </p:nvSpPr>
        <p:spPr>
          <a:xfrm rot="16200004">
            <a:off x="7751936" y="-1076336"/>
            <a:ext cx="989408" cy="7528913"/>
          </a:xfrm>
          <a:custGeom>
            <a:avLst>
              <a:gd name="f12" fmla="val 8333"/>
              <a:gd name="f13" fmla="val 49843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49843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50800" cap="flat">
            <a:solidFill>
              <a:srgbClr val="FF0000">
                <a:alpha val="93000"/>
              </a:srgb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8">
            <a:extLst>
              <a:ext uri="{FF2B5EF4-FFF2-40B4-BE49-F238E27FC236}">
                <a16:creationId xmlns:a16="http://schemas.microsoft.com/office/drawing/2014/main" id="{57CB6EFA-9F22-4F77-9AEA-AF3E2E1DA12B}"/>
              </a:ext>
            </a:extLst>
          </p:cNvPr>
          <p:cNvSpPr txBox="1"/>
          <p:nvPr/>
        </p:nvSpPr>
        <p:spPr>
          <a:xfrm>
            <a:off x="5205590" y="1854757"/>
            <a:ext cx="5335994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Tiekėjai teikia paraiškas, CPO LT tikrina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BDC7640C-CEE3-49DB-B5E7-0021640E680B}"/>
              </a:ext>
            </a:extLst>
          </p:cNvPr>
          <p:cNvSpPr/>
          <p:nvPr/>
        </p:nvSpPr>
        <p:spPr>
          <a:xfrm>
            <a:off x="4797687" y="3294549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043EE07-A7F7-441E-AC83-0E74D1BE9EA1}"/>
              </a:ext>
            </a:extLst>
          </p:cNvPr>
          <p:cNvCxnSpPr>
            <a:cxnSpLocks/>
          </p:cNvCxnSpPr>
          <p:nvPr/>
        </p:nvCxnSpPr>
        <p:spPr>
          <a:xfrm flipV="1">
            <a:off x="4934380" y="3427568"/>
            <a:ext cx="0" cy="1115476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03556D2-56A6-462F-8EA1-5BF6C8A492D0}"/>
              </a:ext>
            </a:extLst>
          </p:cNvPr>
          <p:cNvCxnSpPr>
            <a:cxnSpLocks/>
          </p:cNvCxnSpPr>
          <p:nvPr/>
        </p:nvCxnSpPr>
        <p:spPr>
          <a:xfrm flipV="1">
            <a:off x="7102203" y="3421340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21" name="TextBox 29">
            <a:extLst>
              <a:ext uri="{FF2B5EF4-FFF2-40B4-BE49-F238E27FC236}">
                <a16:creationId xmlns:a16="http://schemas.microsoft.com/office/drawing/2014/main" id="{682E96E9-AB7C-4030-A25D-83FA4DFA75DB}"/>
              </a:ext>
            </a:extLst>
          </p:cNvPr>
          <p:cNvSpPr txBox="1"/>
          <p:nvPr/>
        </p:nvSpPr>
        <p:spPr>
          <a:xfrm>
            <a:off x="4015819" y="4828797"/>
            <a:ext cx="7754859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 užsakymų formavimas CPO LT kataloge ir kvietimas pateikti pasiūlymus</a:t>
            </a:r>
            <a:endParaRPr kumimoji="0" lang="lt-LT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30">
            <a:extLst>
              <a:ext uri="{FF2B5EF4-FFF2-40B4-BE49-F238E27FC236}">
                <a16:creationId xmlns:a16="http://schemas.microsoft.com/office/drawing/2014/main" id="{C5AAD590-5BA4-4AE8-B525-633E72D33915}"/>
              </a:ext>
            </a:extLst>
          </p:cNvPr>
          <p:cNvSpPr/>
          <p:nvPr/>
        </p:nvSpPr>
        <p:spPr>
          <a:xfrm>
            <a:off x="6956164" y="3297658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AC36E2-1B95-4E05-B06A-1A45AD101875}"/>
              </a:ext>
            </a:extLst>
          </p:cNvPr>
          <p:cNvCxnSpPr>
            <a:cxnSpLocks/>
          </p:cNvCxnSpPr>
          <p:nvPr/>
        </p:nvCxnSpPr>
        <p:spPr>
          <a:xfrm flipV="1">
            <a:off x="9546064" y="3424449"/>
            <a:ext cx="9337" cy="1101252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25" name="Oval 33">
            <a:extLst>
              <a:ext uri="{FF2B5EF4-FFF2-40B4-BE49-F238E27FC236}">
                <a16:creationId xmlns:a16="http://schemas.microsoft.com/office/drawing/2014/main" id="{89C1F2D2-E462-4D26-95F8-736C754DE5E3}"/>
              </a:ext>
            </a:extLst>
          </p:cNvPr>
          <p:cNvSpPr/>
          <p:nvPr/>
        </p:nvSpPr>
        <p:spPr>
          <a:xfrm>
            <a:off x="9409362" y="3300758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3DB0F19-AAD4-4EBC-AE40-2536FE4EA13F}"/>
              </a:ext>
            </a:extLst>
          </p:cNvPr>
          <p:cNvCxnSpPr>
            <a:cxnSpLocks/>
          </p:cNvCxnSpPr>
          <p:nvPr/>
        </p:nvCxnSpPr>
        <p:spPr>
          <a:xfrm flipV="1">
            <a:off x="11279210" y="3418222"/>
            <a:ext cx="0" cy="1107479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28" name="Oval 36">
            <a:extLst>
              <a:ext uri="{FF2B5EF4-FFF2-40B4-BE49-F238E27FC236}">
                <a16:creationId xmlns:a16="http://schemas.microsoft.com/office/drawing/2014/main" id="{6D849D4C-6945-4640-A9EA-97440E18532C}"/>
              </a:ext>
            </a:extLst>
          </p:cNvPr>
          <p:cNvSpPr/>
          <p:nvPr/>
        </p:nvSpPr>
        <p:spPr>
          <a:xfrm>
            <a:off x="11133171" y="3294540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37">
            <a:extLst>
              <a:ext uri="{FF2B5EF4-FFF2-40B4-BE49-F238E27FC236}">
                <a16:creationId xmlns:a16="http://schemas.microsoft.com/office/drawing/2014/main" id="{23EC6C6E-DA84-4BD0-BD11-71E220309DFA}"/>
              </a:ext>
            </a:extLst>
          </p:cNvPr>
          <p:cNvSpPr/>
          <p:nvPr/>
        </p:nvSpPr>
        <p:spPr>
          <a:xfrm>
            <a:off x="4356946" y="3294466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3F69F46-514E-4293-A2E5-747A282D849E}"/>
              </a:ext>
            </a:extLst>
          </p:cNvPr>
          <p:cNvCxnSpPr>
            <a:cxnSpLocks/>
          </p:cNvCxnSpPr>
          <p:nvPr/>
        </p:nvCxnSpPr>
        <p:spPr>
          <a:xfrm>
            <a:off x="4482182" y="2254867"/>
            <a:ext cx="5395" cy="1155884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31" name="TextBox 39">
            <a:extLst>
              <a:ext uri="{FF2B5EF4-FFF2-40B4-BE49-F238E27FC236}">
                <a16:creationId xmlns:a16="http://schemas.microsoft.com/office/drawing/2014/main" id="{BBA3E8EC-29F9-4D07-BF87-812A82158082}"/>
              </a:ext>
            </a:extLst>
          </p:cNvPr>
          <p:cNvSpPr txBox="1"/>
          <p:nvPr/>
        </p:nvSpPr>
        <p:spPr>
          <a:xfrm>
            <a:off x="3631747" y="1342783"/>
            <a:ext cx="1997208" cy="1015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CPO LT</a:t>
            </a:r>
            <a:r>
              <a:rPr kumimoji="0" lang="lt-LT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patikrina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lt-LT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pirmines paraiškas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400A6CD-E16D-40DB-81FA-18FBE1DAD6F1}"/>
              </a:ext>
            </a:extLst>
          </p:cNvPr>
          <p:cNvCxnSpPr/>
          <p:nvPr/>
        </p:nvCxnSpPr>
        <p:spPr>
          <a:xfrm>
            <a:off x="5784754" y="2419724"/>
            <a:ext cx="0" cy="989399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5E92A5-3894-4375-A563-2CA05F683202}"/>
              </a:ext>
            </a:extLst>
          </p:cNvPr>
          <p:cNvCxnSpPr/>
          <p:nvPr/>
        </p:nvCxnSpPr>
        <p:spPr>
          <a:xfrm>
            <a:off x="6184807" y="2423162"/>
            <a:ext cx="0" cy="98940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B5961F4-2BAF-4A7B-80A8-AF36863A8FED}"/>
              </a:ext>
            </a:extLst>
          </p:cNvPr>
          <p:cNvCxnSpPr/>
          <p:nvPr/>
        </p:nvCxnSpPr>
        <p:spPr>
          <a:xfrm>
            <a:off x="6799375" y="2430121"/>
            <a:ext cx="0" cy="989399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164EF1-BB49-4F0C-881F-3B4AE121AFC5}"/>
              </a:ext>
            </a:extLst>
          </p:cNvPr>
          <p:cNvCxnSpPr/>
          <p:nvPr/>
        </p:nvCxnSpPr>
        <p:spPr>
          <a:xfrm>
            <a:off x="8075052" y="2391826"/>
            <a:ext cx="0" cy="98939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7EDCD64-D01A-46A2-8CD5-5F0F6E0C0FE8}"/>
              </a:ext>
            </a:extLst>
          </p:cNvPr>
          <p:cNvCxnSpPr/>
          <p:nvPr/>
        </p:nvCxnSpPr>
        <p:spPr>
          <a:xfrm>
            <a:off x="9105361" y="2417575"/>
            <a:ext cx="0" cy="989399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4DAEB92-7288-4BE9-94EA-FA1FDF8ADC41}"/>
              </a:ext>
            </a:extLst>
          </p:cNvPr>
          <p:cNvCxnSpPr/>
          <p:nvPr/>
        </p:nvCxnSpPr>
        <p:spPr>
          <a:xfrm>
            <a:off x="10262315" y="2415435"/>
            <a:ext cx="0" cy="98939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BE426DDC-30CE-430A-959A-3E3CEA119F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8797" y="1202086"/>
            <a:ext cx="517921" cy="5168678"/>
          </a:xfrm>
        </p:spPr>
        <p:txBody>
          <a:bodyPr/>
          <a:lstStyle/>
          <a:p>
            <a:pPr marL="0" indent="0">
              <a:buNone/>
            </a:pPr>
            <a:r>
              <a:rPr lang="lt-LT" b="1" dirty="0"/>
              <a:t>CPO LT katalogas           CVP IS</a:t>
            </a:r>
            <a:endParaRPr lang="en-US" b="1" dirty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4A2F29D-0FDC-42A0-8933-64E8DF6A6E92}"/>
              </a:ext>
            </a:extLst>
          </p:cNvPr>
          <p:cNvCxnSpPr>
            <a:cxnSpLocks/>
          </p:cNvCxnSpPr>
          <p:nvPr/>
        </p:nvCxnSpPr>
        <p:spPr>
          <a:xfrm flipV="1">
            <a:off x="7532654" y="3412561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81" name="Oval 30">
            <a:extLst>
              <a:ext uri="{FF2B5EF4-FFF2-40B4-BE49-F238E27FC236}">
                <a16:creationId xmlns:a16="http://schemas.microsoft.com/office/drawing/2014/main" id="{2A28437E-E628-44BA-8207-387218CFF107}"/>
              </a:ext>
            </a:extLst>
          </p:cNvPr>
          <p:cNvSpPr/>
          <p:nvPr/>
        </p:nvSpPr>
        <p:spPr>
          <a:xfrm>
            <a:off x="7386615" y="3288879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FCE849B-8B82-44D7-AFCB-12554C025CD3}"/>
              </a:ext>
            </a:extLst>
          </p:cNvPr>
          <p:cNvCxnSpPr>
            <a:cxnSpLocks/>
          </p:cNvCxnSpPr>
          <p:nvPr/>
        </p:nvCxnSpPr>
        <p:spPr>
          <a:xfrm flipV="1">
            <a:off x="8970872" y="3426922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83" name="Oval 30">
            <a:extLst>
              <a:ext uri="{FF2B5EF4-FFF2-40B4-BE49-F238E27FC236}">
                <a16:creationId xmlns:a16="http://schemas.microsoft.com/office/drawing/2014/main" id="{0E641869-D0A3-49CE-91F6-B3C2CFA89406}"/>
              </a:ext>
            </a:extLst>
          </p:cNvPr>
          <p:cNvSpPr/>
          <p:nvPr/>
        </p:nvSpPr>
        <p:spPr>
          <a:xfrm>
            <a:off x="8824833" y="3303240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B762C8C-3504-4676-B54B-14C2CEE942E0}"/>
              </a:ext>
            </a:extLst>
          </p:cNvPr>
          <p:cNvCxnSpPr>
            <a:cxnSpLocks/>
          </p:cNvCxnSpPr>
          <p:nvPr/>
        </p:nvCxnSpPr>
        <p:spPr>
          <a:xfrm flipV="1">
            <a:off x="9255246" y="3421340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85" name="Oval 30">
            <a:extLst>
              <a:ext uri="{FF2B5EF4-FFF2-40B4-BE49-F238E27FC236}">
                <a16:creationId xmlns:a16="http://schemas.microsoft.com/office/drawing/2014/main" id="{546869DB-E002-42E5-8EA1-A7FC5859CCA1}"/>
              </a:ext>
            </a:extLst>
          </p:cNvPr>
          <p:cNvSpPr/>
          <p:nvPr/>
        </p:nvSpPr>
        <p:spPr>
          <a:xfrm>
            <a:off x="9109207" y="3297658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06FD9F7-85C5-4E0C-AC5E-24C521E5CA58}"/>
              </a:ext>
            </a:extLst>
          </p:cNvPr>
          <p:cNvCxnSpPr>
            <a:cxnSpLocks/>
          </p:cNvCxnSpPr>
          <p:nvPr/>
        </p:nvCxnSpPr>
        <p:spPr>
          <a:xfrm flipV="1">
            <a:off x="7873587" y="3421340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87" name="Oval 30">
            <a:extLst>
              <a:ext uri="{FF2B5EF4-FFF2-40B4-BE49-F238E27FC236}">
                <a16:creationId xmlns:a16="http://schemas.microsoft.com/office/drawing/2014/main" id="{76B0D889-946E-4CDF-AC73-BE8560C09E8B}"/>
              </a:ext>
            </a:extLst>
          </p:cNvPr>
          <p:cNvSpPr/>
          <p:nvPr/>
        </p:nvSpPr>
        <p:spPr>
          <a:xfrm>
            <a:off x="7727548" y="3297658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EA01DCE-B695-4B6A-B5EB-244B0D839A4B}"/>
              </a:ext>
            </a:extLst>
          </p:cNvPr>
          <p:cNvCxnSpPr>
            <a:cxnSpLocks/>
          </p:cNvCxnSpPr>
          <p:nvPr/>
        </p:nvCxnSpPr>
        <p:spPr>
          <a:xfrm flipV="1">
            <a:off x="8474754" y="3421340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89" name="Oval 30">
            <a:extLst>
              <a:ext uri="{FF2B5EF4-FFF2-40B4-BE49-F238E27FC236}">
                <a16:creationId xmlns:a16="http://schemas.microsoft.com/office/drawing/2014/main" id="{43F07A6C-8347-42C9-86FC-A5119B69774C}"/>
              </a:ext>
            </a:extLst>
          </p:cNvPr>
          <p:cNvSpPr/>
          <p:nvPr/>
        </p:nvSpPr>
        <p:spPr>
          <a:xfrm>
            <a:off x="8328715" y="3297658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8E6A665-DFFB-4E73-92E6-CDF608083E99}"/>
              </a:ext>
            </a:extLst>
          </p:cNvPr>
          <p:cNvCxnSpPr>
            <a:cxnSpLocks/>
          </p:cNvCxnSpPr>
          <p:nvPr/>
        </p:nvCxnSpPr>
        <p:spPr>
          <a:xfrm flipV="1">
            <a:off x="6547737" y="3438683"/>
            <a:ext cx="0" cy="1104361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91" name="Oval 30">
            <a:extLst>
              <a:ext uri="{FF2B5EF4-FFF2-40B4-BE49-F238E27FC236}">
                <a16:creationId xmlns:a16="http://schemas.microsoft.com/office/drawing/2014/main" id="{19968215-6BDC-41C9-83BE-98819AE9C41A}"/>
              </a:ext>
            </a:extLst>
          </p:cNvPr>
          <p:cNvSpPr/>
          <p:nvPr/>
        </p:nvSpPr>
        <p:spPr>
          <a:xfrm>
            <a:off x="6401698" y="3315001"/>
            <a:ext cx="273405" cy="2325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19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48A0EA-64D0-45B8-970C-2F950BF73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702303"/>
          </a:xfrm>
        </p:spPr>
        <p:txBody>
          <a:bodyPr anchor="b">
            <a:normAutofit/>
          </a:bodyPr>
          <a:lstStyle/>
          <a:p>
            <a:r>
              <a:rPr lang="lt-LT" dirty="0"/>
              <a:t>Tipinė DPS dokumentų struktūra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A1EE5D9-B7E5-4A86-B9FF-D1987D8E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9CB6CF-1992-4116-97DA-1AA159B02BFE}" type="slidenum">
              <a:rPr lang="lt-LT" smtClean="0"/>
              <a:pPr>
                <a:spcAft>
                  <a:spcPts val="600"/>
                </a:spcAft>
              </a:pPr>
              <a:t>4</a:t>
            </a:fld>
            <a:endParaRPr lang="lt-LT"/>
          </a:p>
        </p:txBody>
      </p:sp>
      <p:graphicFrame>
        <p:nvGraphicFramePr>
          <p:cNvPr id="11" name="Content Placeholder 1">
            <a:extLst>
              <a:ext uri="{FF2B5EF4-FFF2-40B4-BE49-F238E27FC236}">
                <a16:creationId xmlns:a16="http://schemas.microsoft.com/office/drawing/2014/main" id="{B8E119F4-D628-47B6-AAAD-876C42821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452008"/>
              </p:ext>
            </p:extLst>
          </p:nvPr>
        </p:nvGraphicFramePr>
        <p:xfrm>
          <a:off x="691927" y="988906"/>
          <a:ext cx="10733359" cy="538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4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1866" y="-63160"/>
            <a:ext cx="9376690" cy="1450757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DPS ir konkrečių pirkimų sąlygų keitimo ypatumai</a:t>
            </a:r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75BE7DF-1D56-4975-87B0-BD834C376D7F}"/>
              </a:ext>
            </a:extLst>
          </p:cNvPr>
          <p:cNvGrpSpPr/>
          <p:nvPr/>
        </p:nvGrpSpPr>
        <p:grpSpPr>
          <a:xfrm>
            <a:off x="596245" y="2699646"/>
            <a:ext cx="5406708" cy="1219081"/>
            <a:chOff x="-153475" y="-18879"/>
            <a:chExt cx="10845165" cy="596235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279C9E0-517D-4877-B3A4-2C7F59ED7708}"/>
                </a:ext>
              </a:extLst>
            </p:cNvPr>
            <p:cNvSpPr/>
            <p:nvPr/>
          </p:nvSpPr>
          <p:spPr>
            <a:xfrm>
              <a:off x="-153475" y="-18879"/>
              <a:ext cx="10733360" cy="596235"/>
            </a:xfrm>
            <a:prstGeom prst="roundRect">
              <a:avLst/>
            </a:prstGeom>
            <a:solidFill>
              <a:srgbClr val="FF00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angle: Rounded Corners 4">
              <a:extLst>
                <a:ext uri="{FF2B5EF4-FFF2-40B4-BE49-F238E27FC236}">
                  <a16:creationId xmlns:a16="http://schemas.microsoft.com/office/drawing/2014/main" id="{23B8A1EC-C54A-449C-A9CB-A9C3347CD704}"/>
                </a:ext>
              </a:extLst>
            </p:cNvPr>
            <p:cNvSpPr txBox="1"/>
            <p:nvPr/>
          </p:nvSpPr>
          <p:spPr>
            <a:xfrm>
              <a:off x="41668" y="41669"/>
              <a:ext cx="10650022" cy="535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000" b="1" i="0" kern="1200" dirty="0"/>
                <a:t>A dalis. Nurodymai dalyviams </a:t>
              </a:r>
            </a:p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000" b="1" i="0" kern="1200" dirty="0"/>
                <a:t>(bendrosios sąlygos apie pirkimą, paraiškų teikimą ir vertinimą). </a:t>
              </a:r>
              <a:endParaRPr lang="en-US" sz="2000" b="1" kern="1200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C3818AFA-2A41-49D4-ABD7-C8E4BAC09361}"/>
              </a:ext>
            </a:extLst>
          </p:cNvPr>
          <p:cNvSpPr txBox="1"/>
          <p:nvPr/>
        </p:nvSpPr>
        <p:spPr>
          <a:xfrm>
            <a:off x="568068" y="3903369"/>
            <a:ext cx="53094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lt-LT" sz="1800" b="0" i="0" dirty="0"/>
              <a:t>1 priedas. Tiekėjų pašalinimo pagrindai; </a:t>
            </a:r>
            <a:endParaRPr lang="en-US" sz="1800" dirty="0"/>
          </a:p>
          <a:p>
            <a:pPr lvl="0"/>
            <a:r>
              <a:rPr lang="lt-LT" sz="1800" b="0" i="0" dirty="0"/>
              <a:t>2 priedas. Tiekėjų kvalifikacijos reikalavimai; </a:t>
            </a:r>
            <a:endParaRPr lang="en-US" sz="1800" dirty="0"/>
          </a:p>
          <a:p>
            <a:pPr lvl="0"/>
            <a:r>
              <a:rPr lang="lt-LT" sz="1800" b="0" i="0" dirty="0"/>
              <a:t>3 priedas. EBVPD. 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350731-F6BE-4A04-A670-9B357427A1AE}"/>
              </a:ext>
            </a:extLst>
          </p:cNvPr>
          <p:cNvSpPr/>
          <p:nvPr/>
        </p:nvSpPr>
        <p:spPr>
          <a:xfrm>
            <a:off x="568068" y="1894219"/>
            <a:ext cx="5406711" cy="6186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dirty="0">
                <a:solidFill>
                  <a:schemeClr val="bg1"/>
                </a:solidFill>
              </a:rPr>
              <a:t>NEKEIČIAMA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0D07FB-5C84-479B-B340-1CFFB0A37E98}"/>
              </a:ext>
            </a:extLst>
          </p:cNvPr>
          <p:cNvSpPr/>
          <p:nvPr/>
        </p:nvSpPr>
        <p:spPr>
          <a:xfrm>
            <a:off x="7121162" y="1894219"/>
            <a:ext cx="4758181" cy="6186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dirty="0">
                <a:solidFill>
                  <a:schemeClr val="bg1"/>
                </a:solidFill>
              </a:rPr>
              <a:t>GALI BŪTI KEIČIAMA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093A437-1F68-4B32-AFB9-C2427DFD7A7B}"/>
              </a:ext>
            </a:extLst>
          </p:cNvPr>
          <p:cNvGrpSpPr/>
          <p:nvPr/>
        </p:nvGrpSpPr>
        <p:grpSpPr>
          <a:xfrm>
            <a:off x="596244" y="4842057"/>
            <a:ext cx="5406710" cy="646331"/>
            <a:chOff x="0" y="2506730"/>
            <a:chExt cx="10733359" cy="936000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643CB10E-A9A0-4894-AD0B-169B30266FDF}"/>
                </a:ext>
              </a:extLst>
            </p:cNvPr>
            <p:cNvSpPr/>
            <p:nvPr/>
          </p:nvSpPr>
          <p:spPr>
            <a:xfrm>
              <a:off x="0" y="2506730"/>
              <a:ext cx="10733359" cy="936000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angle: Rounded Corners 4">
              <a:extLst>
                <a:ext uri="{FF2B5EF4-FFF2-40B4-BE49-F238E27FC236}">
                  <a16:creationId xmlns:a16="http://schemas.microsoft.com/office/drawing/2014/main" id="{DD2EA11B-34F5-4700-A5CE-70F9CAB113F5}"/>
                </a:ext>
              </a:extLst>
            </p:cNvPr>
            <p:cNvSpPr txBox="1"/>
            <p:nvPr/>
          </p:nvSpPr>
          <p:spPr>
            <a:xfrm>
              <a:off x="45691" y="2649895"/>
              <a:ext cx="10641975" cy="646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000" b="1" i="0" kern="1200" dirty="0"/>
                <a:t>C dalis. Konkretus pirkimas dinaminėje pirkimų sistemoje.  </a:t>
              </a:r>
              <a:endParaRPr lang="en-US" sz="2000" kern="1200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A65AA2EC-866C-4783-A943-4BFDF23FC71A}"/>
              </a:ext>
            </a:extLst>
          </p:cNvPr>
          <p:cNvSpPr txBox="1"/>
          <p:nvPr/>
        </p:nvSpPr>
        <p:spPr>
          <a:xfrm>
            <a:off x="596242" y="5506090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lt-LT" sz="1800" b="0" i="0" dirty="0"/>
              <a:t>1 priedas. Kvietimas pateikti pasiūlymą</a:t>
            </a:r>
            <a:r>
              <a:rPr lang="en-US" sz="1800" b="0" i="0" dirty="0"/>
              <a:t>/</a:t>
            </a:r>
            <a:r>
              <a:rPr lang="lt-LT" sz="1800" b="0" i="0" dirty="0">
                <a:highlight>
                  <a:srgbClr val="FF0000"/>
                </a:highlight>
              </a:rPr>
              <a:t>vertinimo </a:t>
            </a:r>
            <a:r>
              <a:rPr lang="lt-LT" sz="1800" b="0" i="0" dirty="0" err="1">
                <a:highlight>
                  <a:srgbClr val="FF0000"/>
                </a:highlight>
              </a:rPr>
              <a:t>kriterij</a:t>
            </a:r>
            <a:r>
              <a:rPr lang="en-US" sz="1800" b="0" i="0" dirty="0">
                <a:highlight>
                  <a:srgbClr val="FF0000"/>
                </a:highlight>
              </a:rPr>
              <a:t>ai – </a:t>
            </a:r>
            <a:r>
              <a:rPr lang="en-US" sz="1800" b="0" i="0" dirty="0" err="1">
                <a:highlight>
                  <a:srgbClr val="FF0000"/>
                </a:highlight>
              </a:rPr>
              <a:t>jeigu</a:t>
            </a:r>
            <a:r>
              <a:rPr lang="en-US" sz="1800" b="0" i="0" dirty="0">
                <a:highlight>
                  <a:srgbClr val="FF0000"/>
                </a:highlight>
              </a:rPr>
              <a:t> </a:t>
            </a:r>
            <a:r>
              <a:rPr lang="en-US" sz="1800" b="0" i="0" dirty="0" err="1">
                <a:highlight>
                  <a:srgbClr val="FF0000"/>
                </a:highlight>
              </a:rPr>
              <a:t>jie</a:t>
            </a:r>
            <a:r>
              <a:rPr lang="en-US" sz="1800" b="0" i="0" dirty="0">
                <a:highlight>
                  <a:srgbClr val="FF0000"/>
                </a:highlight>
              </a:rPr>
              <a:t> </a:t>
            </a:r>
            <a:r>
              <a:rPr lang="lt-LT" sz="1800" b="0" i="0" dirty="0">
                <a:highlight>
                  <a:srgbClr val="FF0000"/>
                </a:highlight>
              </a:rPr>
              <a:t>YRA</a:t>
            </a:r>
            <a:r>
              <a:rPr lang="en-US" sz="1800" b="0" i="0" dirty="0">
                <a:highlight>
                  <a:srgbClr val="FF0000"/>
                </a:highlight>
              </a:rPr>
              <a:t> </a:t>
            </a:r>
            <a:r>
              <a:rPr lang="en-US" sz="1800" b="0" i="0" dirty="0" err="1">
                <a:highlight>
                  <a:srgbClr val="FF0000"/>
                </a:highlight>
              </a:rPr>
              <a:t>paskelbti</a:t>
            </a:r>
            <a:r>
              <a:rPr lang="en-US" sz="1800" b="0" i="0" dirty="0">
                <a:highlight>
                  <a:srgbClr val="FF0000"/>
                </a:highlight>
              </a:rPr>
              <a:t> CVP IS</a:t>
            </a:r>
            <a:r>
              <a:rPr lang="en-US" dirty="0">
                <a:highlight>
                  <a:srgbClr val="FF0000"/>
                </a:highlight>
              </a:rPr>
              <a:t>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2B98E7A-DB57-43B2-AFD0-D9F1F5AB1DD1}"/>
              </a:ext>
            </a:extLst>
          </p:cNvPr>
          <p:cNvGrpSpPr/>
          <p:nvPr/>
        </p:nvGrpSpPr>
        <p:grpSpPr>
          <a:xfrm>
            <a:off x="7194536" y="2823444"/>
            <a:ext cx="4684807" cy="462496"/>
            <a:chOff x="0" y="1994847"/>
            <a:chExt cx="10733359" cy="462496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9492EC03-DCC5-4A84-BC12-DDA9FCF203D6}"/>
                </a:ext>
              </a:extLst>
            </p:cNvPr>
            <p:cNvSpPr/>
            <p:nvPr/>
          </p:nvSpPr>
          <p:spPr>
            <a:xfrm>
              <a:off x="0" y="1994847"/>
              <a:ext cx="10733359" cy="462496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C03AC54D-C415-43A9-B0B8-412F7FD0EF5C}"/>
                </a:ext>
              </a:extLst>
            </p:cNvPr>
            <p:cNvSpPr txBox="1"/>
            <p:nvPr/>
          </p:nvSpPr>
          <p:spPr>
            <a:xfrm>
              <a:off x="22577" y="2017424"/>
              <a:ext cx="10688205" cy="417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000" b="1" i="0" kern="1200" dirty="0"/>
                <a:t>B dalis. Techninė specifikacija. </a:t>
              </a:r>
              <a:endParaRPr lang="en-US" sz="2000" kern="12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4CF2E97-DC48-49E9-B6F9-CE190DBDAAA3}"/>
              </a:ext>
            </a:extLst>
          </p:cNvPr>
          <p:cNvGrpSpPr/>
          <p:nvPr/>
        </p:nvGrpSpPr>
        <p:grpSpPr>
          <a:xfrm>
            <a:off x="7194536" y="3569704"/>
            <a:ext cx="4808695" cy="646331"/>
            <a:chOff x="0" y="2506730"/>
            <a:chExt cx="10733359" cy="936000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D490169-F320-4C09-B270-9E648FFAD138}"/>
                </a:ext>
              </a:extLst>
            </p:cNvPr>
            <p:cNvSpPr/>
            <p:nvPr/>
          </p:nvSpPr>
          <p:spPr>
            <a:xfrm>
              <a:off x="0" y="2506730"/>
              <a:ext cx="10733359" cy="936000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ctangle: Rounded Corners 4">
              <a:extLst>
                <a:ext uri="{FF2B5EF4-FFF2-40B4-BE49-F238E27FC236}">
                  <a16:creationId xmlns:a16="http://schemas.microsoft.com/office/drawing/2014/main" id="{62C10733-DD56-4ACC-87CE-09378FA980EA}"/>
                </a:ext>
              </a:extLst>
            </p:cNvPr>
            <p:cNvSpPr txBox="1"/>
            <p:nvPr/>
          </p:nvSpPr>
          <p:spPr>
            <a:xfrm>
              <a:off x="45691" y="2649895"/>
              <a:ext cx="10641975" cy="646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000" b="1" i="0" kern="1200" dirty="0"/>
                <a:t>C dalis. Konkretus pirkimas dinaminėje pirkimų sistemoje.  </a:t>
              </a:r>
              <a:endParaRPr lang="en-US" sz="2000" kern="1200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080A0F7-BC7C-462B-A57F-6A4671789378}"/>
              </a:ext>
            </a:extLst>
          </p:cNvPr>
          <p:cNvSpPr txBox="1"/>
          <p:nvPr/>
        </p:nvSpPr>
        <p:spPr>
          <a:xfrm>
            <a:off x="7121162" y="4301164"/>
            <a:ext cx="48086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lt-LT" sz="1800" b="0" i="0" dirty="0"/>
              <a:t>1 priedas. Kvietimas pateikti pasiūlymą</a:t>
            </a:r>
            <a:r>
              <a:rPr lang="en-US" sz="1800" b="0" i="0" dirty="0"/>
              <a:t>/</a:t>
            </a:r>
            <a:r>
              <a:rPr lang="lt-LT" sz="1800" b="0" i="0" dirty="0"/>
              <a:t> </a:t>
            </a:r>
            <a:r>
              <a:rPr lang="lt-LT" sz="1800" b="0" i="0" dirty="0">
                <a:highlight>
                  <a:srgbClr val="FFFF00"/>
                </a:highlight>
              </a:rPr>
              <a:t>vertinimo </a:t>
            </a:r>
            <a:r>
              <a:rPr lang="lt-LT" sz="1800" b="0" i="0" dirty="0" err="1">
                <a:highlight>
                  <a:srgbClr val="FFFF00"/>
                </a:highlight>
              </a:rPr>
              <a:t>kriterij</a:t>
            </a:r>
            <a:r>
              <a:rPr lang="en-US" sz="1800" b="0" i="0" dirty="0">
                <a:highlight>
                  <a:srgbClr val="FFFF00"/>
                </a:highlight>
              </a:rPr>
              <a:t>ai – </a:t>
            </a:r>
            <a:r>
              <a:rPr lang="en-US" sz="1800" b="0" i="0" dirty="0" err="1">
                <a:highlight>
                  <a:srgbClr val="FFFF00"/>
                </a:highlight>
              </a:rPr>
              <a:t>jeigu</a:t>
            </a:r>
            <a:r>
              <a:rPr lang="en-US" sz="1800" b="0" i="0" dirty="0">
                <a:highlight>
                  <a:srgbClr val="FFFF00"/>
                </a:highlight>
              </a:rPr>
              <a:t> </a:t>
            </a:r>
            <a:r>
              <a:rPr lang="en-US" sz="1800" b="0" i="0" dirty="0" err="1">
                <a:highlight>
                  <a:srgbClr val="FFFF00"/>
                </a:highlight>
              </a:rPr>
              <a:t>jie</a:t>
            </a:r>
            <a:r>
              <a:rPr lang="en-US" sz="1800" b="0" i="0" dirty="0">
                <a:highlight>
                  <a:srgbClr val="FFFF00"/>
                </a:highlight>
              </a:rPr>
              <a:t> </a:t>
            </a:r>
            <a:r>
              <a:rPr lang="lt-LT" sz="1800" b="0" i="0" dirty="0">
                <a:highlight>
                  <a:srgbClr val="FFFF00"/>
                </a:highlight>
              </a:rPr>
              <a:t>NĖRA</a:t>
            </a:r>
            <a:r>
              <a:rPr lang="en-US" sz="1800" b="0" i="0" dirty="0">
                <a:highlight>
                  <a:srgbClr val="FFFF00"/>
                </a:highlight>
              </a:rPr>
              <a:t> </a:t>
            </a:r>
            <a:r>
              <a:rPr lang="en-US" sz="1800" b="0" i="0" dirty="0" err="1">
                <a:highlight>
                  <a:srgbClr val="FFFF00"/>
                </a:highlight>
              </a:rPr>
              <a:t>paskelbti</a:t>
            </a:r>
            <a:r>
              <a:rPr lang="en-US" sz="1800" b="0" i="0" dirty="0">
                <a:highlight>
                  <a:srgbClr val="FFFF00"/>
                </a:highlight>
              </a:rPr>
              <a:t> CVP IS</a:t>
            </a:r>
            <a:r>
              <a:rPr lang="en-US" dirty="0">
                <a:highlight>
                  <a:srgbClr val="FFFF00"/>
                </a:highlight>
              </a:rPr>
              <a:t>.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D56A4B-3573-4FE8-B450-89E86ADA9755}"/>
              </a:ext>
            </a:extLst>
          </p:cNvPr>
          <p:cNvSpPr txBox="1"/>
          <p:nvPr/>
        </p:nvSpPr>
        <p:spPr>
          <a:xfrm>
            <a:off x="7121162" y="5309623"/>
            <a:ext cx="48615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lt-LT" sz="1800" b="0" i="0" dirty="0"/>
              <a:t>2 priedas. Pirkimo sutarties projektas.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7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7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dirty="0"/>
              <a:t>CPO LT sukurtų DPS rūšys pagal techninių specifikacijų detalumą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70CE3F-2C2B-408C-A17B-B11DCB6B443B}"/>
              </a:ext>
            </a:extLst>
          </p:cNvPr>
          <p:cNvSpPr/>
          <p:nvPr/>
        </p:nvSpPr>
        <p:spPr>
          <a:xfrm>
            <a:off x="443059" y="2159329"/>
            <a:ext cx="5439266" cy="7017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400" dirty="0">
                <a:solidFill>
                  <a:schemeClr val="bg1"/>
                </a:solidFill>
              </a:rPr>
              <a:t>DETALI 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6669E8-0DB4-43AF-9C27-A8F8B61B46D1}"/>
              </a:ext>
            </a:extLst>
          </p:cNvPr>
          <p:cNvSpPr/>
          <p:nvPr/>
        </p:nvSpPr>
        <p:spPr>
          <a:xfrm>
            <a:off x="6475765" y="2861060"/>
            <a:ext cx="5273174" cy="1824061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CPO LT nustato bendrinius reikalavimus pirkimo objektui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Užsakovai pildydami užsakymus nustato detalius reikalavimus objektui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72290D-6347-4A53-84B5-304BB1BC6EA3}"/>
              </a:ext>
            </a:extLst>
          </p:cNvPr>
          <p:cNvSpPr/>
          <p:nvPr/>
        </p:nvSpPr>
        <p:spPr>
          <a:xfrm>
            <a:off x="6475766" y="2159329"/>
            <a:ext cx="5273174" cy="7017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121920" rIns="243840" bIns="243840" numCol="1" spcCol="1270" anchor="t" anchorCtr="0">
            <a:sp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400" dirty="0">
                <a:solidFill>
                  <a:schemeClr val="bg1"/>
                </a:solidFill>
              </a:rPr>
              <a:t>BENDRINĖ 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175756-A95E-4181-B36B-3A300ED571C7}"/>
              </a:ext>
            </a:extLst>
          </p:cNvPr>
          <p:cNvSpPr/>
          <p:nvPr/>
        </p:nvSpPr>
        <p:spPr>
          <a:xfrm>
            <a:off x="443059" y="2861060"/>
            <a:ext cx="5439266" cy="1824061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840" tIns="243840" rIns="243840" bIns="243840" numCol="1" spcCol="1270" anchor="t" anchorCtr="0">
            <a:no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Visus TS reikalavimus nustato CPO LT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endParaRPr lang="lt-LT" sz="2133" dirty="0">
              <a:solidFill>
                <a:schemeClr val="tx1"/>
              </a:solidFill>
            </a:endParaRP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lt-LT" sz="2133" dirty="0">
                <a:solidFill>
                  <a:schemeClr val="tx1"/>
                </a:solidFill>
              </a:rPr>
              <a:t>Užsakovai pildydami užsakymus jų keisti/papildyti negali, tik nurodo objekto parametrus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0BF353-80B9-4333-8B3E-C8B675587312}"/>
              </a:ext>
            </a:extLst>
          </p:cNvPr>
          <p:cNvSpPr txBox="1"/>
          <p:nvPr/>
        </p:nvSpPr>
        <p:spPr>
          <a:xfrm>
            <a:off x="443059" y="4935975"/>
            <a:ext cx="56529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Statinio</a:t>
            </a:r>
            <a:r>
              <a:rPr lang="en-US" dirty="0"/>
              <a:t> </a:t>
            </a:r>
            <a:r>
              <a:rPr lang="en-US" dirty="0" err="1"/>
              <a:t>statybos</a:t>
            </a:r>
            <a:r>
              <a:rPr lang="en-US" dirty="0"/>
              <a:t> </a:t>
            </a:r>
            <a:r>
              <a:rPr lang="en-US" dirty="0" err="1"/>
              <a:t>techninės</a:t>
            </a:r>
            <a:r>
              <a:rPr lang="en-US" dirty="0"/>
              <a:t> </a:t>
            </a:r>
            <a:r>
              <a:rPr lang="en-US" dirty="0" err="1"/>
              <a:t>priežiūros</a:t>
            </a:r>
            <a:r>
              <a:rPr lang="en-US" dirty="0"/>
              <a:t> </a:t>
            </a:r>
            <a:r>
              <a:rPr lang="en-US" dirty="0" err="1"/>
              <a:t>paslaugos</a:t>
            </a:r>
            <a:r>
              <a:rPr lang="lt-LT" dirty="0"/>
              <a:t>;</a:t>
            </a:r>
          </a:p>
          <a:p>
            <a:r>
              <a:rPr lang="lt-LT" dirty="0"/>
              <a:t>Pastatų sandarumo matavimo paslaugos;</a:t>
            </a:r>
          </a:p>
          <a:p>
            <a:r>
              <a:rPr lang="lt-LT" dirty="0"/>
              <a:t>Nutolusios saulės elektrinės (saulės parkai)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57898C-BB76-4735-A1B5-A718D6557E5C}"/>
              </a:ext>
            </a:extLst>
          </p:cNvPr>
          <p:cNvSpPr txBox="1"/>
          <p:nvPr/>
        </p:nvSpPr>
        <p:spPr>
          <a:xfrm>
            <a:off x="6475765" y="4935975"/>
            <a:ext cx="53454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Pastatų</a:t>
            </a:r>
            <a:r>
              <a:rPr lang="en-US" dirty="0"/>
              <a:t> </a:t>
            </a:r>
            <a:r>
              <a:rPr lang="en-US" dirty="0" err="1"/>
              <a:t>projektavimo</a:t>
            </a:r>
            <a:r>
              <a:rPr lang="en-US" dirty="0"/>
              <a:t> </a:t>
            </a:r>
            <a:r>
              <a:rPr lang="en-US" dirty="0" err="1"/>
              <a:t>paslaugos</a:t>
            </a:r>
            <a:r>
              <a:rPr lang="lt-LT" dirty="0"/>
              <a:t>;</a:t>
            </a:r>
          </a:p>
          <a:p>
            <a:r>
              <a:rPr lang="lt-LT" dirty="0"/>
              <a:t>Statinių (inžinerinių) projektavimo paslaugos;</a:t>
            </a:r>
          </a:p>
          <a:p>
            <a:r>
              <a:rPr lang="lt-LT" dirty="0"/>
              <a:t>Daugiabučių namų atnaujinimo (modernizavimo) rangos darbai be/su projektavimo paslaugų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7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860E-46D2-43C0-B8B1-10590E29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949" y="248320"/>
            <a:ext cx="3817226" cy="1027292"/>
          </a:xfrm>
        </p:spPr>
        <p:txBody>
          <a:bodyPr/>
          <a:lstStyle/>
          <a:p>
            <a:r>
              <a:rPr lang="lt-LT" dirty="0"/>
              <a:t>ŽALI MODULIAI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14E3E-2E35-4218-8DA9-1C465CDE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7</a:t>
            </a:fld>
            <a:endParaRPr lang="lt-LT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9DBF09-BFEE-4685-9FAC-E6B6695EE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9633"/>
              </p:ext>
            </p:extLst>
          </p:nvPr>
        </p:nvGraphicFramePr>
        <p:xfrm>
          <a:off x="585926" y="2174315"/>
          <a:ext cx="10813002" cy="3575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042">
                  <a:extLst>
                    <a:ext uri="{9D8B030D-6E8A-4147-A177-3AD203B41FA5}">
                      <a16:colId xmlns:a16="http://schemas.microsoft.com/office/drawing/2014/main" val="3448453882"/>
                    </a:ext>
                  </a:extLst>
                </a:gridCol>
                <a:gridCol w="3926282">
                  <a:extLst>
                    <a:ext uri="{9D8B030D-6E8A-4147-A177-3AD203B41FA5}">
                      <a16:colId xmlns:a16="http://schemas.microsoft.com/office/drawing/2014/main" val="63569076"/>
                    </a:ext>
                  </a:extLst>
                </a:gridCol>
                <a:gridCol w="1317227">
                  <a:extLst>
                    <a:ext uri="{9D8B030D-6E8A-4147-A177-3AD203B41FA5}">
                      <a16:colId xmlns:a16="http://schemas.microsoft.com/office/drawing/2014/main" val="2471307186"/>
                    </a:ext>
                  </a:extLst>
                </a:gridCol>
                <a:gridCol w="1275053">
                  <a:extLst>
                    <a:ext uri="{9D8B030D-6E8A-4147-A177-3AD203B41FA5}">
                      <a16:colId xmlns:a16="http://schemas.microsoft.com/office/drawing/2014/main" val="887433570"/>
                    </a:ext>
                  </a:extLst>
                </a:gridCol>
                <a:gridCol w="1759160">
                  <a:extLst>
                    <a:ext uri="{9D8B030D-6E8A-4147-A177-3AD203B41FA5}">
                      <a16:colId xmlns:a16="http://schemas.microsoft.com/office/drawing/2014/main" val="1798986016"/>
                    </a:ext>
                  </a:extLst>
                </a:gridCol>
                <a:gridCol w="2058238">
                  <a:extLst>
                    <a:ext uri="{9D8B030D-6E8A-4147-A177-3AD203B41FA5}">
                      <a16:colId xmlns:a16="http://schemas.microsoft.com/office/drawing/2014/main" val="254769680"/>
                    </a:ext>
                  </a:extLst>
                </a:gridCol>
              </a:tblGrid>
              <a:tr h="576919"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NR.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DPS PAVADINIMAS</a:t>
                      </a: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14001/ EMAS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SUTARTIES SĄLYGOS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VERTINIMO KRITERIJAI</a:t>
                      </a: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TECHNINĖ SPECIFIKACIJA</a:t>
                      </a:r>
                    </a:p>
                  </a:txBody>
                  <a:tcPr marL="0" marR="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759"/>
                  </a:ext>
                </a:extLst>
              </a:tr>
              <a:tr h="540820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Negyvenamųjų pastatų rangos darbai be projektavimo (kainos ar sąnaudų ir kokybės santykis) DPS</a:t>
                      </a:r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 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(galima įtraukti naujus)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983998"/>
                  </a:ext>
                </a:extLst>
              </a:tr>
              <a:tr h="632530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Investicijų planai ir energetinio naudingumo sertifikatai</a:t>
                      </a:r>
                      <a:r>
                        <a:rPr lang="lt-LT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DPS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(vertinama tik kaina)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452395"/>
                  </a:ext>
                </a:extLst>
              </a:tr>
              <a:tr h="58387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Pastatų sandarumo matavimo paslaugos  DPS</a:t>
                      </a:r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(vertinama tik kaina)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5949"/>
                  </a:ext>
                </a:extLst>
              </a:tr>
              <a:tr h="53716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lt-LT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Nutolusios saulės elektrinės (saulės parkai) DPS</a:t>
                      </a:r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 (ilgesni garantiniai terminai)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611568"/>
                  </a:ext>
                </a:extLst>
              </a:tr>
              <a:tr h="53716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lt-LT" sz="14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Saulės elektrinės ant stogų/žemės DPS </a:t>
                      </a:r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</a:t>
                      </a: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 (ilgesni garantiniai terminai)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96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33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860E-46D2-43C0-B8B1-10590E29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9376690" cy="1027292"/>
          </a:xfrm>
        </p:spPr>
        <p:txBody>
          <a:bodyPr>
            <a:normAutofit/>
          </a:bodyPr>
          <a:lstStyle/>
          <a:p>
            <a:r>
              <a:rPr lang="lt-LT" dirty="0"/>
              <a:t>RANGOS DARBŲ ŽALINIMO PLANAS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14E3E-2E35-4218-8DA9-1C465CDE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8</a:t>
            </a:fld>
            <a:endParaRPr lang="lt-LT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9DBF09-BFEE-4685-9FAC-E6B6695EE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860815"/>
              </p:ext>
            </p:extLst>
          </p:nvPr>
        </p:nvGraphicFramePr>
        <p:xfrm>
          <a:off x="994299" y="2676151"/>
          <a:ext cx="10339526" cy="2421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788">
                  <a:extLst>
                    <a:ext uri="{9D8B030D-6E8A-4147-A177-3AD203B41FA5}">
                      <a16:colId xmlns:a16="http://schemas.microsoft.com/office/drawing/2014/main" val="3448453882"/>
                    </a:ext>
                  </a:extLst>
                </a:gridCol>
                <a:gridCol w="3663206">
                  <a:extLst>
                    <a:ext uri="{9D8B030D-6E8A-4147-A177-3AD203B41FA5}">
                      <a16:colId xmlns:a16="http://schemas.microsoft.com/office/drawing/2014/main" val="63569076"/>
                    </a:ext>
                  </a:extLst>
                </a:gridCol>
                <a:gridCol w="1341756">
                  <a:extLst>
                    <a:ext uri="{9D8B030D-6E8A-4147-A177-3AD203B41FA5}">
                      <a16:colId xmlns:a16="http://schemas.microsoft.com/office/drawing/2014/main" val="2471307186"/>
                    </a:ext>
                  </a:extLst>
                </a:gridCol>
                <a:gridCol w="1033513">
                  <a:extLst>
                    <a:ext uri="{9D8B030D-6E8A-4147-A177-3AD203B41FA5}">
                      <a16:colId xmlns:a16="http://schemas.microsoft.com/office/drawing/2014/main" val="887433570"/>
                    </a:ext>
                  </a:extLst>
                </a:gridCol>
                <a:gridCol w="1438381">
                  <a:extLst>
                    <a:ext uri="{9D8B030D-6E8A-4147-A177-3AD203B41FA5}">
                      <a16:colId xmlns:a16="http://schemas.microsoft.com/office/drawing/2014/main" val="1798986016"/>
                    </a:ext>
                  </a:extLst>
                </a:gridCol>
                <a:gridCol w="2388882">
                  <a:extLst>
                    <a:ext uri="{9D8B030D-6E8A-4147-A177-3AD203B41FA5}">
                      <a16:colId xmlns:a16="http://schemas.microsoft.com/office/drawing/2014/main" val="254769680"/>
                    </a:ext>
                  </a:extLst>
                </a:gridCol>
              </a:tblGrid>
              <a:tr h="576919"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NR.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DPS PAVADINIMAS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14001/ EMAS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SUTARTIES SĄLYGOS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VERTINIMO KRITERIJAI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TECHNINĖ SPECIFIKACIJA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759"/>
                  </a:ext>
                </a:extLst>
              </a:tr>
              <a:tr h="558531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Daugiabučių namų atnaujinimo (modernizavimo) rangos darbai be projektavimo paslaugų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983998"/>
                  </a:ext>
                </a:extLst>
              </a:tr>
              <a:tr h="632530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Daugiabučių namų atnaujinimo (modernizavimo) rangos darbai su projektavimo paslaugomis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452395"/>
                  </a:ext>
                </a:extLst>
              </a:tr>
              <a:tr h="653398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Kelių (gatvių) horizontalusis ženklinimas DPS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3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860E-46D2-43C0-B8B1-10590E29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026" y="426129"/>
            <a:ext cx="9376690" cy="878890"/>
          </a:xfrm>
        </p:spPr>
        <p:txBody>
          <a:bodyPr>
            <a:normAutofit/>
          </a:bodyPr>
          <a:lstStyle/>
          <a:p>
            <a:r>
              <a:rPr lang="lt-LT" dirty="0"/>
              <a:t>PASLAUGŲ ŽALINIMO PLANAS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14E3E-2E35-4218-8DA9-1C465CDE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9</a:t>
            </a:fld>
            <a:endParaRPr lang="lt-LT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9DBF09-BFEE-4685-9FAC-E6B6695EE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933292"/>
              </p:ext>
            </p:extLst>
          </p:nvPr>
        </p:nvGraphicFramePr>
        <p:xfrm>
          <a:off x="612560" y="1842252"/>
          <a:ext cx="10905231" cy="4421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393">
                  <a:extLst>
                    <a:ext uri="{9D8B030D-6E8A-4147-A177-3AD203B41FA5}">
                      <a16:colId xmlns:a16="http://schemas.microsoft.com/office/drawing/2014/main" val="3448453882"/>
                    </a:ext>
                  </a:extLst>
                </a:gridCol>
                <a:gridCol w="3348649">
                  <a:extLst>
                    <a:ext uri="{9D8B030D-6E8A-4147-A177-3AD203B41FA5}">
                      <a16:colId xmlns:a16="http://schemas.microsoft.com/office/drawing/2014/main" val="63569076"/>
                    </a:ext>
                  </a:extLst>
                </a:gridCol>
                <a:gridCol w="1839889">
                  <a:extLst>
                    <a:ext uri="{9D8B030D-6E8A-4147-A177-3AD203B41FA5}">
                      <a16:colId xmlns:a16="http://schemas.microsoft.com/office/drawing/2014/main" val="2471307186"/>
                    </a:ext>
                  </a:extLst>
                </a:gridCol>
                <a:gridCol w="1100831">
                  <a:extLst>
                    <a:ext uri="{9D8B030D-6E8A-4147-A177-3AD203B41FA5}">
                      <a16:colId xmlns:a16="http://schemas.microsoft.com/office/drawing/2014/main" val="887433570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1798986016"/>
                    </a:ext>
                  </a:extLst>
                </a:gridCol>
                <a:gridCol w="1351475">
                  <a:extLst>
                    <a:ext uri="{9D8B030D-6E8A-4147-A177-3AD203B41FA5}">
                      <a16:colId xmlns:a16="http://schemas.microsoft.com/office/drawing/2014/main" val="254769680"/>
                    </a:ext>
                  </a:extLst>
                </a:gridCol>
                <a:gridCol w="1572732">
                  <a:extLst>
                    <a:ext uri="{9D8B030D-6E8A-4147-A177-3AD203B41FA5}">
                      <a16:colId xmlns:a16="http://schemas.microsoft.com/office/drawing/2014/main" val="3687563262"/>
                    </a:ext>
                  </a:extLst>
                </a:gridCol>
              </a:tblGrid>
              <a:tr h="576919"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NR.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DPS PAVADINIMAS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14001/EMAS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SUTARTIES SĄLYGOS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VERTINIMO KRITERIJAI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TECHNINĖ SPECIFIKACIJA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ŽALINIMO PLANAS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759"/>
                  </a:ext>
                </a:extLst>
              </a:tr>
              <a:tr h="462482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Energijos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vartojimo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audito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atlikimo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paslaugos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II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983998"/>
                  </a:ext>
                </a:extLst>
              </a:tr>
              <a:tr h="42773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Pastatų projektavimo paslaugos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II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452395"/>
                  </a:ext>
                </a:extLst>
              </a:tr>
              <a:tr h="461029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Statinio statybos techninės priežiūros paslaugos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Gali nustatyti užsakovas, pildydamas užsakymą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III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5949"/>
                  </a:ext>
                </a:extLst>
              </a:tr>
              <a:tr h="653398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Suprojektuotų žemės sklypų paženklinimo vietovėje ir kadastro duomenų bylų parengimo paslaugos 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III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6251"/>
                  </a:ext>
                </a:extLst>
              </a:tr>
              <a:tr h="459251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Statinių techninės priežiūros paslaugos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III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085029"/>
                  </a:ext>
                </a:extLst>
              </a:tr>
              <a:tr h="422192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Statinių (inžinerinių) projektavimo paslaugos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IV KETV.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96097"/>
                  </a:ext>
                </a:extLst>
              </a:tr>
              <a:tr h="461253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Statinio projekto ekspertizės paslaugos DPS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IV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906213"/>
                  </a:ext>
                </a:extLst>
              </a:tr>
              <a:tr h="493008">
                <a:tc>
                  <a:txBody>
                    <a:bodyPr/>
                    <a:lstStyle/>
                    <a:p>
                      <a:pPr algn="ctr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Statinių ekspertizė DPS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TAIP,</a:t>
                      </a:r>
                    </a:p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užsakovo pasirinkimu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 išgryninti po rinkos konsultacijos ir/ar PO siūlymų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 kas nenumatyti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M. IV KETV.</a:t>
                      </a:r>
                    </a:p>
                    <a:p>
                      <a:pPr algn="l" fontAlgn="t"/>
                      <a:endParaRPr lang="lt-LT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888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00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9B25F8379DB468D9E3354D49CE39A" ma:contentTypeVersion="7" ma:contentTypeDescription="Create a new document." ma:contentTypeScope="" ma:versionID="fd2fa3dd4ec3a4efdea14e105d4aa622">
  <xsd:schema xmlns:xsd="http://www.w3.org/2001/XMLSchema" xmlns:xs="http://www.w3.org/2001/XMLSchema" xmlns:p="http://schemas.microsoft.com/office/2006/metadata/properties" xmlns:ns2="16198e36-beca-4df8-a024-6bce83edd479" targetNamespace="http://schemas.microsoft.com/office/2006/metadata/properties" ma:root="true" ma:fieldsID="1631c48cea0df36c3795aec15e10240c" ns2:_="">
    <xsd:import namespace="16198e36-beca-4df8-a024-6bce83edd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98e36-beca-4df8-a024-6bce83edd4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2BF8EE-5289-441D-ABE8-F434539A64A5}">
  <ds:schemaRefs>
    <ds:schemaRef ds:uri="16198e36-beca-4df8-a024-6bce83edd47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01EA5DF-15E7-4402-874D-2E4FB07C2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43A573-FCDD-4831-9382-CA61C32F0C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9858</TotalTime>
  <Words>893</Words>
  <Application>Microsoft Office PowerPoint</Application>
  <PresentationFormat>Widescreen</PresentationFormat>
  <Paragraphs>216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 Semibold</vt:lpstr>
      <vt:lpstr>Times New Roman</vt:lpstr>
      <vt:lpstr>Theme1</vt:lpstr>
      <vt:lpstr>Custom Design</vt:lpstr>
      <vt:lpstr>PowerPoint Presentation</vt:lpstr>
      <vt:lpstr>Aplinkos apsaugos kriterijai,  kur juos rasti?</vt:lpstr>
      <vt:lpstr>DPS procesas</vt:lpstr>
      <vt:lpstr>Tipinė DPS dokumentų struktūra</vt:lpstr>
      <vt:lpstr>DPS ir konkrečių pirkimų sąlygų keitimo ypatumai</vt:lpstr>
      <vt:lpstr>CPO LT sukurtų DPS rūšys pagal techninių specifikacijų detalumą</vt:lpstr>
      <vt:lpstr>ŽALI MODULIAI</vt:lpstr>
      <vt:lpstr>RANGOS DARBŲ ŽALINIMO PLANAS</vt:lpstr>
      <vt:lpstr>PASLAUGŲ ŽALINIMO PLANAS</vt:lpstr>
      <vt:lpstr>KLAUSIMAI, PASIŪLYMAI</vt:lpstr>
      <vt:lpstr>AČIŪ UŽ DĖMESĮ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Vaistų kainų analizė</dc:title>
  <dc:creator>Jevgenija Siničina</dc:creator>
  <cp:lastModifiedBy>Mindaugas Žiukas</cp:lastModifiedBy>
  <cp:revision>794</cp:revision>
  <cp:lastPrinted>2019-11-26T11:28:49Z</cp:lastPrinted>
  <dcterms:created xsi:type="dcterms:W3CDTF">2018-03-08T06:42:03Z</dcterms:created>
  <dcterms:modified xsi:type="dcterms:W3CDTF">2021-12-14T11:59:46Z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0x0101003909B25F8379DB468D9E3354D49CE39A</vt:lpwstr>
  </property>
</Properties>
</file>