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8" r:id="rId2"/>
    <p:sldId id="302" r:id="rId3"/>
    <p:sldId id="319" r:id="rId4"/>
    <p:sldId id="320" r:id="rId5"/>
    <p:sldId id="305" r:id="rId6"/>
    <p:sldId id="310" r:id="rId7"/>
    <p:sldId id="311" r:id="rId8"/>
    <p:sldId id="312" r:id="rId9"/>
    <p:sldId id="313" r:id="rId10"/>
    <p:sldId id="321" r:id="rId11"/>
    <p:sldId id="318" r:id="rId12"/>
    <p:sldId id="303" r:id="rId13"/>
    <p:sldId id="30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83" d="100"/>
          <a:sy n="83" d="100"/>
        </p:scale>
        <p:origin x="686" y="77"/>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12/14/2021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13T22:37:21.192"/>
    </inkml:context>
    <inkml:brush xml:id="br0">
      <inkml:brushProperty name="width" value="0.05" units="cm"/>
      <inkml:brushProperty name="height" value="0.05" units="cm"/>
    </inkml:brush>
  </inkml:definitions>
  <inkml:trace contextRef="#ctx0" brushRef="#br0">0 1 24575,'0'3'0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13T22:37:21.880"/>
    </inkml:context>
    <inkml:brush xml:id="br0">
      <inkml:brushProperty name="width" value="0.05" units="cm"/>
      <inkml:brushProperty name="height" value="0.05" units="cm"/>
    </inkml:brush>
  </inkml:definitions>
  <inkml:trace contextRef="#ctx0" brushRef="#br0">0 0 24575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12/14/2021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12/14/2021</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12/14/2021</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12/14/2021</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12/14/2021</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customXml" Target="../ink/ink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776" y="637310"/>
            <a:ext cx="4722915" cy="1773382"/>
          </a:xfrm>
        </p:spPr>
        <p:txBody>
          <a:bodyPr/>
          <a:lstStyle/>
          <a:p>
            <a:r>
              <a:rPr lang="en-US" b="1" dirty="0" err="1"/>
              <a:t>Sveikatos</a:t>
            </a:r>
            <a:r>
              <a:rPr lang="en-US" b="1" dirty="0"/>
              <a:t> </a:t>
            </a:r>
            <a:r>
              <a:rPr lang="en-US" b="1" dirty="0" err="1"/>
              <a:t>srities</a:t>
            </a:r>
            <a:r>
              <a:rPr lang="en-US" b="1" dirty="0"/>
              <a:t> </a:t>
            </a:r>
            <a:r>
              <a:rPr lang="en-US" b="1" dirty="0" err="1"/>
              <a:t>pirkim</a:t>
            </a:r>
            <a:r>
              <a:rPr lang="lt-LT" b="1" dirty="0"/>
              <a:t>ų skyrius</a:t>
            </a:r>
            <a:endParaRPr lang="en-US" b="1" dirty="0"/>
          </a:p>
        </p:txBody>
      </p:sp>
      <p:sp>
        <p:nvSpPr>
          <p:cNvPr id="3" name="Subtitle 2"/>
          <p:cNvSpPr>
            <a:spLocks noGrp="1"/>
          </p:cNvSpPr>
          <p:nvPr>
            <p:ph type="subTitle" idx="1"/>
          </p:nvPr>
        </p:nvSpPr>
        <p:spPr>
          <a:xfrm>
            <a:off x="1751777" y="4174836"/>
            <a:ext cx="4846320" cy="1655114"/>
          </a:xfrm>
        </p:spPr>
        <p:txBody>
          <a:bodyPr>
            <a:noAutofit/>
          </a:bodyPr>
          <a:lstStyle/>
          <a:p>
            <a:r>
              <a:rPr lang="lt-LT" sz="2800" b="1" dirty="0"/>
              <a:t>Modulių „žalinimo“ galimybės ir apžvalga</a:t>
            </a:r>
          </a:p>
          <a:p>
            <a:endParaRPr lang="lt-LT" sz="2800" b="1" dirty="0"/>
          </a:p>
          <a:p>
            <a:r>
              <a:rPr lang="lt-LT" sz="1400" b="1" dirty="0"/>
              <a:t>Prekių ir paslaugų pirkimų grupės vadovė Laima </a:t>
            </a:r>
            <a:r>
              <a:rPr lang="lt-LT" sz="1400" b="1" dirty="0" err="1"/>
              <a:t>Vilemaitė</a:t>
            </a:r>
            <a:endParaRPr lang="en-US" sz="1400" b="1"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8C0B-8062-449B-8239-97B8EA07B83C}"/>
              </a:ext>
            </a:extLst>
          </p:cNvPr>
          <p:cNvSpPr>
            <a:spLocks noGrp="1"/>
          </p:cNvSpPr>
          <p:nvPr>
            <p:ph type="title"/>
          </p:nvPr>
        </p:nvSpPr>
        <p:spPr/>
        <p:txBody>
          <a:bodyPr/>
          <a:lstStyle/>
          <a:p>
            <a:pPr algn="ctr"/>
            <a:r>
              <a:rPr lang="lt-LT" dirty="0"/>
              <a:t>Medicininiai prietaisai  </a:t>
            </a:r>
            <a:br>
              <a:rPr lang="lt-LT" dirty="0"/>
            </a:br>
            <a:r>
              <a:rPr lang="lt-LT" dirty="0"/>
              <a:t>2022 m. I ketv. atnaujinamas modulis</a:t>
            </a:r>
          </a:p>
        </p:txBody>
      </p:sp>
      <p:sp>
        <p:nvSpPr>
          <p:cNvPr id="3" name="Content Placeholder 2">
            <a:extLst>
              <a:ext uri="{FF2B5EF4-FFF2-40B4-BE49-F238E27FC236}">
                <a16:creationId xmlns:a16="http://schemas.microsoft.com/office/drawing/2014/main" id="{F5545733-6731-494C-894E-6EB2F2E63A6E}"/>
              </a:ext>
            </a:extLst>
          </p:cNvPr>
          <p:cNvSpPr>
            <a:spLocks noGrp="1"/>
          </p:cNvSpPr>
          <p:nvPr>
            <p:ph idx="1"/>
          </p:nvPr>
        </p:nvSpPr>
        <p:spPr/>
        <p:txBody>
          <a:bodyPr/>
          <a:lstStyle/>
          <a:p>
            <a:pPr>
              <a:lnSpc>
                <a:spcPct val="100000"/>
              </a:lnSpc>
              <a:spcBef>
                <a:spcPts val="0"/>
              </a:spcBef>
            </a:pPr>
            <a:r>
              <a:rPr lang="lt-LT" i="1" u="sng" dirty="0"/>
              <a:t>„Žalinimui“ per </a:t>
            </a:r>
            <a:r>
              <a:rPr lang="lt-LT" b="1" i="1" u="sng" dirty="0"/>
              <a:t>techninę specifikaciją </a:t>
            </a:r>
            <a:r>
              <a:rPr lang="lt-LT" i="1" u="sng" dirty="0"/>
              <a:t>svarstomi kriterijai:</a:t>
            </a:r>
          </a:p>
          <a:p>
            <a:pPr algn="ctr">
              <a:lnSpc>
                <a:spcPct val="100000"/>
              </a:lnSpc>
              <a:spcBef>
                <a:spcPts val="0"/>
              </a:spcBef>
            </a:pPr>
            <a:r>
              <a:rPr lang="lt-LT" sz="2000" i="1" dirty="0">
                <a:solidFill>
                  <a:schemeClr val="accent4">
                    <a:lumMod val="75000"/>
                  </a:schemeClr>
                </a:solidFill>
              </a:rPr>
              <a:t>Prekei pagaminti nenaudojama pavojingų cheminių medžiagų;</a:t>
            </a:r>
          </a:p>
          <a:p>
            <a:pPr algn="ctr">
              <a:lnSpc>
                <a:spcPct val="100000"/>
              </a:lnSpc>
              <a:spcBef>
                <a:spcPts val="0"/>
              </a:spcBef>
            </a:pPr>
            <a:r>
              <a:rPr lang="lt-LT" sz="2000" i="1" dirty="0">
                <a:solidFill>
                  <a:schemeClr val="accent4">
                    <a:lumMod val="75000"/>
                  </a:schemeClr>
                </a:solidFill>
              </a:rPr>
              <a:t>Prekė pagaminta iš sveikatai nekenksmingo silikono;</a:t>
            </a:r>
          </a:p>
          <a:p>
            <a:pPr algn="ctr">
              <a:lnSpc>
                <a:spcPct val="100000"/>
              </a:lnSpc>
              <a:spcBef>
                <a:spcPts val="0"/>
              </a:spcBef>
            </a:pPr>
            <a:r>
              <a:rPr lang="lt-LT" sz="2000" i="1" dirty="0">
                <a:solidFill>
                  <a:schemeClr val="accent4">
                    <a:lumMod val="75000"/>
                  </a:schemeClr>
                </a:solidFill>
              </a:rPr>
              <a:t>Aparatas (elektroninis kalbos) turi būti komplektuojamas su krovikliu ir įkraunamomis baterijomis arba įkraunamas iš tinklo.</a:t>
            </a:r>
          </a:p>
          <a:p>
            <a:pPr algn="ctr">
              <a:lnSpc>
                <a:spcPct val="100000"/>
              </a:lnSpc>
              <a:spcBef>
                <a:spcPts val="0"/>
              </a:spcBef>
            </a:pPr>
            <a:endParaRPr lang="lt-LT" sz="2000" i="1" dirty="0">
              <a:solidFill>
                <a:schemeClr val="accent4">
                  <a:lumMod val="75000"/>
                </a:schemeClr>
              </a:solidFill>
            </a:endParaRPr>
          </a:p>
          <a:p>
            <a:pPr>
              <a:lnSpc>
                <a:spcPct val="100000"/>
              </a:lnSpc>
              <a:spcBef>
                <a:spcPts val="0"/>
              </a:spcBef>
            </a:pPr>
            <a:r>
              <a:rPr lang="lt-LT" i="1" u="sng" dirty="0"/>
              <a:t>„Žalinimui“ per </a:t>
            </a:r>
            <a:r>
              <a:rPr lang="lt-LT" b="1" i="1" u="sng" dirty="0"/>
              <a:t>pirkimo sutarties </a:t>
            </a:r>
            <a:r>
              <a:rPr lang="lt-LT" i="1" u="sng" dirty="0"/>
              <a:t>vykdymo sąlygas:</a:t>
            </a:r>
          </a:p>
          <a:p>
            <a:pPr algn="ctr">
              <a:lnSpc>
                <a:spcPct val="100000"/>
              </a:lnSpc>
              <a:spcBef>
                <a:spcPts val="0"/>
              </a:spcBef>
            </a:pPr>
            <a:r>
              <a:rPr lang="lt-LT" i="1" dirty="0">
                <a:solidFill>
                  <a:schemeClr val="accent4">
                    <a:lumMod val="75000"/>
                  </a:schemeClr>
                </a:solidFill>
              </a:rPr>
              <a:t>Visas užsakytas prekių kiekis privalo būti pristatytas ne dalimis, o vienu kartu </a:t>
            </a:r>
          </a:p>
          <a:p>
            <a:pPr marL="0" indent="0" algn="ctr">
              <a:lnSpc>
                <a:spcPct val="100000"/>
              </a:lnSpc>
              <a:spcBef>
                <a:spcPts val="0"/>
              </a:spcBef>
              <a:buNone/>
            </a:pPr>
            <a:r>
              <a:rPr lang="lt-LT" i="1" dirty="0">
                <a:solidFill>
                  <a:schemeClr val="accent4">
                    <a:lumMod val="75000"/>
                  </a:schemeClr>
                </a:solidFill>
              </a:rPr>
              <a:t>(t. y. užsakymas neskaidomas dalimis).</a:t>
            </a:r>
          </a:p>
          <a:p>
            <a:pPr algn="ctr">
              <a:lnSpc>
                <a:spcPct val="100000"/>
              </a:lnSpc>
              <a:spcBef>
                <a:spcPts val="0"/>
              </a:spcBef>
            </a:pPr>
            <a:endParaRPr lang="lt-LT" sz="2000" i="1" dirty="0"/>
          </a:p>
          <a:p>
            <a:pPr>
              <a:lnSpc>
                <a:spcPct val="100000"/>
              </a:lnSpc>
              <a:spcBef>
                <a:spcPts val="0"/>
              </a:spcBef>
            </a:pPr>
            <a:endParaRPr lang="lt-LT" i="1" dirty="0"/>
          </a:p>
          <a:p>
            <a:endParaRPr lang="lt-LT" i="1" dirty="0"/>
          </a:p>
          <a:p>
            <a:pPr marL="0" indent="0">
              <a:buNone/>
            </a:pPr>
            <a:endParaRPr lang="lt-LT" i="1" dirty="0"/>
          </a:p>
        </p:txBody>
      </p:sp>
      <p:sp>
        <p:nvSpPr>
          <p:cNvPr id="4" name="Slide Number Placeholder 3">
            <a:extLst>
              <a:ext uri="{FF2B5EF4-FFF2-40B4-BE49-F238E27FC236}">
                <a16:creationId xmlns:a16="http://schemas.microsoft.com/office/drawing/2014/main" id="{72D92E2D-14B6-49A8-B5AB-005CD36B6646}"/>
              </a:ext>
            </a:extLst>
          </p:cNvPr>
          <p:cNvSpPr>
            <a:spLocks noGrp="1"/>
          </p:cNvSpPr>
          <p:nvPr>
            <p:ph type="sldNum" sz="quarter" idx="12"/>
          </p:nvPr>
        </p:nvSpPr>
        <p:spPr/>
        <p:txBody>
          <a:bodyPr/>
          <a:lstStyle/>
          <a:p>
            <a:fld id="{9CD8D479-8942-46E8-A226-A4E01F7A105C}" type="slidenum">
              <a:rPr lang="lt-LT" smtClean="0"/>
              <a:t>10</a:t>
            </a:fld>
            <a:endParaRPr lang="lt-LT"/>
          </a:p>
        </p:txBody>
      </p:sp>
      <p:sp>
        <p:nvSpPr>
          <p:cNvPr id="5" name="Date Placeholder 4">
            <a:extLst>
              <a:ext uri="{FF2B5EF4-FFF2-40B4-BE49-F238E27FC236}">
                <a16:creationId xmlns:a16="http://schemas.microsoft.com/office/drawing/2014/main" id="{175FC044-340B-4F65-871C-5BAE5F4C668B}"/>
              </a:ext>
            </a:extLst>
          </p:cNvPr>
          <p:cNvSpPr>
            <a:spLocks noGrp="1"/>
          </p:cNvSpPr>
          <p:nvPr>
            <p:ph type="dt" sz="half" idx="10"/>
          </p:nvPr>
        </p:nvSpPr>
        <p:spPr/>
        <p:txBody>
          <a:bodyPr/>
          <a:lstStyle/>
          <a:p>
            <a:fld id="{6DD1B487-36FD-4CED-B07A-1A81FC6540B1}" type="datetime1">
              <a:rPr lang="en-US" smtClean="0"/>
              <a:pPr/>
              <a:t>12/14/2021</a:t>
            </a:fld>
            <a:endParaRPr lang="en-US" dirty="0"/>
          </a:p>
        </p:txBody>
      </p:sp>
      <p:sp>
        <p:nvSpPr>
          <p:cNvPr id="6" name="Footer Placeholder 5">
            <a:extLst>
              <a:ext uri="{FF2B5EF4-FFF2-40B4-BE49-F238E27FC236}">
                <a16:creationId xmlns:a16="http://schemas.microsoft.com/office/drawing/2014/main" id="{3A4A1243-FCB4-4C32-82B8-85BDDCE26733}"/>
              </a:ext>
            </a:extLst>
          </p:cNvPr>
          <p:cNvSpPr>
            <a:spLocks noGrp="1"/>
          </p:cNvSpPr>
          <p:nvPr>
            <p:ph type="ftr" sz="quarter" idx="11"/>
          </p:nvPr>
        </p:nvSpPr>
        <p:spPr/>
        <p:txBody>
          <a:bodyPr/>
          <a:lstStyle/>
          <a:p>
            <a:r>
              <a:rPr lang="en-US"/>
              <a:t>Add a footer</a:t>
            </a:r>
            <a:endParaRPr lang="en-US" dirty="0"/>
          </a:p>
        </p:txBody>
      </p:sp>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1D525D50-BB91-4240-A4DE-53DD0A42A32D}"/>
                  </a:ext>
                </a:extLst>
              </p14:cNvPr>
              <p14:cNvContentPartPr/>
              <p14:nvPr/>
            </p14:nvContentPartPr>
            <p14:xfrm>
              <a:off x="1743486" y="1921448"/>
              <a:ext cx="360" cy="1800"/>
            </p14:xfrm>
          </p:contentPart>
        </mc:Choice>
        <mc:Fallback xmlns="">
          <p:pic>
            <p:nvPicPr>
              <p:cNvPr id="8" name="Ink 7">
                <a:extLst>
                  <a:ext uri="{FF2B5EF4-FFF2-40B4-BE49-F238E27FC236}">
                    <a16:creationId xmlns:a16="http://schemas.microsoft.com/office/drawing/2014/main" id="{1D525D50-BB91-4240-A4DE-53DD0A42A32D}"/>
                  </a:ext>
                </a:extLst>
              </p:cNvPr>
              <p:cNvPicPr/>
              <p:nvPr/>
            </p:nvPicPr>
            <p:blipFill>
              <a:blip r:embed="rId3"/>
              <a:stretch>
                <a:fillRect/>
              </a:stretch>
            </p:blipFill>
            <p:spPr>
              <a:xfrm>
                <a:off x="1734486" y="1912808"/>
                <a:ext cx="18000" cy="194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9239A2CA-0986-4741-9FB3-8294A3D8EDC4}"/>
                  </a:ext>
                </a:extLst>
              </p14:cNvPr>
              <p14:cNvContentPartPr/>
              <p14:nvPr/>
            </p14:nvContentPartPr>
            <p14:xfrm>
              <a:off x="1526406" y="2184968"/>
              <a:ext cx="360" cy="360"/>
            </p14:xfrm>
          </p:contentPart>
        </mc:Choice>
        <mc:Fallback xmlns="">
          <p:pic>
            <p:nvPicPr>
              <p:cNvPr id="9" name="Ink 8">
                <a:extLst>
                  <a:ext uri="{FF2B5EF4-FFF2-40B4-BE49-F238E27FC236}">
                    <a16:creationId xmlns:a16="http://schemas.microsoft.com/office/drawing/2014/main" id="{9239A2CA-0986-4741-9FB3-8294A3D8EDC4}"/>
                  </a:ext>
                </a:extLst>
              </p:cNvPr>
              <p:cNvPicPr/>
              <p:nvPr/>
            </p:nvPicPr>
            <p:blipFill>
              <a:blip r:embed="rId3"/>
              <a:stretch>
                <a:fillRect/>
              </a:stretch>
            </p:blipFill>
            <p:spPr>
              <a:xfrm>
                <a:off x="1517406" y="2175968"/>
                <a:ext cx="18000" cy="18000"/>
              </a:xfrm>
              <a:prstGeom prst="rect">
                <a:avLst/>
              </a:prstGeom>
            </p:spPr>
          </p:pic>
        </mc:Fallback>
      </mc:AlternateContent>
    </p:spTree>
    <p:extLst>
      <p:ext uri="{BB962C8B-B14F-4D97-AF65-F5344CB8AC3E}">
        <p14:creationId xmlns:p14="http://schemas.microsoft.com/office/powerpoint/2010/main" val="1700935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CA7F1-FA8B-4D0D-9DA7-EF5083E7271B}"/>
              </a:ext>
            </a:extLst>
          </p:cNvPr>
          <p:cNvSpPr>
            <a:spLocks noGrp="1"/>
          </p:cNvSpPr>
          <p:nvPr>
            <p:ph type="title"/>
          </p:nvPr>
        </p:nvSpPr>
        <p:spPr/>
        <p:txBody>
          <a:bodyPr/>
          <a:lstStyle/>
          <a:p>
            <a:pPr algn="ctr"/>
            <a:r>
              <a:rPr lang="lt-LT" dirty="0"/>
              <a:t>2022 m. II – IV ketv. kuriami nauji moduliai, atnaujinami moduliai ir „žalinami“ moduliai </a:t>
            </a:r>
            <a:endParaRPr lang="en-US" dirty="0"/>
          </a:p>
        </p:txBody>
      </p:sp>
      <p:sp>
        <p:nvSpPr>
          <p:cNvPr id="3" name="Content Placeholder 2">
            <a:extLst>
              <a:ext uri="{FF2B5EF4-FFF2-40B4-BE49-F238E27FC236}">
                <a16:creationId xmlns:a16="http://schemas.microsoft.com/office/drawing/2014/main" id="{DFA5B1D1-BC6C-43CB-BA4D-52BA96F7A804}"/>
              </a:ext>
            </a:extLst>
          </p:cNvPr>
          <p:cNvSpPr>
            <a:spLocks noGrp="1"/>
          </p:cNvSpPr>
          <p:nvPr>
            <p:ph idx="1"/>
          </p:nvPr>
        </p:nvSpPr>
        <p:spPr>
          <a:xfrm>
            <a:off x="1410027" y="2262909"/>
            <a:ext cx="9371948" cy="3923774"/>
          </a:xfrm>
        </p:spPr>
        <p:txBody>
          <a:bodyPr/>
          <a:lstStyle/>
          <a:p>
            <a:r>
              <a:rPr lang="lt-LT" dirty="0"/>
              <a:t>Vaistai – 2022 m. II ketv. – atnaujinamas modulis („žalios“ prekės)</a:t>
            </a:r>
          </a:p>
          <a:p>
            <a:r>
              <a:rPr lang="lt-LT" dirty="0"/>
              <a:t>Dezinfekciniai tirpalai – 2022 m. II ketv. – „žalinamas“ modulis</a:t>
            </a:r>
          </a:p>
          <a:p>
            <a:r>
              <a:rPr lang="lt-LT" dirty="0"/>
              <a:t>Asmens higienos gaminiai – 2022 m. II ketv. atnaujinamas ir „žalinamas“ modulis</a:t>
            </a:r>
          </a:p>
          <a:p>
            <a:r>
              <a:rPr lang="lt-LT" dirty="0"/>
              <a:t>Medicininių atliekų tvarkymo paslaugos – 2022 m. II ketv. naujas modulis</a:t>
            </a:r>
          </a:p>
          <a:p>
            <a:r>
              <a:rPr lang="lt-LT" dirty="0"/>
              <a:t>Vienkartinės medicinos priemonės  - 2022 m. III ketv. atnaujinamas ir „žalinamas“ modulis</a:t>
            </a:r>
          </a:p>
          <a:p>
            <a:r>
              <a:rPr lang="lt-LT" dirty="0"/>
              <a:t>Odontologijos medžiagos – 2022 m. III ketv. naujas modulis („žalios“ prekės)</a:t>
            </a:r>
          </a:p>
          <a:p>
            <a:r>
              <a:rPr lang="lt-LT" dirty="0"/>
              <a:t>Tvarsliava – 2022 m. IV ketv. naujas modulis („žalios“ prekės)</a:t>
            </a:r>
            <a:endParaRPr lang="en-US" dirty="0"/>
          </a:p>
        </p:txBody>
      </p:sp>
      <p:sp>
        <p:nvSpPr>
          <p:cNvPr id="4" name="Slide Number Placeholder 3">
            <a:extLst>
              <a:ext uri="{FF2B5EF4-FFF2-40B4-BE49-F238E27FC236}">
                <a16:creationId xmlns:a16="http://schemas.microsoft.com/office/drawing/2014/main" id="{0FAD9D57-0AEF-4684-B094-4D109D6E4D60}"/>
              </a:ext>
            </a:extLst>
          </p:cNvPr>
          <p:cNvSpPr>
            <a:spLocks noGrp="1"/>
          </p:cNvSpPr>
          <p:nvPr>
            <p:ph type="sldNum" sz="quarter" idx="12"/>
          </p:nvPr>
        </p:nvSpPr>
        <p:spPr/>
        <p:txBody>
          <a:bodyPr/>
          <a:lstStyle/>
          <a:p>
            <a:fld id="{9CD8D479-8942-46E8-A226-A4E01F7A105C}" type="slidenum">
              <a:rPr lang="en-US" smtClean="0"/>
              <a:t>11</a:t>
            </a:fld>
            <a:endParaRPr lang="en-US"/>
          </a:p>
        </p:txBody>
      </p:sp>
      <p:sp>
        <p:nvSpPr>
          <p:cNvPr id="5" name="Date Placeholder 4">
            <a:extLst>
              <a:ext uri="{FF2B5EF4-FFF2-40B4-BE49-F238E27FC236}">
                <a16:creationId xmlns:a16="http://schemas.microsoft.com/office/drawing/2014/main" id="{10227EF8-EB2C-44B3-9B4F-C1ABFBD193E1}"/>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1EF03C3F-D20A-40AE-BEDD-ED55827B55E1}"/>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84919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B8A13-BD66-4E0A-9C12-4B5F116FE015}"/>
              </a:ext>
            </a:extLst>
          </p:cNvPr>
          <p:cNvSpPr>
            <a:spLocks noGrp="1"/>
          </p:cNvSpPr>
          <p:nvPr>
            <p:ph type="title"/>
          </p:nvPr>
        </p:nvSpPr>
        <p:spPr>
          <a:xfrm>
            <a:off x="1751777" y="2263913"/>
            <a:ext cx="6949440" cy="2036867"/>
          </a:xfrm>
        </p:spPr>
        <p:txBody>
          <a:bodyPr/>
          <a:lstStyle/>
          <a:p>
            <a:pPr algn="ctr"/>
            <a:r>
              <a:rPr lang="lt-LT" dirty="0"/>
              <a:t>Klausimai, atsakymai, diskusij</a:t>
            </a:r>
            <a:r>
              <a:rPr lang="en-US" dirty="0"/>
              <a:t>os</a:t>
            </a:r>
          </a:p>
        </p:txBody>
      </p:sp>
    </p:spTree>
    <p:extLst>
      <p:ext uri="{BB962C8B-B14F-4D97-AF65-F5344CB8AC3E}">
        <p14:creationId xmlns:p14="http://schemas.microsoft.com/office/powerpoint/2010/main" val="346293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9D40E-E21D-4B60-8253-DFDCA72F98B5}"/>
              </a:ext>
            </a:extLst>
          </p:cNvPr>
          <p:cNvSpPr>
            <a:spLocks noGrp="1"/>
          </p:cNvSpPr>
          <p:nvPr>
            <p:ph type="title"/>
          </p:nvPr>
        </p:nvSpPr>
        <p:spPr>
          <a:xfrm>
            <a:off x="1751777" y="2263914"/>
            <a:ext cx="6949440" cy="1936128"/>
          </a:xfrm>
        </p:spPr>
        <p:txBody>
          <a:bodyPr/>
          <a:lstStyle/>
          <a:p>
            <a:r>
              <a:rPr lang="lt-LT" dirty="0"/>
              <a:t>Dėkojame už dėmesį</a:t>
            </a:r>
            <a:r>
              <a:rPr lang="en-US" dirty="0"/>
              <a:t>!</a:t>
            </a:r>
          </a:p>
        </p:txBody>
      </p:sp>
    </p:spTree>
    <p:extLst>
      <p:ext uri="{BB962C8B-B14F-4D97-AF65-F5344CB8AC3E}">
        <p14:creationId xmlns:p14="http://schemas.microsoft.com/office/powerpoint/2010/main" val="347130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288DB-947C-4892-9A4A-EEE0BB4633A1}"/>
              </a:ext>
            </a:extLst>
          </p:cNvPr>
          <p:cNvSpPr>
            <a:spLocks noGrp="1"/>
          </p:cNvSpPr>
          <p:nvPr>
            <p:ph type="title"/>
          </p:nvPr>
        </p:nvSpPr>
        <p:spPr>
          <a:xfrm>
            <a:off x="1410026" y="671317"/>
            <a:ext cx="9371949" cy="1434574"/>
          </a:xfrm>
        </p:spPr>
        <p:txBody>
          <a:bodyPr>
            <a:normAutofit/>
          </a:bodyPr>
          <a:lstStyle/>
          <a:p>
            <a:pPr algn="ctr"/>
            <a:r>
              <a:rPr lang="lt-LT" sz="3600" b="1" dirty="0"/>
              <a:t>Kraujo paėmimo sistemos – 2022 m. I ketvirtis</a:t>
            </a:r>
            <a:br>
              <a:rPr lang="lt-LT" sz="3600" b="1" dirty="0"/>
            </a:br>
            <a:endParaRPr lang="en-US" dirty="0"/>
          </a:p>
        </p:txBody>
      </p:sp>
      <p:sp>
        <p:nvSpPr>
          <p:cNvPr id="3" name="Content Placeholder 2">
            <a:extLst>
              <a:ext uri="{FF2B5EF4-FFF2-40B4-BE49-F238E27FC236}">
                <a16:creationId xmlns:a16="http://schemas.microsoft.com/office/drawing/2014/main" id="{63A823B9-4885-4B8A-8D16-D1DABA5691AD}"/>
              </a:ext>
            </a:extLst>
          </p:cNvPr>
          <p:cNvSpPr>
            <a:spLocks noGrp="1"/>
          </p:cNvSpPr>
          <p:nvPr>
            <p:ph idx="1"/>
          </p:nvPr>
        </p:nvSpPr>
        <p:spPr/>
        <p:txBody>
          <a:bodyPr>
            <a:normAutofit/>
          </a:bodyPr>
          <a:lstStyle/>
          <a:p>
            <a:pPr marL="0" indent="0">
              <a:buNone/>
            </a:pPr>
            <a:r>
              <a:rPr lang="lt-LT" sz="2800" dirty="0"/>
              <a:t>Naujas elektroninio katalogo modulis, kuriamas pagal LR SAM patvirtintas standartizuotas technines specifikacijas </a:t>
            </a:r>
          </a:p>
          <a:p>
            <a:pPr marL="0" indent="0">
              <a:buNone/>
            </a:pPr>
            <a:endParaRPr lang="lt-LT" sz="2800" dirty="0"/>
          </a:p>
          <a:p>
            <a:pPr marL="0" indent="0">
              <a:lnSpc>
                <a:spcPct val="110000"/>
              </a:lnSpc>
              <a:spcBef>
                <a:spcPts val="0"/>
              </a:spcBef>
              <a:buNone/>
            </a:pPr>
            <a:endParaRPr lang="lt-LT" sz="2000" i="1" u="sng" dirty="0">
              <a:solidFill>
                <a:schemeClr val="accent4">
                  <a:lumMod val="75000"/>
                </a:schemeClr>
              </a:solidFill>
            </a:endParaRPr>
          </a:p>
          <a:p>
            <a:pPr marL="0" indent="0">
              <a:lnSpc>
                <a:spcPct val="110000"/>
              </a:lnSpc>
              <a:spcBef>
                <a:spcPts val="0"/>
              </a:spcBef>
              <a:buNone/>
            </a:pPr>
            <a:r>
              <a:rPr lang="lt-LT" sz="2000" i="1" u="sng" dirty="0">
                <a:solidFill>
                  <a:schemeClr val="accent4">
                    <a:lumMod val="75000"/>
                  </a:schemeClr>
                </a:solidFill>
              </a:rPr>
              <a:t>Kapiliarinio kraujo paėmimo sistemos </a:t>
            </a:r>
            <a:r>
              <a:rPr lang="lt-LT" sz="2000" dirty="0">
                <a:solidFill>
                  <a:schemeClr val="accent4">
                    <a:lumMod val="75000"/>
                  </a:schemeClr>
                </a:solidFill>
              </a:rPr>
              <a:t>                      	</a:t>
            </a:r>
            <a:r>
              <a:rPr lang="lt-LT" sz="2000" i="1" u="sng" dirty="0">
                <a:solidFill>
                  <a:schemeClr val="accent4">
                    <a:lumMod val="75000"/>
                  </a:schemeClr>
                </a:solidFill>
              </a:rPr>
              <a:t>Veninio kraujo paėmimo sistemos</a:t>
            </a:r>
            <a:r>
              <a:rPr lang="lt-LT" sz="2000" dirty="0">
                <a:solidFill>
                  <a:schemeClr val="accent4">
                    <a:lumMod val="75000"/>
                  </a:schemeClr>
                </a:solidFill>
              </a:rPr>
              <a:t>		</a:t>
            </a:r>
            <a:r>
              <a:rPr lang="lt-LT" sz="2000" i="1" u="sng" dirty="0">
                <a:solidFill>
                  <a:schemeClr val="accent4">
                    <a:lumMod val="75000"/>
                  </a:schemeClr>
                </a:solidFill>
              </a:rPr>
              <a:t>20 pirkimo objekto dalių 	</a:t>
            </a:r>
            <a:r>
              <a:rPr lang="lt-LT" sz="2000" dirty="0">
                <a:solidFill>
                  <a:schemeClr val="accent4">
                    <a:lumMod val="75000"/>
                  </a:schemeClr>
                </a:solidFill>
              </a:rPr>
              <a:t>			</a:t>
            </a:r>
            <a:r>
              <a:rPr lang="lt-LT" sz="2000" i="1" u="sng" dirty="0">
                <a:solidFill>
                  <a:schemeClr val="accent4">
                    <a:lumMod val="75000"/>
                  </a:schemeClr>
                </a:solidFill>
              </a:rPr>
              <a:t>65 pirkimo objektų dalys</a:t>
            </a:r>
          </a:p>
          <a:p>
            <a:pPr marL="0" indent="0">
              <a:lnSpc>
                <a:spcPct val="110000"/>
              </a:lnSpc>
              <a:buNone/>
            </a:pPr>
            <a:endParaRPr lang="lt-LT" sz="2800" dirty="0"/>
          </a:p>
          <a:p>
            <a:pPr marL="0" indent="0">
              <a:buNone/>
            </a:pPr>
            <a:r>
              <a:rPr lang="lt-LT" sz="2800" dirty="0"/>
              <a:t>			</a:t>
            </a:r>
          </a:p>
          <a:p>
            <a:pPr marL="0" indent="0">
              <a:buNone/>
            </a:pPr>
            <a:endParaRPr lang="lt-LT" sz="2800" dirty="0"/>
          </a:p>
          <a:p>
            <a:pPr>
              <a:buFont typeface="Wingdings" panose="05000000000000000000" pitchFamily="2" charset="2"/>
              <a:buChar char="ü"/>
            </a:pPr>
            <a:endParaRPr lang="lt-LT" sz="2800" dirty="0"/>
          </a:p>
          <a:p>
            <a:pPr marL="0" indent="0">
              <a:buNone/>
            </a:pPr>
            <a:endParaRPr lang="lt-LT" dirty="0"/>
          </a:p>
          <a:p>
            <a:pPr marL="0" indent="0">
              <a:buNone/>
            </a:pPr>
            <a:endParaRPr lang="lt-LT" dirty="0"/>
          </a:p>
          <a:p>
            <a:endParaRPr lang="en-US" dirty="0"/>
          </a:p>
        </p:txBody>
      </p:sp>
      <p:sp>
        <p:nvSpPr>
          <p:cNvPr id="4" name="Slide Number Placeholder 3">
            <a:extLst>
              <a:ext uri="{FF2B5EF4-FFF2-40B4-BE49-F238E27FC236}">
                <a16:creationId xmlns:a16="http://schemas.microsoft.com/office/drawing/2014/main" id="{E6E91DDD-3BD7-4B5A-96A2-1BBA0C5141A1}"/>
              </a:ext>
            </a:extLst>
          </p:cNvPr>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a:extLst>
              <a:ext uri="{FF2B5EF4-FFF2-40B4-BE49-F238E27FC236}">
                <a16:creationId xmlns:a16="http://schemas.microsoft.com/office/drawing/2014/main" id="{9CE37CA0-A851-4BD5-92DC-8D8352BF38D4}"/>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B8070E61-DAB6-4D67-9C9D-D9A7D645B8E2}"/>
              </a:ext>
            </a:extLst>
          </p:cNvPr>
          <p:cNvSpPr>
            <a:spLocks noGrp="1"/>
          </p:cNvSpPr>
          <p:nvPr>
            <p:ph type="ftr" sz="quarter" idx="11"/>
          </p:nvPr>
        </p:nvSpPr>
        <p:spPr/>
        <p:txBody>
          <a:bodyPr/>
          <a:lstStyle/>
          <a:p>
            <a:r>
              <a:rPr lang="en-US"/>
              <a:t>Add a footer</a:t>
            </a:r>
            <a:endParaRPr lang="en-US" dirty="0"/>
          </a:p>
        </p:txBody>
      </p:sp>
      <p:cxnSp>
        <p:nvCxnSpPr>
          <p:cNvPr id="8" name="Straight Arrow Connector 7">
            <a:extLst>
              <a:ext uri="{FF2B5EF4-FFF2-40B4-BE49-F238E27FC236}">
                <a16:creationId xmlns:a16="http://schemas.microsoft.com/office/drawing/2014/main" id="{08C96EA7-B2BC-49F3-943B-A751A567C4D1}"/>
              </a:ext>
            </a:extLst>
          </p:cNvPr>
          <p:cNvCxnSpPr>
            <a:cxnSpLocks/>
          </p:cNvCxnSpPr>
          <p:nvPr/>
        </p:nvCxnSpPr>
        <p:spPr>
          <a:xfrm flipH="1">
            <a:off x="3874576" y="2471980"/>
            <a:ext cx="1332855" cy="464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102BEB2-45CE-4D2D-B25F-7EBF600CA7CA}"/>
              </a:ext>
            </a:extLst>
          </p:cNvPr>
          <p:cNvCxnSpPr/>
          <p:nvPr/>
        </p:nvCxnSpPr>
        <p:spPr>
          <a:xfrm>
            <a:off x="6076788" y="2417736"/>
            <a:ext cx="1278610" cy="519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94C088C2-FEF0-473A-BA19-40B8087749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5864" y="4144304"/>
            <a:ext cx="5540644" cy="2042379"/>
          </a:xfrm>
          <a:prstGeom prst="rect">
            <a:avLst/>
          </a:prstGeom>
        </p:spPr>
      </p:pic>
    </p:spTree>
    <p:extLst>
      <p:ext uri="{BB962C8B-B14F-4D97-AF65-F5344CB8AC3E}">
        <p14:creationId xmlns:p14="http://schemas.microsoft.com/office/powerpoint/2010/main" val="2300243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ECAC3-5D82-4F67-8B70-A8C9A1EAA75B}"/>
              </a:ext>
            </a:extLst>
          </p:cNvPr>
          <p:cNvSpPr>
            <a:spLocks noGrp="1"/>
          </p:cNvSpPr>
          <p:nvPr>
            <p:ph type="title"/>
          </p:nvPr>
        </p:nvSpPr>
        <p:spPr/>
        <p:txBody>
          <a:bodyPr/>
          <a:lstStyle/>
          <a:p>
            <a:pPr algn="ctr"/>
            <a:r>
              <a:rPr lang="lt-LT" dirty="0"/>
              <a:t>Kapiliarinio kraujo paėmimo sistemos</a:t>
            </a:r>
          </a:p>
        </p:txBody>
      </p:sp>
      <p:sp>
        <p:nvSpPr>
          <p:cNvPr id="3" name="Content Placeholder 2">
            <a:extLst>
              <a:ext uri="{FF2B5EF4-FFF2-40B4-BE49-F238E27FC236}">
                <a16:creationId xmlns:a16="http://schemas.microsoft.com/office/drawing/2014/main" id="{C08FF42F-4C96-497E-AC8A-1E589D40F570}"/>
              </a:ext>
            </a:extLst>
          </p:cNvPr>
          <p:cNvSpPr>
            <a:spLocks noGrp="1"/>
          </p:cNvSpPr>
          <p:nvPr>
            <p:ph idx="1"/>
          </p:nvPr>
        </p:nvSpPr>
        <p:spPr/>
        <p:txBody>
          <a:bodyPr/>
          <a:lstStyle/>
          <a:p>
            <a:pPr marL="171450" marR="0" indent="-171450" algn="just">
              <a:lnSpc>
                <a:spcPct val="100000"/>
              </a:lnSpc>
              <a:spcBef>
                <a:spcPts val="0"/>
              </a:spcBef>
              <a:spcAft>
                <a:spcPts val="0"/>
              </a:spcAft>
              <a:buFont typeface="Arial" panose="020B0604020202020204" pitchFamily="34" charset="0"/>
              <a:buChar char="•"/>
            </a:pPr>
            <a:r>
              <a:rPr lang="lt-LT" sz="2400" i="1" dirty="0">
                <a:solidFill>
                  <a:schemeClr val="accent4">
                    <a:lumMod val="75000"/>
                  </a:schemeClr>
                </a:solidFill>
                <a:effectLst/>
              </a:rPr>
              <a:t>Kapiliarinio kraujo surinkimo sistema su EDTA hematologiniams tyrimams.</a:t>
            </a:r>
          </a:p>
          <a:p>
            <a:pPr marL="171450" marR="0" indent="-171450" algn="just">
              <a:lnSpc>
                <a:spcPct val="100000"/>
              </a:lnSpc>
              <a:spcBef>
                <a:spcPts val="0"/>
              </a:spcBef>
              <a:spcAft>
                <a:spcPts val="0"/>
              </a:spcAft>
              <a:buFont typeface="Arial" panose="020B0604020202020204" pitchFamily="34" charset="0"/>
              <a:buChar char="•"/>
            </a:pPr>
            <a:endParaRPr lang="lt-LT" sz="2400" dirty="0">
              <a:effectLst/>
            </a:endParaRPr>
          </a:p>
          <a:p>
            <a:pPr marL="171450" marR="0" indent="-171450" algn="just">
              <a:lnSpc>
                <a:spcPct val="100000"/>
              </a:lnSpc>
              <a:spcBef>
                <a:spcPts val="0"/>
              </a:spcBef>
              <a:spcAft>
                <a:spcPts val="0"/>
              </a:spcAft>
              <a:buFont typeface="Arial" panose="020B0604020202020204" pitchFamily="34" charset="0"/>
              <a:buChar char="•"/>
            </a:pPr>
            <a:r>
              <a:rPr lang="lt-LT" sz="2400" i="1" dirty="0">
                <a:solidFill>
                  <a:schemeClr val="accent4">
                    <a:lumMod val="75000"/>
                  </a:schemeClr>
                </a:solidFill>
                <a:effectLst/>
              </a:rPr>
              <a:t>Kapiliarinio kraujo surinkimo sistema su natrio citratu ENG tyrimui.</a:t>
            </a:r>
          </a:p>
          <a:p>
            <a:pPr marL="171450" marR="0" indent="-171450" algn="just">
              <a:lnSpc>
                <a:spcPct val="100000"/>
              </a:lnSpc>
              <a:spcBef>
                <a:spcPts val="0"/>
              </a:spcBef>
              <a:spcAft>
                <a:spcPts val="0"/>
              </a:spcAft>
              <a:buFont typeface="Arial" panose="020B0604020202020204" pitchFamily="34" charset="0"/>
              <a:buChar char="•"/>
            </a:pPr>
            <a:endParaRPr lang="lt-LT" sz="2400" dirty="0">
              <a:effectLst/>
            </a:endParaRPr>
          </a:p>
          <a:p>
            <a:pPr marL="171450" marR="0" indent="-171450" algn="just">
              <a:lnSpc>
                <a:spcPct val="100000"/>
              </a:lnSpc>
              <a:spcBef>
                <a:spcPts val="0"/>
              </a:spcBef>
              <a:spcAft>
                <a:spcPts val="0"/>
              </a:spcAft>
              <a:buFont typeface="Arial" panose="020B0604020202020204" pitchFamily="34" charset="0"/>
              <a:buChar char="•"/>
            </a:pPr>
            <a:r>
              <a:rPr lang="lt-LT" sz="2400" i="1" dirty="0">
                <a:solidFill>
                  <a:schemeClr val="accent4">
                    <a:lumMod val="75000"/>
                  </a:schemeClr>
                </a:solidFill>
                <a:effectLst/>
              </a:rPr>
              <a:t>Kapiliarinio kraujo surinkimo sistema su krešėjimo sistemos aktyvatoriais serumo tyrimams.</a:t>
            </a:r>
          </a:p>
          <a:p>
            <a:pPr marL="0" marR="0" indent="0" algn="just">
              <a:lnSpc>
                <a:spcPct val="100000"/>
              </a:lnSpc>
              <a:spcBef>
                <a:spcPts val="0"/>
              </a:spcBef>
              <a:spcAft>
                <a:spcPts val="0"/>
              </a:spcAft>
              <a:buNone/>
            </a:pPr>
            <a:endParaRPr lang="lt-LT" sz="2400" i="1" dirty="0">
              <a:solidFill>
                <a:schemeClr val="accent4">
                  <a:lumMod val="75000"/>
                </a:schemeClr>
              </a:solidFill>
              <a:effectLst/>
            </a:endParaRPr>
          </a:p>
          <a:p>
            <a:pPr marL="171450" marR="0" indent="-171450" algn="just">
              <a:lnSpc>
                <a:spcPct val="100000"/>
              </a:lnSpc>
              <a:spcBef>
                <a:spcPts val="0"/>
              </a:spcBef>
              <a:spcAft>
                <a:spcPts val="0"/>
              </a:spcAft>
              <a:buFont typeface="Arial" panose="020B0604020202020204" pitchFamily="34" charset="0"/>
              <a:buChar char="•"/>
            </a:pPr>
            <a:r>
              <a:rPr lang="lt-LT" sz="2400" i="1" dirty="0">
                <a:solidFill>
                  <a:schemeClr val="accent4">
                    <a:lumMod val="75000"/>
                  </a:schemeClr>
                </a:solidFill>
                <a:effectLst/>
              </a:rPr>
              <a:t>Kapiliarinio kraujo surinkimo sistema su krešėjimo sistemos aktyvatoriais ir atskiriamuoju geliu  serumo tyrimams, nepralaidi UV spinduliams.</a:t>
            </a:r>
          </a:p>
          <a:p>
            <a:pPr marL="171450" marR="0" indent="-171450" algn="just">
              <a:lnSpc>
                <a:spcPct val="100000"/>
              </a:lnSpc>
              <a:spcBef>
                <a:spcPts val="0"/>
              </a:spcBef>
              <a:spcAft>
                <a:spcPts val="0"/>
              </a:spcAft>
              <a:buFont typeface="Arial" panose="020B0604020202020204" pitchFamily="34" charset="0"/>
              <a:buChar char="•"/>
            </a:pPr>
            <a:endParaRPr lang="lt-LT" sz="2400" i="1" dirty="0">
              <a:solidFill>
                <a:schemeClr val="accent4">
                  <a:lumMod val="75000"/>
                </a:schemeClr>
              </a:solidFill>
              <a:effectLst/>
            </a:endParaRPr>
          </a:p>
          <a:p>
            <a:pPr marL="171450" marR="0" indent="-171450" algn="just">
              <a:lnSpc>
                <a:spcPct val="100000"/>
              </a:lnSpc>
              <a:spcBef>
                <a:spcPts val="0"/>
              </a:spcBef>
              <a:spcAft>
                <a:spcPts val="0"/>
              </a:spcAft>
              <a:buFont typeface="Arial" panose="020B0604020202020204" pitchFamily="34" charset="0"/>
              <a:buChar char="•"/>
            </a:pPr>
            <a:r>
              <a:rPr lang="lt-LT" sz="2400" i="1" dirty="0">
                <a:solidFill>
                  <a:schemeClr val="accent4">
                    <a:lumMod val="75000"/>
                  </a:schemeClr>
                </a:solidFill>
                <a:effectLst/>
              </a:rPr>
              <a:t>Lancetai kraujo paėmimui (įvairių dydžių). </a:t>
            </a:r>
          </a:p>
          <a:p>
            <a:pPr marL="171450" marR="0" indent="-171450" algn="just">
              <a:lnSpc>
                <a:spcPct val="100000"/>
              </a:lnSpc>
              <a:spcBef>
                <a:spcPts val="0"/>
              </a:spcBef>
              <a:spcAft>
                <a:spcPts val="0"/>
              </a:spcAft>
              <a:buFont typeface="Arial" panose="020B0604020202020204" pitchFamily="34" charset="0"/>
              <a:buChar char="•"/>
            </a:pPr>
            <a:endParaRPr lang="lt-LT" sz="2400" i="1" dirty="0">
              <a:solidFill>
                <a:schemeClr val="accent4">
                  <a:lumMod val="75000"/>
                </a:schemeClr>
              </a:solidFill>
              <a:effectLst/>
            </a:endParaRPr>
          </a:p>
          <a:p>
            <a:pPr marL="171450" marR="0" indent="-171450" algn="just">
              <a:spcBef>
                <a:spcPts val="0"/>
              </a:spcBef>
              <a:spcAft>
                <a:spcPts val="0"/>
              </a:spcAft>
              <a:buFont typeface="Arial" panose="020B0604020202020204" pitchFamily="34" charset="0"/>
              <a:buChar char="•"/>
            </a:pPr>
            <a:endParaRPr lang="lt-LT" sz="2400" i="1" dirty="0">
              <a:solidFill>
                <a:schemeClr val="accent4">
                  <a:lumMod val="75000"/>
                </a:schemeClr>
              </a:solidFill>
            </a:endParaRPr>
          </a:p>
          <a:p>
            <a:pPr marL="0" marR="0" indent="0" algn="just">
              <a:spcBef>
                <a:spcPts val="0"/>
              </a:spcBef>
              <a:spcAft>
                <a:spcPts val="0"/>
              </a:spcAft>
              <a:buNone/>
            </a:pPr>
            <a:endParaRPr lang="lt-LT" sz="2400" i="1" dirty="0">
              <a:solidFill>
                <a:schemeClr val="accent4">
                  <a:lumMod val="75000"/>
                </a:schemeClr>
              </a:solidFill>
              <a:effectLst/>
            </a:endParaRPr>
          </a:p>
          <a:p>
            <a:endParaRPr lang="lt-LT" dirty="0"/>
          </a:p>
        </p:txBody>
      </p:sp>
      <p:sp>
        <p:nvSpPr>
          <p:cNvPr id="4" name="Slide Number Placeholder 3">
            <a:extLst>
              <a:ext uri="{FF2B5EF4-FFF2-40B4-BE49-F238E27FC236}">
                <a16:creationId xmlns:a16="http://schemas.microsoft.com/office/drawing/2014/main" id="{CEAEF4CD-9033-4BE0-85A4-BAC3D979B5A4}"/>
              </a:ext>
            </a:extLst>
          </p:cNvPr>
          <p:cNvSpPr>
            <a:spLocks noGrp="1"/>
          </p:cNvSpPr>
          <p:nvPr>
            <p:ph type="sldNum" sz="quarter" idx="12"/>
          </p:nvPr>
        </p:nvSpPr>
        <p:spPr/>
        <p:txBody>
          <a:bodyPr/>
          <a:lstStyle/>
          <a:p>
            <a:fld id="{9CD8D479-8942-46E8-A226-A4E01F7A105C}" type="slidenum">
              <a:rPr lang="lt-LT" smtClean="0"/>
              <a:t>3</a:t>
            </a:fld>
            <a:endParaRPr lang="lt-LT"/>
          </a:p>
        </p:txBody>
      </p:sp>
      <p:sp>
        <p:nvSpPr>
          <p:cNvPr id="5" name="Date Placeholder 4">
            <a:extLst>
              <a:ext uri="{FF2B5EF4-FFF2-40B4-BE49-F238E27FC236}">
                <a16:creationId xmlns:a16="http://schemas.microsoft.com/office/drawing/2014/main" id="{06891BE1-6B1A-43A5-859E-353DEC667747}"/>
              </a:ext>
            </a:extLst>
          </p:cNvPr>
          <p:cNvSpPr>
            <a:spLocks noGrp="1"/>
          </p:cNvSpPr>
          <p:nvPr>
            <p:ph type="dt" sz="half" idx="10"/>
          </p:nvPr>
        </p:nvSpPr>
        <p:spPr/>
        <p:txBody>
          <a:bodyPr/>
          <a:lstStyle/>
          <a:p>
            <a:fld id="{6DD1B487-36FD-4CED-B07A-1A81FC6540B1}" type="datetime1">
              <a:rPr lang="en-US" smtClean="0"/>
              <a:pPr/>
              <a:t>12/14/2021</a:t>
            </a:fld>
            <a:endParaRPr lang="en-US" dirty="0"/>
          </a:p>
        </p:txBody>
      </p:sp>
      <p:sp>
        <p:nvSpPr>
          <p:cNvPr id="6" name="Footer Placeholder 5">
            <a:extLst>
              <a:ext uri="{FF2B5EF4-FFF2-40B4-BE49-F238E27FC236}">
                <a16:creationId xmlns:a16="http://schemas.microsoft.com/office/drawing/2014/main" id="{3C49CC28-B245-47E1-9049-F1C5457202CF}"/>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637476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67DB-3D67-417F-A59C-EAD80EEA29E5}"/>
              </a:ext>
            </a:extLst>
          </p:cNvPr>
          <p:cNvSpPr>
            <a:spLocks noGrp="1"/>
          </p:cNvSpPr>
          <p:nvPr>
            <p:ph type="title"/>
          </p:nvPr>
        </p:nvSpPr>
        <p:spPr/>
        <p:txBody>
          <a:bodyPr/>
          <a:lstStyle/>
          <a:p>
            <a:pPr algn="ctr">
              <a:lnSpc>
                <a:spcPct val="150000"/>
              </a:lnSpc>
            </a:pPr>
            <a:r>
              <a:rPr lang="lt-LT" dirty="0"/>
              <a:t>Veninio kraujo paėmimo sistemos</a:t>
            </a:r>
          </a:p>
        </p:txBody>
      </p:sp>
      <p:sp>
        <p:nvSpPr>
          <p:cNvPr id="3" name="Content Placeholder 2">
            <a:extLst>
              <a:ext uri="{FF2B5EF4-FFF2-40B4-BE49-F238E27FC236}">
                <a16:creationId xmlns:a16="http://schemas.microsoft.com/office/drawing/2014/main" id="{8F719E77-30FF-44CE-ADBC-37C21A57D603}"/>
              </a:ext>
            </a:extLst>
          </p:cNvPr>
          <p:cNvSpPr>
            <a:spLocks noGrp="1"/>
          </p:cNvSpPr>
          <p:nvPr>
            <p:ph idx="1"/>
          </p:nvPr>
        </p:nvSpPr>
        <p:spPr/>
        <p:txBody>
          <a:bodyPr/>
          <a:lstStyle/>
          <a:p>
            <a:r>
              <a:rPr lang="lt-LT" i="1" dirty="0">
                <a:solidFill>
                  <a:schemeClr val="accent4">
                    <a:lumMod val="75000"/>
                  </a:schemeClr>
                </a:solidFill>
              </a:rPr>
              <a:t>Viso – 65 pozicijos.</a:t>
            </a:r>
          </a:p>
          <a:p>
            <a:r>
              <a:rPr lang="lt-LT" i="1" dirty="0">
                <a:solidFill>
                  <a:schemeClr val="accent4">
                    <a:lumMod val="75000"/>
                  </a:schemeClr>
                </a:solidFill>
              </a:rPr>
              <a:t>Perkančios organizacijos renkasi perkamus objektus iš įsakyme nurodyto baigtinio prekių sąrašo.</a:t>
            </a:r>
          </a:p>
          <a:p>
            <a:r>
              <a:rPr lang="lt-LT" i="1" dirty="0">
                <a:solidFill>
                  <a:schemeClr val="accent4">
                    <a:lumMod val="75000"/>
                  </a:schemeClr>
                </a:solidFill>
              </a:rPr>
              <a:t>Vakuuminiai mėgintuvėliai (įvairių dydžių).</a:t>
            </a:r>
          </a:p>
          <a:p>
            <a:r>
              <a:rPr lang="es-ES" i="1" dirty="0">
                <a:solidFill>
                  <a:schemeClr val="accent4">
                    <a:lumMod val="75000"/>
                  </a:schemeClr>
                </a:solidFill>
              </a:rPr>
              <a:t>Kraujo paėmimo adata </a:t>
            </a:r>
            <a:r>
              <a:rPr lang="lt-LT" i="1" dirty="0">
                <a:solidFill>
                  <a:schemeClr val="accent4">
                    <a:lumMod val="75000"/>
                  </a:schemeClr>
                </a:solidFill>
              </a:rPr>
              <a:t>(veninio kraujo įvairių dydžių).</a:t>
            </a:r>
          </a:p>
          <a:p>
            <a:r>
              <a:rPr lang="lt-LT" i="1" dirty="0">
                <a:solidFill>
                  <a:schemeClr val="accent4">
                    <a:lumMod val="75000"/>
                  </a:schemeClr>
                </a:solidFill>
              </a:rPr>
              <a:t>Saugus ,,peteliškės“ rinkinys su adatos užraktu smulkių venų punkcijai su </a:t>
            </a:r>
            <a:r>
              <a:rPr lang="lt-LT" i="1" dirty="0" err="1">
                <a:solidFill>
                  <a:schemeClr val="accent4">
                    <a:lumMod val="75000"/>
                  </a:schemeClr>
                </a:solidFill>
              </a:rPr>
              <a:t>Luer</a:t>
            </a:r>
            <a:r>
              <a:rPr lang="lt-LT" i="1" dirty="0">
                <a:solidFill>
                  <a:schemeClr val="accent4">
                    <a:lumMod val="75000"/>
                  </a:schemeClr>
                </a:solidFill>
              </a:rPr>
              <a:t> adapteriu (įvairių komplektacijų).</a:t>
            </a:r>
          </a:p>
          <a:p>
            <a:r>
              <a:rPr lang="lt-LT" i="1" dirty="0">
                <a:solidFill>
                  <a:schemeClr val="accent4">
                    <a:lumMod val="75000"/>
                  </a:schemeClr>
                </a:solidFill>
              </a:rPr>
              <a:t>LUER arba lygiavertis adapteris.</a:t>
            </a:r>
          </a:p>
          <a:p>
            <a:endParaRPr lang="lt-LT" i="1" dirty="0">
              <a:solidFill>
                <a:schemeClr val="accent4">
                  <a:lumMod val="75000"/>
                </a:schemeClr>
              </a:solidFill>
            </a:endParaRPr>
          </a:p>
          <a:p>
            <a:endParaRPr lang="lt-LT" i="1" dirty="0">
              <a:solidFill>
                <a:schemeClr val="accent4">
                  <a:lumMod val="75000"/>
                </a:schemeClr>
              </a:solidFill>
            </a:endParaRPr>
          </a:p>
          <a:p>
            <a:pPr algn="ctr"/>
            <a:endParaRPr lang="lt-LT" i="1" dirty="0">
              <a:solidFill>
                <a:schemeClr val="accent4">
                  <a:lumMod val="75000"/>
                </a:schemeClr>
              </a:solidFill>
            </a:endParaRPr>
          </a:p>
        </p:txBody>
      </p:sp>
      <p:sp>
        <p:nvSpPr>
          <p:cNvPr id="4" name="Slide Number Placeholder 3">
            <a:extLst>
              <a:ext uri="{FF2B5EF4-FFF2-40B4-BE49-F238E27FC236}">
                <a16:creationId xmlns:a16="http://schemas.microsoft.com/office/drawing/2014/main" id="{E5C58577-D9B2-4ABB-ABC1-B50B84C947F6}"/>
              </a:ext>
            </a:extLst>
          </p:cNvPr>
          <p:cNvSpPr>
            <a:spLocks noGrp="1"/>
          </p:cNvSpPr>
          <p:nvPr>
            <p:ph type="sldNum" sz="quarter" idx="12"/>
          </p:nvPr>
        </p:nvSpPr>
        <p:spPr/>
        <p:txBody>
          <a:bodyPr/>
          <a:lstStyle/>
          <a:p>
            <a:fld id="{9CD8D479-8942-46E8-A226-A4E01F7A105C}" type="slidenum">
              <a:rPr lang="lt-LT" smtClean="0"/>
              <a:t>4</a:t>
            </a:fld>
            <a:endParaRPr lang="lt-LT"/>
          </a:p>
        </p:txBody>
      </p:sp>
      <p:sp>
        <p:nvSpPr>
          <p:cNvPr id="5" name="Date Placeholder 4">
            <a:extLst>
              <a:ext uri="{FF2B5EF4-FFF2-40B4-BE49-F238E27FC236}">
                <a16:creationId xmlns:a16="http://schemas.microsoft.com/office/drawing/2014/main" id="{7D591ECA-DB98-4AFB-9894-A78B76337629}"/>
              </a:ext>
            </a:extLst>
          </p:cNvPr>
          <p:cNvSpPr>
            <a:spLocks noGrp="1"/>
          </p:cNvSpPr>
          <p:nvPr>
            <p:ph type="dt" sz="half" idx="10"/>
          </p:nvPr>
        </p:nvSpPr>
        <p:spPr/>
        <p:txBody>
          <a:bodyPr/>
          <a:lstStyle/>
          <a:p>
            <a:fld id="{6DD1B487-36FD-4CED-B07A-1A81FC6540B1}" type="datetime1">
              <a:rPr lang="en-US" smtClean="0"/>
              <a:pPr/>
              <a:t>12/14/2021</a:t>
            </a:fld>
            <a:endParaRPr lang="en-US" dirty="0"/>
          </a:p>
        </p:txBody>
      </p:sp>
      <p:sp>
        <p:nvSpPr>
          <p:cNvPr id="6" name="Footer Placeholder 5">
            <a:extLst>
              <a:ext uri="{FF2B5EF4-FFF2-40B4-BE49-F238E27FC236}">
                <a16:creationId xmlns:a16="http://schemas.microsoft.com/office/drawing/2014/main" id="{F52B8C27-5985-4BD6-8BFA-E3017A5B21ED}"/>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66702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22C9-C1E3-424B-B22D-D1A18A261537}"/>
              </a:ext>
            </a:extLst>
          </p:cNvPr>
          <p:cNvSpPr>
            <a:spLocks noGrp="1"/>
          </p:cNvSpPr>
          <p:nvPr>
            <p:ph type="title"/>
          </p:nvPr>
        </p:nvSpPr>
        <p:spPr/>
        <p:txBody>
          <a:bodyPr/>
          <a:lstStyle/>
          <a:p>
            <a:pPr algn="ctr"/>
            <a:r>
              <a:rPr lang="lt-LT" sz="3600" dirty="0"/>
              <a:t>Kraujo paėmimo sistemos</a:t>
            </a:r>
            <a:endParaRPr lang="en-US" dirty="0"/>
          </a:p>
        </p:txBody>
      </p:sp>
      <p:sp>
        <p:nvSpPr>
          <p:cNvPr id="3" name="Content Placeholder 2">
            <a:extLst>
              <a:ext uri="{FF2B5EF4-FFF2-40B4-BE49-F238E27FC236}">
                <a16:creationId xmlns:a16="http://schemas.microsoft.com/office/drawing/2014/main" id="{3A33F7D5-5D95-40BC-B05A-42574C88C99F}"/>
              </a:ext>
            </a:extLst>
          </p:cNvPr>
          <p:cNvSpPr>
            <a:spLocks noGrp="1"/>
          </p:cNvSpPr>
          <p:nvPr>
            <p:ph idx="1"/>
          </p:nvPr>
        </p:nvSpPr>
        <p:spPr>
          <a:xfrm>
            <a:off x="1410027" y="1209964"/>
            <a:ext cx="9371948" cy="4976719"/>
          </a:xfrm>
        </p:spPr>
        <p:txBody>
          <a:bodyPr>
            <a:normAutofit lnSpcReduction="10000"/>
          </a:bodyPr>
          <a:lstStyle/>
          <a:p>
            <a:endParaRPr lang="lt-LT" dirty="0"/>
          </a:p>
          <a:p>
            <a:endParaRPr lang="lt-LT" dirty="0"/>
          </a:p>
          <a:p>
            <a:pPr>
              <a:buFont typeface="Wingdings" panose="05000000000000000000" pitchFamily="2" charset="2"/>
              <a:buChar char="ü"/>
            </a:pPr>
            <a:r>
              <a:rPr lang="lt-LT" dirty="0"/>
              <a:t> LR Aplinkos ministro įsakymu Nr. D1-508 patvirtintame produktų sąraše kraujo paėmimo sistemų nėra </a:t>
            </a:r>
          </a:p>
          <a:p>
            <a:pPr>
              <a:buFont typeface="Wingdings" panose="05000000000000000000" pitchFamily="2" charset="2"/>
              <a:buChar char="ü"/>
            </a:pPr>
            <a:r>
              <a:rPr lang="lt-LT" dirty="0">
                <a:solidFill>
                  <a:srgbClr val="000000"/>
                </a:solidFill>
                <a:latin typeface="Times New Roman" panose="02020603050405020304" pitchFamily="18" charset="0"/>
              </a:rPr>
              <a:t> Todėl p</a:t>
            </a:r>
            <a:r>
              <a:rPr lang="lt-LT" b="0" i="0" dirty="0">
                <a:solidFill>
                  <a:srgbClr val="000000"/>
                </a:solidFill>
                <a:effectLst/>
              </a:rPr>
              <a:t>irkimo vykdytojas </a:t>
            </a:r>
            <a:r>
              <a:rPr lang="lt-LT" b="1" i="0" dirty="0">
                <a:solidFill>
                  <a:srgbClr val="000000"/>
                </a:solidFill>
                <a:effectLst/>
              </a:rPr>
              <a:t>savarankiškai nustatys </a:t>
            </a:r>
            <a:r>
              <a:rPr lang="lt-LT" b="0" i="0" dirty="0">
                <a:solidFill>
                  <a:srgbClr val="000000"/>
                </a:solidFill>
                <a:effectLst/>
              </a:rPr>
              <a:t>aplinkos apsaugos kriterijus, kurie yra susiję su pirkimo objektu:</a:t>
            </a:r>
          </a:p>
          <a:p>
            <a:pPr>
              <a:buFont typeface="Wingdings" panose="05000000000000000000" pitchFamily="2" charset="2"/>
              <a:buChar char="ü"/>
            </a:pPr>
            <a:r>
              <a:rPr lang="lt-LT" sz="1800" b="0" i="0" dirty="0">
                <a:solidFill>
                  <a:srgbClr val="000000"/>
                </a:solidFill>
                <a:effectLst/>
                <a:latin typeface="Times New Roman" panose="02020603050405020304" pitchFamily="18" charset="0"/>
              </a:rPr>
              <a:t> prekei pagaminti ir (ar) tiekti, paslaugai teikti ar darbams atlikti sunaudojama mažiau gamtos išteklių ir (ar) sudėtyje yra pakartotinai panaudotų ir (ar) perdirbtų medžiagų;</a:t>
            </a:r>
          </a:p>
          <a:p>
            <a:pPr>
              <a:buFont typeface="Wingdings" panose="05000000000000000000" pitchFamily="2" charset="2"/>
              <a:buChar char="ü"/>
            </a:pPr>
            <a:r>
              <a:rPr lang="lt-LT" sz="1800" b="0" i="0" dirty="0">
                <a:solidFill>
                  <a:srgbClr val="000000"/>
                </a:solidFill>
                <a:effectLst/>
                <a:latin typeface="Times New Roman" panose="02020603050405020304" pitchFamily="18" charset="0"/>
              </a:rPr>
              <a:t>prekei pagaminti, tiekti ir (ar) naudoti, paslaugai teikti ar darbams atlikti sunaudojama mažiau elektros energijos ir (ar) naudojami atsinaujinantys, ekologiški energijos ištekliai;</a:t>
            </a:r>
          </a:p>
          <a:p>
            <a:pPr>
              <a:buFont typeface="Wingdings" panose="05000000000000000000" pitchFamily="2" charset="2"/>
              <a:buChar char="ü"/>
            </a:pPr>
            <a:r>
              <a:rPr lang="lt-LT" sz="1800" b="0" i="0" dirty="0">
                <a:solidFill>
                  <a:srgbClr val="000000"/>
                </a:solidFill>
                <a:effectLst/>
                <a:latin typeface="Times New Roman" panose="02020603050405020304" pitchFamily="18" charset="0"/>
              </a:rPr>
              <a:t>prekei pagaminti, paslaugai teikti ar darbams atlikti naudojama mažiau ar visai nenaudojama pavojingųjų cheminių medžiagų, neteršiama aplinka ir nekeliamas pavojus sveikatai;</a:t>
            </a:r>
          </a:p>
          <a:p>
            <a:pPr>
              <a:buFont typeface="Wingdings" panose="05000000000000000000" pitchFamily="2" charset="2"/>
              <a:buChar char="ü"/>
            </a:pPr>
            <a:r>
              <a:rPr lang="lt-LT" sz="1800" b="0" i="0" dirty="0">
                <a:solidFill>
                  <a:srgbClr val="000000"/>
                </a:solidFill>
                <a:effectLst/>
                <a:latin typeface="Times New Roman" panose="02020603050405020304" pitchFamily="18" charset="0"/>
              </a:rPr>
              <a:t>prekė yra tvirta, ilgaamžė, funkcionali, ji ar jos sudedamosios dalys tinkamos naudoti daug kartų ir (ar) lengvai pataisomos ir (ar) pakeičiamos;</a:t>
            </a:r>
          </a:p>
          <a:p>
            <a:pPr>
              <a:buFont typeface="Wingdings" panose="05000000000000000000" pitchFamily="2" charset="2"/>
              <a:buChar char="ü"/>
            </a:pPr>
            <a:r>
              <a:rPr lang="lt-LT" sz="1800" b="0" i="0" dirty="0">
                <a:solidFill>
                  <a:srgbClr val="000000"/>
                </a:solidFill>
                <a:effectLst/>
                <a:latin typeface="Times New Roman" panose="02020603050405020304" pitchFamily="18" charset="0"/>
              </a:rPr>
              <a:t>prekė, virtusi atliekomis, yra tinkama paruošti pakartotiniam naudojimui ar perdirbimui.</a:t>
            </a:r>
          </a:p>
          <a:p>
            <a:pPr>
              <a:buFont typeface="Wingdings" panose="05000000000000000000" pitchFamily="2" charset="2"/>
              <a:buChar char="ü"/>
            </a:pPr>
            <a:endParaRPr lang="lt-LT" dirty="0"/>
          </a:p>
        </p:txBody>
      </p:sp>
      <p:sp>
        <p:nvSpPr>
          <p:cNvPr id="4" name="Slide Number Placeholder 3">
            <a:extLst>
              <a:ext uri="{FF2B5EF4-FFF2-40B4-BE49-F238E27FC236}">
                <a16:creationId xmlns:a16="http://schemas.microsoft.com/office/drawing/2014/main" id="{52E660B5-FD1B-4658-963D-3E605EC256D4}"/>
              </a:ext>
            </a:extLst>
          </p:cNvPr>
          <p:cNvSpPr>
            <a:spLocks noGrp="1"/>
          </p:cNvSpPr>
          <p:nvPr>
            <p:ph type="sldNum" sz="quarter" idx="12"/>
          </p:nvPr>
        </p:nvSpPr>
        <p:spPr/>
        <p:txBody>
          <a:bodyPr/>
          <a:lstStyle/>
          <a:p>
            <a:fld id="{9CD8D479-8942-46E8-A226-A4E01F7A105C}" type="slidenum">
              <a:rPr lang="en-US" smtClean="0"/>
              <a:t>5</a:t>
            </a:fld>
            <a:endParaRPr lang="en-US"/>
          </a:p>
        </p:txBody>
      </p:sp>
      <p:sp>
        <p:nvSpPr>
          <p:cNvPr id="5" name="Date Placeholder 4">
            <a:extLst>
              <a:ext uri="{FF2B5EF4-FFF2-40B4-BE49-F238E27FC236}">
                <a16:creationId xmlns:a16="http://schemas.microsoft.com/office/drawing/2014/main" id="{268126CB-8D84-429F-9A96-DCCE330583DD}"/>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C11BB09F-6AEE-4A02-965C-4FE04B236221}"/>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318557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69F5-1EEC-487C-80C4-2CF3CE58B661}"/>
              </a:ext>
            </a:extLst>
          </p:cNvPr>
          <p:cNvSpPr>
            <a:spLocks noGrp="1"/>
          </p:cNvSpPr>
          <p:nvPr>
            <p:ph type="title"/>
          </p:nvPr>
        </p:nvSpPr>
        <p:spPr/>
        <p:txBody>
          <a:bodyPr/>
          <a:lstStyle/>
          <a:p>
            <a:pPr algn="ctr"/>
            <a:r>
              <a:rPr lang="lt-LT" dirty="0"/>
              <a:t>Medicininiai testai (DPS) – 2022 m. I ketv. „žaliaisiais“ reikalavimais papildomas modulis</a:t>
            </a:r>
            <a:endParaRPr lang="en-US" dirty="0"/>
          </a:p>
        </p:txBody>
      </p:sp>
      <p:sp>
        <p:nvSpPr>
          <p:cNvPr id="3" name="Content Placeholder 2">
            <a:extLst>
              <a:ext uri="{FF2B5EF4-FFF2-40B4-BE49-F238E27FC236}">
                <a16:creationId xmlns:a16="http://schemas.microsoft.com/office/drawing/2014/main" id="{25738705-A750-4C21-9916-995818E3533B}"/>
              </a:ext>
            </a:extLst>
          </p:cNvPr>
          <p:cNvSpPr>
            <a:spLocks noGrp="1"/>
          </p:cNvSpPr>
          <p:nvPr>
            <p:ph idx="1"/>
          </p:nvPr>
        </p:nvSpPr>
        <p:spPr/>
        <p:txBody>
          <a:bodyPr/>
          <a:lstStyle/>
          <a:p>
            <a:pPr marL="0" indent="0">
              <a:buNone/>
            </a:pPr>
            <a:endParaRPr lang="lt-LT" dirty="0"/>
          </a:p>
          <a:p>
            <a:pPr marL="0" indent="0">
              <a:buNone/>
            </a:pPr>
            <a:endParaRPr lang="lt-LT" dirty="0"/>
          </a:p>
          <a:p>
            <a:pPr marL="457200" indent="-457200">
              <a:buAutoNum type="arabicPeriod"/>
            </a:pPr>
            <a:r>
              <a:rPr lang="lt-LT" dirty="0"/>
              <a:t>Reikalavimai pakuotei (pagaminta iš perdirbamų medžiagų arba tinkama pakartotinai naudoti, perdirbti ar kitaip naudoti). </a:t>
            </a:r>
          </a:p>
          <a:p>
            <a:pPr marL="0" indent="0">
              <a:buNone/>
            </a:pPr>
            <a:r>
              <a:rPr lang="lt-LT" i="1" dirty="0"/>
              <a:t>Atitiktį reikalavimams įrodantys dokumentai: </a:t>
            </a:r>
            <a:r>
              <a:rPr lang="lt-LT" dirty="0"/>
              <a:t>gamintojo ir (ar) importuotojo raštiškas patvirtinimas apie pakuotės atitiktį arba kiti lygiaverčiai įrodymai; (pvz. pateikti pakuotės atvaizdavimą/nuotrauką, kuriame tarptautinis žymėjimas ekologinis ženklas (perdirbtai arba tinkamai pakartotinai naudoti, perdirbti pakuotei).</a:t>
            </a:r>
            <a:endParaRPr lang="en-US" dirty="0"/>
          </a:p>
        </p:txBody>
      </p:sp>
      <p:sp>
        <p:nvSpPr>
          <p:cNvPr id="4" name="Slide Number Placeholder 3">
            <a:extLst>
              <a:ext uri="{FF2B5EF4-FFF2-40B4-BE49-F238E27FC236}">
                <a16:creationId xmlns:a16="http://schemas.microsoft.com/office/drawing/2014/main" id="{DA8A5EF4-1DF7-4753-950C-B158384B1C43}"/>
              </a:ext>
            </a:extLst>
          </p:cNvPr>
          <p:cNvSpPr>
            <a:spLocks noGrp="1"/>
          </p:cNvSpPr>
          <p:nvPr>
            <p:ph type="sldNum" sz="quarter" idx="12"/>
          </p:nvPr>
        </p:nvSpPr>
        <p:spPr/>
        <p:txBody>
          <a:bodyPr/>
          <a:lstStyle/>
          <a:p>
            <a:fld id="{9CD8D479-8942-46E8-A226-A4E01F7A105C}" type="slidenum">
              <a:rPr lang="en-US" smtClean="0"/>
              <a:t>6</a:t>
            </a:fld>
            <a:endParaRPr lang="en-US"/>
          </a:p>
        </p:txBody>
      </p:sp>
      <p:sp>
        <p:nvSpPr>
          <p:cNvPr id="5" name="Date Placeholder 4">
            <a:extLst>
              <a:ext uri="{FF2B5EF4-FFF2-40B4-BE49-F238E27FC236}">
                <a16:creationId xmlns:a16="http://schemas.microsoft.com/office/drawing/2014/main" id="{7484B2DC-C807-447B-8492-0565FC6CB31D}"/>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81F0CA34-BDF1-4EF8-BE4C-1F439838367A}"/>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28480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DBAF-529D-4DA6-9A24-9CAD7A0054B8}"/>
              </a:ext>
            </a:extLst>
          </p:cNvPr>
          <p:cNvSpPr>
            <a:spLocks noGrp="1"/>
          </p:cNvSpPr>
          <p:nvPr>
            <p:ph type="title"/>
          </p:nvPr>
        </p:nvSpPr>
        <p:spPr/>
        <p:txBody>
          <a:bodyPr/>
          <a:lstStyle/>
          <a:p>
            <a:pPr algn="ctr"/>
            <a:r>
              <a:rPr lang="lt-LT" dirty="0"/>
              <a:t>Medicininiai testai (DPS) – 2022 m. I ketv. „žaliaisiais“ reikalavimais papildomas modulis</a:t>
            </a:r>
            <a:endParaRPr lang="en-US" dirty="0"/>
          </a:p>
        </p:txBody>
      </p:sp>
      <p:sp>
        <p:nvSpPr>
          <p:cNvPr id="3" name="Content Placeholder 2">
            <a:extLst>
              <a:ext uri="{FF2B5EF4-FFF2-40B4-BE49-F238E27FC236}">
                <a16:creationId xmlns:a16="http://schemas.microsoft.com/office/drawing/2014/main" id="{43381A36-9A0E-4F2F-93E5-37661F30216B}"/>
              </a:ext>
            </a:extLst>
          </p:cNvPr>
          <p:cNvSpPr>
            <a:spLocks noGrp="1"/>
          </p:cNvSpPr>
          <p:nvPr>
            <p:ph idx="1"/>
          </p:nvPr>
        </p:nvSpPr>
        <p:spPr>
          <a:xfrm>
            <a:off x="1410026" y="1566001"/>
            <a:ext cx="10153323" cy="4620682"/>
          </a:xfrm>
        </p:spPr>
        <p:txBody>
          <a:bodyPr>
            <a:normAutofit fontScale="92500" lnSpcReduction="10000"/>
          </a:bodyPr>
          <a:lstStyle/>
          <a:p>
            <a:pPr marL="0" indent="0">
              <a:buNone/>
            </a:pPr>
            <a:r>
              <a:rPr lang="lt-LT" dirty="0"/>
              <a:t>2. Pakuotė turi atitikti Lietuvos Respublikos pakuočių ir pakuočių atliekų tvarkymo įstatymo ir Lietuvos Respublikos aplinkos ministro 2002 m. birželio 27 d. įsakymu Nr. 348 „Dėl pakuočių ir pakuočių atliekų tvarkymo taisyklių patvirtinimo“ patvirtintų Pakuočių ir pakuočių atliekų tvarkymo taisyklių reikalavimus (Pakuočių ir pakuočių atliekų tvarkymo taisyklės parengtos įgyvendinant 1994 m. gruodžio 20 d. Europos Parlamento ir Tarybos direktyvą 94/62/EB dėl pakuočių ir pakuočių atliekų).</a:t>
            </a:r>
          </a:p>
          <a:p>
            <a:pPr marL="0" indent="0">
              <a:buNone/>
            </a:pPr>
            <a:r>
              <a:rPr lang="lt-LT" b="1" dirty="0"/>
              <a:t>PASTABA</a:t>
            </a:r>
            <a:r>
              <a:rPr lang="lt-LT" dirty="0"/>
              <a:t>. Prieš keliant reikalavimus medicininių testų pakuotei, tiekėjų bus prašoma patikslinti dėl pakuotės sąvokų ir ar visoms pakuočių rūšims reikalavimas taikomas pagal aktualius teisės aktus:</a:t>
            </a:r>
          </a:p>
          <a:p>
            <a:pPr marL="0" indent="0">
              <a:buNone/>
            </a:pPr>
            <a:r>
              <a:rPr lang="lt-LT" dirty="0"/>
              <a:t>a) prekinė arba pirminė pakuotė,</a:t>
            </a:r>
          </a:p>
          <a:p>
            <a:pPr marL="0" indent="0">
              <a:buNone/>
            </a:pPr>
            <a:r>
              <a:rPr lang="lt-LT" dirty="0"/>
              <a:t>b) grupinė, arba antrinė, pakuotė,</a:t>
            </a:r>
          </a:p>
          <a:p>
            <a:pPr marL="0" indent="0">
              <a:buNone/>
            </a:pPr>
            <a:r>
              <a:rPr lang="lt-LT" dirty="0"/>
              <a:t>c) transporto, arba tretinė, pakuotė;</a:t>
            </a:r>
          </a:p>
          <a:p>
            <a:pPr marL="0" indent="0">
              <a:buNone/>
            </a:pPr>
            <a:r>
              <a:rPr lang="lt-LT" dirty="0"/>
              <a:t>Bus atliekama esamų kataloge produktų tiekėjų apklausa dėl atitikties šiam ar kitiems galimiems aplinkosaugos reikalavimams.</a:t>
            </a:r>
          </a:p>
          <a:p>
            <a:pPr marL="0" indent="0">
              <a:buNone/>
            </a:pPr>
            <a:endParaRPr lang="lt-LT" dirty="0"/>
          </a:p>
          <a:p>
            <a:pPr marL="0" indent="0">
              <a:buNone/>
            </a:pPr>
            <a:endParaRPr lang="lt-LT" dirty="0"/>
          </a:p>
          <a:p>
            <a:pPr marL="0" indent="0">
              <a:buNone/>
            </a:pPr>
            <a:endParaRPr lang="en-US" dirty="0"/>
          </a:p>
        </p:txBody>
      </p:sp>
      <p:sp>
        <p:nvSpPr>
          <p:cNvPr id="4" name="Slide Number Placeholder 3">
            <a:extLst>
              <a:ext uri="{FF2B5EF4-FFF2-40B4-BE49-F238E27FC236}">
                <a16:creationId xmlns:a16="http://schemas.microsoft.com/office/drawing/2014/main" id="{6BC96FC5-082A-4CCC-835A-DD3A5EEF225E}"/>
              </a:ext>
            </a:extLst>
          </p:cNvPr>
          <p:cNvSpPr>
            <a:spLocks noGrp="1"/>
          </p:cNvSpPr>
          <p:nvPr>
            <p:ph type="sldNum" sz="quarter" idx="12"/>
          </p:nvPr>
        </p:nvSpPr>
        <p:spPr/>
        <p:txBody>
          <a:bodyPr/>
          <a:lstStyle/>
          <a:p>
            <a:fld id="{9CD8D479-8942-46E8-A226-A4E01F7A105C}" type="slidenum">
              <a:rPr lang="en-US" smtClean="0"/>
              <a:t>7</a:t>
            </a:fld>
            <a:endParaRPr lang="en-US"/>
          </a:p>
        </p:txBody>
      </p:sp>
      <p:sp>
        <p:nvSpPr>
          <p:cNvPr id="5" name="Date Placeholder 4">
            <a:extLst>
              <a:ext uri="{FF2B5EF4-FFF2-40B4-BE49-F238E27FC236}">
                <a16:creationId xmlns:a16="http://schemas.microsoft.com/office/drawing/2014/main" id="{9D96D3B1-A164-44D1-B6A5-1655E6E140E1}"/>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FF9C974E-0297-4952-AAD0-7526CD0E6881}"/>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132246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CE4-36EC-4452-B973-71991DBEF6A5}"/>
              </a:ext>
            </a:extLst>
          </p:cNvPr>
          <p:cNvSpPr>
            <a:spLocks noGrp="1"/>
          </p:cNvSpPr>
          <p:nvPr>
            <p:ph type="title"/>
          </p:nvPr>
        </p:nvSpPr>
        <p:spPr/>
        <p:txBody>
          <a:bodyPr/>
          <a:lstStyle/>
          <a:p>
            <a:pPr algn="ctr"/>
            <a:r>
              <a:rPr lang="lt-LT" dirty="0"/>
              <a:t>Medicininiai testai (DPS) – 2022 m. I ketv. „žaliaisiais“ reikalavimais papildomas modulis</a:t>
            </a:r>
            <a:endParaRPr lang="en-US" dirty="0"/>
          </a:p>
        </p:txBody>
      </p:sp>
      <p:sp>
        <p:nvSpPr>
          <p:cNvPr id="3" name="Content Placeholder 2">
            <a:extLst>
              <a:ext uri="{FF2B5EF4-FFF2-40B4-BE49-F238E27FC236}">
                <a16:creationId xmlns:a16="http://schemas.microsoft.com/office/drawing/2014/main" id="{5367A0B6-28F9-4287-A369-6939D9C7CAF7}"/>
              </a:ext>
            </a:extLst>
          </p:cNvPr>
          <p:cNvSpPr>
            <a:spLocks noGrp="1"/>
          </p:cNvSpPr>
          <p:nvPr>
            <p:ph idx="1"/>
          </p:nvPr>
        </p:nvSpPr>
        <p:spPr/>
        <p:txBody>
          <a:bodyPr/>
          <a:lstStyle/>
          <a:p>
            <a:pPr marL="0" indent="0">
              <a:buNone/>
            </a:pPr>
            <a:endParaRPr lang="lt-LT" dirty="0"/>
          </a:p>
          <a:p>
            <a:pPr marL="0" indent="0">
              <a:buNone/>
            </a:pPr>
            <a:endParaRPr lang="lt-LT" dirty="0"/>
          </a:p>
          <a:p>
            <a:pPr marL="0" indent="0">
              <a:buNone/>
            </a:pPr>
            <a:r>
              <a:rPr lang="lt-LT" dirty="0"/>
              <a:t>2. Tiekėjas neturi galiojančių nuobaudų už aplinkosaugos, pakuočių tvarkymo ar kt. pažeidimus. </a:t>
            </a:r>
          </a:p>
          <a:p>
            <a:pPr marL="0" indent="0">
              <a:buNone/>
            </a:pPr>
            <a:r>
              <a:rPr lang="lt-LT" i="1" dirty="0"/>
              <a:t>Atitiktį reikalavimams įrodantys dokumentai: tiekėjo deklaracija.      </a:t>
            </a:r>
            <a:r>
              <a:rPr lang="lt-LT" dirty="0"/>
              <a:t>   </a:t>
            </a:r>
          </a:p>
          <a:p>
            <a:pPr marL="0" indent="0">
              <a:buNone/>
            </a:pPr>
            <a:r>
              <a:rPr lang="lt-LT" dirty="0"/>
              <a:t>3. Prekės turi atitikti AM 2011-06-28 įsakymo Nr. D1-508 tvarkos aprašo 4.4 p. nustatytus aplinkos apsaugos kriterijus, kurie yra susiję su pirkimo objektu, taikant bent vieną iš aplinkosauginių principų viename, keliuose ar visuose produkto gyvavimo ciklo etapuose.</a:t>
            </a:r>
            <a:endParaRPr lang="en-US" dirty="0"/>
          </a:p>
        </p:txBody>
      </p:sp>
      <p:sp>
        <p:nvSpPr>
          <p:cNvPr id="4" name="Slide Number Placeholder 3">
            <a:extLst>
              <a:ext uri="{FF2B5EF4-FFF2-40B4-BE49-F238E27FC236}">
                <a16:creationId xmlns:a16="http://schemas.microsoft.com/office/drawing/2014/main" id="{0CAF5F8C-5119-4795-8060-9F7AB952CEE5}"/>
              </a:ext>
            </a:extLst>
          </p:cNvPr>
          <p:cNvSpPr>
            <a:spLocks noGrp="1"/>
          </p:cNvSpPr>
          <p:nvPr>
            <p:ph type="sldNum" sz="quarter" idx="12"/>
          </p:nvPr>
        </p:nvSpPr>
        <p:spPr/>
        <p:txBody>
          <a:bodyPr/>
          <a:lstStyle/>
          <a:p>
            <a:fld id="{9CD8D479-8942-46E8-A226-A4E01F7A105C}" type="slidenum">
              <a:rPr lang="en-US" smtClean="0"/>
              <a:t>8</a:t>
            </a:fld>
            <a:endParaRPr lang="en-US"/>
          </a:p>
        </p:txBody>
      </p:sp>
      <p:sp>
        <p:nvSpPr>
          <p:cNvPr id="5" name="Date Placeholder 4">
            <a:extLst>
              <a:ext uri="{FF2B5EF4-FFF2-40B4-BE49-F238E27FC236}">
                <a16:creationId xmlns:a16="http://schemas.microsoft.com/office/drawing/2014/main" id="{B37F0236-879B-4FAC-986A-D3AAD601AADE}"/>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5386A4F1-84DC-4573-9F4E-265E5DAF1E84}"/>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579972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B8846-22C2-4049-80FA-1724AC99C4E3}"/>
              </a:ext>
            </a:extLst>
          </p:cNvPr>
          <p:cNvSpPr>
            <a:spLocks noGrp="1"/>
          </p:cNvSpPr>
          <p:nvPr>
            <p:ph type="title"/>
          </p:nvPr>
        </p:nvSpPr>
        <p:spPr>
          <a:xfrm>
            <a:off x="1410026" y="276086"/>
            <a:ext cx="9371949" cy="1622455"/>
          </a:xfrm>
        </p:spPr>
        <p:txBody>
          <a:bodyPr>
            <a:normAutofit/>
          </a:bodyPr>
          <a:lstStyle/>
          <a:p>
            <a:pPr algn="ctr"/>
            <a:r>
              <a:rPr lang="lt-LT" dirty="0"/>
              <a:t>Medicininiai prietaisai   </a:t>
            </a:r>
            <a:br>
              <a:rPr lang="lt-LT" dirty="0"/>
            </a:br>
            <a:r>
              <a:rPr lang="lt-LT" dirty="0"/>
              <a:t>2022 m. I ketv. atnaujinamas modulis </a:t>
            </a:r>
            <a:br>
              <a:rPr lang="lt-LT" dirty="0"/>
            </a:br>
            <a:endParaRPr lang="en-US" sz="1300" b="1" dirty="0">
              <a:solidFill>
                <a:schemeClr val="accent5">
                  <a:lumMod val="75000"/>
                </a:schemeClr>
              </a:solidFill>
            </a:endParaRPr>
          </a:p>
        </p:txBody>
      </p:sp>
      <p:sp>
        <p:nvSpPr>
          <p:cNvPr id="3" name="Content Placeholder 2">
            <a:extLst>
              <a:ext uri="{FF2B5EF4-FFF2-40B4-BE49-F238E27FC236}">
                <a16:creationId xmlns:a16="http://schemas.microsoft.com/office/drawing/2014/main" id="{DB4CCA5F-0852-4097-A5EB-F2341420E884}"/>
              </a:ext>
            </a:extLst>
          </p:cNvPr>
          <p:cNvSpPr>
            <a:spLocks noGrp="1"/>
          </p:cNvSpPr>
          <p:nvPr>
            <p:ph idx="1"/>
          </p:nvPr>
        </p:nvSpPr>
        <p:spPr>
          <a:xfrm>
            <a:off x="1410027" y="2161309"/>
            <a:ext cx="9371948" cy="4025374"/>
          </a:xfrm>
        </p:spPr>
        <p:txBody>
          <a:bodyPr>
            <a:normAutofit/>
          </a:bodyPr>
          <a:lstStyle/>
          <a:p>
            <a:pPr marL="0" indent="0">
              <a:buNone/>
            </a:pPr>
            <a:r>
              <a:rPr lang="lt-LT" dirty="0"/>
              <a:t>Modulio prekės:</a:t>
            </a:r>
          </a:p>
          <a:p>
            <a:pPr marL="0" indent="0">
              <a:lnSpc>
                <a:spcPct val="120000"/>
              </a:lnSpc>
              <a:buNone/>
            </a:pPr>
            <a:r>
              <a:rPr lang="lt-LT" i="1" dirty="0">
                <a:solidFill>
                  <a:schemeClr val="accent4">
                    <a:lumMod val="75000"/>
                  </a:schemeClr>
                </a:solidFill>
              </a:rPr>
              <a:t>Biologinis aortos šaknies protezas, Tracheo-ezofaginiai kalbamieji protezai ir jų priedai, Hidraulinės sistemos šlapimo nelaikymui gydyti, Dirbtinis šlaplės sfinkteris, Dirbtinis biologinis perikardinis širdies vožtuvo protezas, ECMO, Mechaninė kraujotakos palaikymo sistema, Uždaro kraujo apytakos tipo dirbtinės kraujotakos sistema, Elektroninis kalbos aparatas ir kt.</a:t>
            </a:r>
            <a:endParaRPr lang="lt-LT" dirty="0"/>
          </a:p>
          <a:p>
            <a:pPr marL="0" indent="0">
              <a:buNone/>
            </a:pPr>
            <a:r>
              <a:rPr lang="lt-LT" sz="2800" dirty="0"/>
              <a:t>AM įsakyme Nr. D1-508 nurodyti Medicinos </a:t>
            </a:r>
            <a:r>
              <a:rPr lang="lt-LT" sz="2800" b="1" u="sng" dirty="0"/>
              <a:t>elektros</a:t>
            </a:r>
            <a:r>
              <a:rPr lang="lt-LT" sz="2800" dirty="0"/>
              <a:t> ir </a:t>
            </a:r>
            <a:r>
              <a:rPr lang="lt-LT" sz="2800" b="1" u="sng" dirty="0"/>
              <a:t>elektroninei</a:t>
            </a:r>
            <a:r>
              <a:rPr lang="lt-LT" sz="2800" dirty="0"/>
              <a:t> įrangai taikomi reikalavimai (jei taikoma).</a:t>
            </a:r>
          </a:p>
          <a:p>
            <a:pPr marL="0" indent="0">
              <a:buNone/>
            </a:pPr>
            <a:endParaRPr lang="en-US" dirty="0"/>
          </a:p>
        </p:txBody>
      </p:sp>
      <p:sp>
        <p:nvSpPr>
          <p:cNvPr id="4" name="Slide Number Placeholder 3">
            <a:extLst>
              <a:ext uri="{FF2B5EF4-FFF2-40B4-BE49-F238E27FC236}">
                <a16:creationId xmlns:a16="http://schemas.microsoft.com/office/drawing/2014/main" id="{B810F152-AFDE-4B61-965F-A5E9FDA39C90}"/>
              </a:ext>
            </a:extLst>
          </p:cNvPr>
          <p:cNvSpPr>
            <a:spLocks noGrp="1"/>
          </p:cNvSpPr>
          <p:nvPr>
            <p:ph type="sldNum" sz="quarter" idx="12"/>
          </p:nvPr>
        </p:nvSpPr>
        <p:spPr/>
        <p:txBody>
          <a:bodyPr/>
          <a:lstStyle/>
          <a:p>
            <a:fld id="{9CD8D479-8942-46E8-A226-A4E01F7A105C}" type="slidenum">
              <a:rPr lang="en-US" smtClean="0"/>
              <a:t>9</a:t>
            </a:fld>
            <a:endParaRPr lang="en-US"/>
          </a:p>
        </p:txBody>
      </p:sp>
      <p:sp>
        <p:nvSpPr>
          <p:cNvPr id="5" name="Date Placeholder 4">
            <a:extLst>
              <a:ext uri="{FF2B5EF4-FFF2-40B4-BE49-F238E27FC236}">
                <a16:creationId xmlns:a16="http://schemas.microsoft.com/office/drawing/2014/main" id="{4E488831-DB25-4F19-BD41-BE0F8A746C0B}"/>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709B64DB-473B-4FF8-965D-1BB8B9A3D200}"/>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28126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1592</TotalTime>
  <Words>1032</Words>
  <Application>Microsoft Office PowerPoint</Application>
  <PresentationFormat>Widescreen</PresentationFormat>
  <Paragraphs>119</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Corbel</vt:lpstr>
      <vt:lpstr>Times New Roman</vt:lpstr>
      <vt:lpstr>Wingdings</vt:lpstr>
      <vt:lpstr>Ecology 16x9</vt:lpstr>
      <vt:lpstr>Sveikatos srities pirkimų skyrius</vt:lpstr>
      <vt:lpstr>Kraujo paėmimo sistemos – 2022 m. I ketvirtis </vt:lpstr>
      <vt:lpstr>Kapiliarinio kraujo paėmimo sistemos</vt:lpstr>
      <vt:lpstr>Veninio kraujo paėmimo sistemos</vt:lpstr>
      <vt:lpstr>Kraujo paėmimo sistemos</vt:lpstr>
      <vt:lpstr>Medicininiai testai (DPS) – 2022 m. I ketv. „žaliaisiais“ reikalavimais papildomas modulis</vt:lpstr>
      <vt:lpstr>Medicininiai testai (DPS) – 2022 m. I ketv. „žaliaisiais“ reikalavimais papildomas modulis</vt:lpstr>
      <vt:lpstr>Medicininiai testai (DPS) – 2022 m. I ketv. „žaliaisiais“ reikalavimais papildomas modulis</vt:lpstr>
      <vt:lpstr>Medicininiai prietaisai    2022 m. I ketv. atnaujinamas modulis  </vt:lpstr>
      <vt:lpstr>Medicininiai prietaisai   2022 m. I ketv. atnaujinamas modulis</vt:lpstr>
      <vt:lpstr>2022 m. II – IV ketv. kuriami nauji moduliai, atnaujinami moduliai ir „žalinami“ moduliai </vt:lpstr>
      <vt:lpstr>Klausimai, atsakymai, diskusijos</vt:lpstr>
      <vt:lpstr>Dėkojame už dėmesį!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Sveikatos srities pirkimų skyrius</dc:title>
  <dc:creator>Dovilė Aleksandravičienė</dc:creator>
  <cp:lastModifiedBy>Dovilė Aleksandravičienė</cp:lastModifiedBy>
  <cp:revision>16</cp:revision>
  <dcterms:created xsi:type="dcterms:W3CDTF">2021-12-12T17:49:45Z</dcterms:created>
  <dcterms:modified xsi:type="dcterms:W3CDTF">2021-12-14T12:00:56Z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